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59"/>
  </p:notesMasterIdLst>
  <p:sldIdLst>
    <p:sldId id="256" r:id="rId2"/>
    <p:sldId id="257" r:id="rId3"/>
    <p:sldId id="258" r:id="rId4"/>
    <p:sldId id="259" r:id="rId5"/>
    <p:sldId id="260" r:id="rId6"/>
    <p:sldId id="261" r:id="rId7"/>
    <p:sldId id="262" r:id="rId8"/>
    <p:sldId id="263" r:id="rId9"/>
    <p:sldId id="264" r:id="rId10"/>
    <p:sldId id="265" r:id="rId11"/>
    <p:sldId id="266"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305" r:id="rId41"/>
    <p:sldId id="306" r:id="rId42"/>
    <p:sldId id="307" r:id="rId43"/>
    <p:sldId id="308" r:id="rId44"/>
    <p:sldId id="309" r:id="rId45"/>
    <p:sldId id="310" r:id="rId46"/>
    <p:sldId id="311" r:id="rId47"/>
    <p:sldId id="312" r:id="rId48"/>
    <p:sldId id="313" r:id="rId49"/>
    <p:sldId id="314" r:id="rId50"/>
    <p:sldId id="315" r:id="rId51"/>
    <p:sldId id="316" r:id="rId52"/>
    <p:sldId id="317" r:id="rId53"/>
    <p:sldId id="318" r:id="rId54"/>
    <p:sldId id="319" r:id="rId55"/>
    <p:sldId id="320" r:id="rId56"/>
    <p:sldId id="321" r:id="rId57"/>
    <p:sldId id="267" r:id="rId58"/>
  </p:sldIdLst>
  <p:sldSz cx="18288000" cy="10287000"/>
  <p:notesSz cx="6858000" cy="9144000"/>
  <p:embeddedFontLst>
    <p:embeddedFont>
      <p:font typeface="Arimo" panose="020B0604020202020204" charset="0"/>
      <p:regular r:id="rId60"/>
    </p:embeddedFont>
    <p:embeddedFont>
      <p:font typeface="Arimo Bold" panose="020B0604020202020204" charset="0"/>
      <p:regular r:id="rId61"/>
    </p:embeddedFont>
    <p:embeddedFont>
      <p:font typeface="Arimo Bold Italics" panose="020B0604020202020204" charset="0"/>
      <p:regular r:id="rId62"/>
    </p:embeddedFont>
    <p:embeddedFont>
      <p:font typeface="Big Shoulders Display Bold" panose="020B0604020202020204" charset="0"/>
      <p:regular r:id="rId63"/>
    </p:embeddedFont>
    <p:embeddedFont>
      <p:font typeface="Calibri" panose="020F0502020204030204" pitchFamily="34" charset="0"/>
      <p:regular r:id="rId64"/>
      <p:bold r:id="rId65"/>
      <p:italic r:id="rId66"/>
      <p:boldItalic r:id="rId67"/>
    </p:embeddedFont>
    <p:embeddedFont>
      <p:font typeface="Clear Sans Regular" panose="020B0604020202020204" charset="0"/>
      <p:regular r:id="rId68"/>
    </p:embeddedFont>
    <p:embeddedFont>
      <p:font typeface="Clear Sans Regular Bold Italics" panose="020B0604020202020204" charset="0"/>
      <p:regular r:id="rId69"/>
    </p:embeddedFont>
    <p:embeddedFont>
      <p:font typeface="Montserrat Classic" panose="020B0604020202020204" charset="0"/>
      <p:regular r:id="rId70"/>
    </p:embeddedFont>
    <p:embeddedFont>
      <p:font typeface="Montserrat Classic Bold" panose="020B0604020202020204" charset="0"/>
      <p:regular r:id="rId71"/>
    </p:embeddedFont>
    <p:embeddedFont>
      <p:font typeface="Montserrat Light" panose="00000400000000000000" pitchFamily="2" charset="0"/>
      <p:regular r:id="rId72"/>
      <p:italic r:id="rId73"/>
    </p:embeddedFont>
    <p:embeddedFont>
      <p:font typeface="Montserrat Light Bold" panose="020B0604020202020204" charset="0"/>
      <p:regular r:id="rId74"/>
    </p:embeddedFont>
    <p:embeddedFont>
      <p:font typeface="Montserrat Light Italics" panose="020B0604020202020204" charset="0"/>
      <p:regular r:id="rId75"/>
    </p:embeddedFont>
    <p:embeddedFont>
      <p:font typeface="Open Sans" panose="020B0606030504020204" pitchFamily="34" charset="0"/>
      <p:regular r:id="rId76"/>
      <p:bold r:id="rId77"/>
      <p:italic r:id="rId78"/>
      <p:boldItalic r:id="rId79"/>
    </p:embeddedFont>
    <p:embeddedFont>
      <p:font typeface="Open Sans Bold" panose="020B0806030504020204" charset="0"/>
      <p:regular r:id="rId80"/>
    </p:embeddedFont>
    <p:embeddedFont>
      <p:font typeface="Open Sans Extra Bold" panose="020B0604020202020204" charset="0"/>
      <p:regular r:id="rId81"/>
    </p:embeddedFont>
    <p:embeddedFont>
      <p:font typeface="Open Sans Light" panose="020B0306030504020204" pitchFamily="34" charset="0"/>
      <p:regular r:id="rId82"/>
      <p:italic r:id="rId83"/>
    </p:embeddedFont>
    <p:embeddedFont>
      <p:font typeface="Open Sans Light Bold" panose="020B0604020202020204" charset="0"/>
      <p:regular r:id="rId8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5" d="100"/>
          <a:sy n="55" d="100"/>
        </p:scale>
        <p:origin x="658" y="3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4.fntdata"/><Relationship Id="rId68" Type="http://schemas.openxmlformats.org/officeDocument/2006/relationships/font" Target="fonts/font9.fntdata"/><Relationship Id="rId84" Type="http://schemas.openxmlformats.org/officeDocument/2006/relationships/font" Target="fonts/font25.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15.fntdata"/><Relationship Id="rId79" Type="http://schemas.openxmlformats.org/officeDocument/2006/relationships/font" Target="fonts/font20.fntdata"/><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5.fntdata"/><Relationship Id="rId69" Type="http://schemas.openxmlformats.org/officeDocument/2006/relationships/font" Target="fonts/font10.fntdata"/><Relationship Id="rId77" Type="http://schemas.openxmlformats.org/officeDocument/2006/relationships/font" Target="fonts/font18.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13.fntdata"/><Relationship Id="rId80" Type="http://schemas.openxmlformats.org/officeDocument/2006/relationships/font" Target="fonts/font21.fntdata"/><Relationship Id="rId85"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67" Type="http://schemas.openxmlformats.org/officeDocument/2006/relationships/font" Target="fonts/font8.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3.fntdata"/><Relationship Id="rId70" Type="http://schemas.openxmlformats.org/officeDocument/2006/relationships/font" Target="fonts/font11.fntdata"/><Relationship Id="rId75" Type="http://schemas.openxmlformats.org/officeDocument/2006/relationships/font" Target="fonts/font16.fntdata"/><Relationship Id="rId83" Type="http://schemas.openxmlformats.org/officeDocument/2006/relationships/font" Target="fonts/font24.fntdata"/><Relationship Id="rId88"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1.fntdata"/><Relationship Id="rId65" Type="http://schemas.openxmlformats.org/officeDocument/2006/relationships/font" Target="fonts/font6.fntdata"/><Relationship Id="rId73" Type="http://schemas.openxmlformats.org/officeDocument/2006/relationships/font" Target="fonts/font14.fntdata"/><Relationship Id="rId78" Type="http://schemas.openxmlformats.org/officeDocument/2006/relationships/font" Target="fonts/font19.fntdata"/><Relationship Id="rId81" Type="http://schemas.openxmlformats.org/officeDocument/2006/relationships/font" Target="fonts/font22.fntdata"/><Relationship Id="rId86"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17.fntdata"/><Relationship Id="rId7" Type="http://schemas.openxmlformats.org/officeDocument/2006/relationships/slide" Target="slides/slide6.xml"/><Relationship Id="rId71" Type="http://schemas.openxmlformats.org/officeDocument/2006/relationships/font" Target="fonts/font12.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font" Target="fonts/font7.fntdata"/><Relationship Id="rId87" Type="http://schemas.openxmlformats.org/officeDocument/2006/relationships/theme" Target="theme/theme1.xml"/><Relationship Id="rId61" Type="http://schemas.openxmlformats.org/officeDocument/2006/relationships/font" Target="fonts/font2.fntdata"/><Relationship Id="rId82" Type="http://schemas.openxmlformats.org/officeDocument/2006/relationships/font" Target="fonts/font2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3D831A2-6D86-4705-B261-A697E5E2EC3F}" type="datetimeFigureOut">
              <a:rPr lang="en-IN" smtClean="0"/>
              <a:t>09-10-2021</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A33C446-8772-4781-AFA4-E943DEC9C80C}" type="slidenum">
              <a:rPr lang="en-IN" smtClean="0"/>
              <a:t>‹#›</a:t>
            </a:fld>
            <a:endParaRPr lang="en-IN"/>
          </a:p>
        </p:txBody>
      </p:sp>
    </p:spTree>
    <p:extLst>
      <p:ext uri="{BB962C8B-B14F-4D97-AF65-F5344CB8AC3E}">
        <p14:creationId xmlns:p14="http://schemas.microsoft.com/office/powerpoint/2010/main" val="12197693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383D82B-E11E-4A21-A292-2B7287F00A13}"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557201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means that the dimension is often directly correlated with the output.</a:t>
            </a:r>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383D82B-E11E-4A21-A292-2B7287F00A13}"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623368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10/9/2021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10/9/2021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10/9/2021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10/9/2021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5.sv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6.png"/></Relationships>
</file>

<file path=ppt/slides/_rels/slide23.xml.rels><?xml version="1.0" encoding="UTF-8" standalone="yes"?>
<Relationships xmlns="http://schemas.openxmlformats.org/package/2006/relationships"><Relationship Id="rId8" Type="http://schemas.openxmlformats.org/officeDocument/2006/relationships/image" Target="../media/image27.png"/><Relationship Id="rId3" Type="http://schemas.microsoft.com/office/2007/relationships/media" Target="../media/media3.mp4"/><Relationship Id="rId7" Type="http://schemas.openxmlformats.org/officeDocument/2006/relationships/slideLayout" Target="../slideLayouts/slideLayout7.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video" Target="../media/media4.mp4"/><Relationship Id="rId11" Type="http://schemas.openxmlformats.org/officeDocument/2006/relationships/image" Target="../media/image30.png"/><Relationship Id="rId5" Type="http://schemas.microsoft.com/office/2007/relationships/media" Target="../media/media4.mp4"/><Relationship Id="rId10" Type="http://schemas.openxmlformats.org/officeDocument/2006/relationships/image" Target="../media/image29.png"/><Relationship Id="rId4" Type="http://schemas.openxmlformats.org/officeDocument/2006/relationships/video" Target="../media/media3.mp4"/><Relationship Id="rId9" Type="http://schemas.openxmlformats.org/officeDocument/2006/relationships/image" Target="../media/image28.png"/></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jpeg"/><Relationship Id="rId1" Type="http://schemas.openxmlformats.org/officeDocument/2006/relationships/slideLayout" Target="../slideLayouts/slideLayout7.xml"/><Relationship Id="rId4" Type="http://schemas.openxmlformats.org/officeDocument/2006/relationships/image" Target="../media/image33.jpeg"/></Relationships>
</file>

<file path=ppt/slides/_rels/slide2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39.svg"/></Relationships>
</file>

<file path=ppt/slides/_rels/slide33.xml.rels><?xml version="1.0" encoding="UTF-8" standalone="yes"?>
<Relationships xmlns="http://schemas.openxmlformats.org/package/2006/relationships"><Relationship Id="rId3" Type="http://schemas.openxmlformats.org/officeDocument/2006/relationships/image" Target="../media/image41.sv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46.svg"/><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7.xml"/><Relationship Id="rId4" Type="http://schemas.openxmlformats.org/officeDocument/2006/relationships/image" Target="../media/image47.jpe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49.svg"/><Relationship Id="rId7" Type="http://schemas.openxmlformats.org/officeDocument/2006/relationships/image" Target="../media/image53.svg"/><Relationship Id="rId2" Type="http://schemas.openxmlformats.org/officeDocument/2006/relationships/image" Target="../media/image48.png"/><Relationship Id="rId1" Type="http://schemas.openxmlformats.org/officeDocument/2006/relationships/slideLayout" Target="../slideLayouts/slideLayout7.xml"/><Relationship Id="rId6" Type="http://schemas.openxmlformats.org/officeDocument/2006/relationships/image" Target="../media/image52.png"/><Relationship Id="rId5" Type="http://schemas.openxmlformats.org/officeDocument/2006/relationships/image" Target="../media/image51.svg"/><Relationship Id="rId4" Type="http://schemas.openxmlformats.org/officeDocument/2006/relationships/image" Target="../media/image5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46.svg"/><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46.svg"/><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46.svg"/><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54.png"/><Relationship Id="rId1" Type="http://schemas.openxmlformats.org/officeDocument/2006/relationships/slideLayout" Target="../slideLayouts/slideLayout7.xml"/><Relationship Id="rId4" Type="http://schemas.openxmlformats.org/officeDocument/2006/relationships/image" Target="../media/image56.jpeg"/></Relationships>
</file>

<file path=ppt/slides/_rels/slide56.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57.jpeg"/><Relationship Id="rId1" Type="http://schemas.openxmlformats.org/officeDocument/2006/relationships/slideLayout" Target="../slideLayouts/slideLayout7.xml"/><Relationship Id="rId4" Type="http://schemas.openxmlformats.org/officeDocument/2006/relationships/image" Target="../media/image55.jpeg"/></Relationships>
</file>

<file path=ppt/slides/_rels/slide57.xml.rels><?xml version="1.0" encoding="UTF-8" standalone="yes"?>
<Relationships xmlns="http://schemas.openxmlformats.org/package/2006/relationships"><Relationship Id="rId3" Type="http://schemas.openxmlformats.org/officeDocument/2006/relationships/image" Target="../media/image41.sv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D242C"/>
        </a:solidFill>
        <a:effectLst/>
      </p:bgPr>
    </p:bg>
    <p:spTree>
      <p:nvGrpSpPr>
        <p:cNvPr id="1" name=""/>
        <p:cNvGrpSpPr/>
        <p:nvPr/>
      </p:nvGrpSpPr>
      <p:grpSpPr>
        <a:xfrm>
          <a:off x="0" y="0"/>
          <a:ext cx="0" cy="0"/>
          <a:chOff x="0" y="0"/>
          <a:chExt cx="0" cy="0"/>
        </a:xfrm>
      </p:grpSpPr>
      <p:grpSp>
        <p:nvGrpSpPr>
          <p:cNvPr id="2" name="Group 2"/>
          <p:cNvGrpSpPr/>
          <p:nvPr/>
        </p:nvGrpSpPr>
        <p:grpSpPr>
          <a:xfrm>
            <a:off x="15359181" y="7031334"/>
            <a:ext cx="6511333" cy="6511333"/>
            <a:chOff x="0" y="0"/>
            <a:chExt cx="6350000" cy="6350000"/>
          </a:xfrm>
        </p:grpSpPr>
        <p:sp>
          <p:nvSpPr>
            <p:cNvPr id="3" name="Freeform 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E94759"/>
            </a:solidFill>
          </p:spPr>
        </p:sp>
      </p:grpSp>
      <p:grpSp>
        <p:nvGrpSpPr>
          <p:cNvPr id="4" name="Group 4"/>
          <p:cNvGrpSpPr/>
          <p:nvPr/>
        </p:nvGrpSpPr>
        <p:grpSpPr>
          <a:xfrm>
            <a:off x="-1977005" y="-3546217"/>
            <a:ext cx="6294579" cy="6294579"/>
            <a:chOff x="0" y="0"/>
            <a:chExt cx="6350000"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8BD4AB"/>
            </a:solidFill>
          </p:spPr>
        </p:sp>
      </p:grpSp>
      <p:pic>
        <p:nvPicPr>
          <p:cNvPr id="6" name="Picture 6"/>
          <p:cNvPicPr>
            <a:picLocks noChangeAspect="1"/>
          </p:cNvPicPr>
          <p:nvPr/>
        </p:nvPicPr>
        <p:blipFill>
          <a:blip r:embed="rId2"/>
          <a:srcRect/>
          <a:stretch>
            <a:fillRect/>
          </a:stretch>
        </p:blipFill>
        <p:spPr>
          <a:xfrm>
            <a:off x="11643276" y="1565152"/>
            <a:ext cx="4155810" cy="5584370"/>
          </a:xfrm>
          <a:prstGeom prst="rect">
            <a:avLst/>
          </a:prstGeom>
        </p:spPr>
      </p:pic>
      <p:grpSp>
        <p:nvGrpSpPr>
          <p:cNvPr id="7" name="Group 7"/>
          <p:cNvGrpSpPr/>
          <p:nvPr/>
        </p:nvGrpSpPr>
        <p:grpSpPr>
          <a:xfrm>
            <a:off x="2049088" y="3899095"/>
            <a:ext cx="9334528" cy="3250427"/>
            <a:chOff x="0" y="0"/>
            <a:chExt cx="12446037" cy="4333903"/>
          </a:xfrm>
        </p:grpSpPr>
        <p:sp>
          <p:nvSpPr>
            <p:cNvPr id="8" name="TextBox 8"/>
            <p:cNvSpPr txBox="1"/>
            <p:nvPr/>
          </p:nvSpPr>
          <p:spPr>
            <a:xfrm>
              <a:off x="0" y="123825"/>
              <a:ext cx="12446037" cy="1094024"/>
            </a:xfrm>
            <a:prstGeom prst="rect">
              <a:avLst/>
            </a:prstGeom>
          </p:spPr>
          <p:txBody>
            <a:bodyPr lIns="0" tIns="0" rIns="0" bIns="0" rtlCol="0" anchor="t">
              <a:spAutoFit/>
            </a:bodyPr>
            <a:lstStyle/>
            <a:p>
              <a:pPr>
                <a:lnSpc>
                  <a:spcPts val="5820"/>
                </a:lnSpc>
              </a:pPr>
              <a:r>
                <a:rPr lang="en-US" sz="5999" spc="299" dirty="0">
                  <a:solidFill>
                    <a:srgbClr val="F5F5EF"/>
                  </a:solidFill>
                  <a:latin typeface="Montserrat Classic Bold"/>
                </a:rPr>
                <a:t>RESEARCH PAPER 1</a:t>
              </a:r>
            </a:p>
          </p:txBody>
        </p:sp>
        <p:sp>
          <p:nvSpPr>
            <p:cNvPr id="9" name="TextBox 9"/>
            <p:cNvSpPr txBox="1"/>
            <p:nvPr/>
          </p:nvSpPr>
          <p:spPr>
            <a:xfrm>
              <a:off x="0" y="1343476"/>
              <a:ext cx="12446037" cy="2990427"/>
            </a:xfrm>
            <a:prstGeom prst="rect">
              <a:avLst/>
            </a:prstGeom>
          </p:spPr>
          <p:txBody>
            <a:bodyPr lIns="0" tIns="0" rIns="0" bIns="0" rtlCol="0" anchor="t">
              <a:spAutoFit/>
            </a:bodyPr>
            <a:lstStyle/>
            <a:p>
              <a:pPr>
                <a:lnSpc>
                  <a:spcPts val="5880"/>
                </a:lnSpc>
              </a:pPr>
              <a:r>
                <a:rPr lang="en-US" sz="4200" spc="504" dirty="0">
                  <a:solidFill>
                    <a:srgbClr val="F5F5EF"/>
                  </a:solidFill>
                  <a:latin typeface="Montserrat Light"/>
                </a:rPr>
                <a:t>A FEW THINGS TO KNOW ABOUT </a:t>
              </a:r>
              <a:r>
                <a:rPr lang="en-US" sz="4200" spc="504" dirty="0">
                  <a:solidFill>
                    <a:srgbClr val="F5F5EF"/>
                  </a:solidFill>
                  <a:latin typeface="Montserrat Light Bold"/>
                </a:rPr>
                <a:t>MACHINE</a:t>
              </a:r>
              <a:r>
                <a:rPr lang="en-US" sz="4200" spc="504" dirty="0">
                  <a:solidFill>
                    <a:srgbClr val="F5F5EF"/>
                  </a:solidFill>
                  <a:latin typeface="Montserrat Light"/>
                </a:rPr>
                <a:t> </a:t>
              </a:r>
              <a:r>
                <a:rPr lang="en-US" sz="4200" spc="504" dirty="0">
                  <a:solidFill>
                    <a:srgbClr val="F5F5EF"/>
                  </a:solidFill>
                  <a:latin typeface="Montserrat Light Bold"/>
                </a:rPr>
                <a:t>LEARNING</a:t>
              </a:r>
              <a:r>
                <a:rPr lang="en-US" sz="4200" spc="504" dirty="0">
                  <a:solidFill>
                    <a:srgbClr val="F5F5EF"/>
                  </a:solidFill>
                  <a:latin typeface="Montserrat Light"/>
                </a:rPr>
                <a:t>.</a:t>
              </a: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8BD4AB"/>
        </a:solidFill>
        <a:effectLst/>
      </p:bgPr>
    </p:bg>
    <p:spTree>
      <p:nvGrpSpPr>
        <p:cNvPr id="1" name=""/>
        <p:cNvGrpSpPr/>
        <p:nvPr/>
      </p:nvGrpSpPr>
      <p:grpSpPr>
        <a:xfrm>
          <a:off x="0" y="0"/>
          <a:ext cx="0" cy="0"/>
          <a:chOff x="0" y="0"/>
          <a:chExt cx="0" cy="0"/>
        </a:xfrm>
      </p:grpSpPr>
      <p:sp>
        <p:nvSpPr>
          <p:cNvPr id="2" name="AutoShape 2"/>
          <p:cNvSpPr/>
          <p:nvPr/>
        </p:nvSpPr>
        <p:spPr>
          <a:xfrm>
            <a:off x="17722638" y="4357337"/>
            <a:ext cx="9525" cy="3091986"/>
          </a:xfrm>
          <a:prstGeom prst="rect">
            <a:avLst/>
          </a:prstGeom>
          <a:solidFill>
            <a:srgbClr val="5A4594"/>
          </a:solidFill>
        </p:spPr>
      </p:sp>
      <p:pic>
        <p:nvPicPr>
          <p:cNvPr id="3" name="Picture 3"/>
          <p:cNvPicPr>
            <a:picLocks noChangeAspect="1"/>
          </p:cNvPicPr>
          <p:nvPr/>
        </p:nvPicPr>
        <p:blipFill>
          <a:blip r:embed="rId2"/>
          <a:srcRect l="3852" t="3114" r="5108" b="5112"/>
          <a:stretch>
            <a:fillRect/>
          </a:stretch>
        </p:blipFill>
        <p:spPr>
          <a:xfrm>
            <a:off x="5194331" y="4829619"/>
            <a:ext cx="8504807" cy="4822558"/>
          </a:xfrm>
          <a:prstGeom prst="rect">
            <a:avLst/>
          </a:prstGeom>
        </p:spPr>
      </p:pic>
      <p:grpSp>
        <p:nvGrpSpPr>
          <p:cNvPr id="4" name="Group 4"/>
          <p:cNvGrpSpPr/>
          <p:nvPr/>
        </p:nvGrpSpPr>
        <p:grpSpPr>
          <a:xfrm>
            <a:off x="196654" y="333005"/>
            <a:ext cx="20890443" cy="3632815"/>
            <a:chOff x="0" y="0"/>
            <a:chExt cx="27853924" cy="4843754"/>
          </a:xfrm>
        </p:grpSpPr>
        <p:sp>
          <p:nvSpPr>
            <p:cNvPr id="5" name="TextBox 5"/>
            <p:cNvSpPr txBox="1"/>
            <p:nvPr/>
          </p:nvSpPr>
          <p:spPr>
            <a:xfrm>
              <a:off x="0" y="1333204"/>
              <a:ext cx="24159764" cy="3510549"/>
            </a:xfrm>
            <a:prstGeom prst="rect">
              <a:avLst/>
            </a:prstGeom>
          </p:spPr>
          <p:txBody>
            <a:bodyPr lIns="0" tIns="0" rIns="0" bIns="0" rtlCol="0" anchor="t">
              <a:spAutoFit/>
            </a:bodyPr>
            <a:lstStyle/>
            <a:p>
              <a:pPr marL="0" marR="0" lvl="0" indent="0" algn="l" defTabSz="914400" rtl="0" eaLnBrk="1" fontAlgn="auto" latinLnBrk="0" hangingPunct="1">
                <a:lnSpc>
                  <a:spcPts val="4241"/>
                </a:lnSpc>
                <a:spcBef>
                  <a:spcPts val="0"/>
                </a:spcBef>
                <a:spcAft>
                  <a:spcPts val="0"/>
                </a:spcAft>
                <a:buClrTx/>
                <a:buSzTx/>
                <a:buFontTx/>
                <a:buNone/>
                <a:tabLst/>
                <a:defRPr/>
              </a:pPr>
              <a:r>
                <a:rPr kumimoji="0" lang="en-US" sz="3029" b="0" i="0" u="none" strike="noStrike" kern="1200" cap="none" spc="363" normalizeH="0" baseline="0" noProof="0">
                  <a:ln>
                    <a:noFill/>
                  </a:ln>
                  <a:solidFill>
                    <a:srgbClr val="5A4594"/>
                  </a:solidFill>
                  <a:effectLst/>
                  <a:uLnTx/>
                  <a:uFillTx/>
                  <a:latin typeface="Montserrat Light"/>
                  <a:ea typeface="+mn-ea"/>
                  <a:cs typeface="+mn-cs"/>
                </a:rPr>
                <a:t>TRAINING A GENERALIZED MACHINE LEARNING MODEL MEANS, IN GENERAL, IT WORKS FOR ALL SUBSETS OF UNSEEN DATA.</a:t>
              </a:r>
            </a:p>
            <a:p>
              <a:pPr marL="0" marR="0" lvl="0" indent="0" algn="l" defTabSz="914400" rtl="0" eaLnBrk="1" fontAlgn="auto" latinLnBrk="0" hangingPunct="1">
                <a:lnSpc>
                  <a:spcPts val="4241"/>
                </a:lnSpc>
                <a:spcBef>
                  <a:spcPts val="0"/>
                </a:spcBef>
                <a:spcAft>
                  <a:spcPts val="0"/>
                </a:spcAft>
                <a:buClrTx/>
                <a:buSzTx/>
                <a:buFontTx/>
                <a:buNone/>
                <a:tabLst/>
                <a:defRPr/>
              </a:pPr>
              <a:endParaRPr kumimoji="0" lang="en-US" sz="3029" b="0" i="0" u="none" strike="noStrike" kern="1200" cap="none" spc="363" normalizeH="0" baseline="0" noProof="0">
                <a:ln>
                  <a:noFill/>
                </a:ln>
                <a:solidFill>
                  <a:srgbClr val="5A4594"/>
                </a:solidFill>
                <a:effectLst/>
                <a:uLnTx/>
                <a:uFillTx/>
                <a:latin typeface="Montserrat Light"/>
                <a:ea typeface="+mn-ea"/>
                <a:cs typeface="+mn-cs"/>
              </a:endParaRPr>
            </a:p>
            <a:p>
              <a:pPr marL="0" marR="0" lvl="0" indent="0" algn="l" defTabSz="914400" rtl="0" eaLnBrk="1" fontAlgn="auto" latinLnBrk="0" hangingPunct="1">
                <a:lnSpc>
                  <a:spcPts val="4241"/>
                </a:lnSpc>
                <a:spcBef>
                  <a:spcPts val="0"/>
                </a:spcBef>
                <a:spcAft>
                  <a:spcPts val="0"/>
                </a:spcAft>
                <a:buClrTx/>
                <a:buSzTx/>
                <a:buFontTx/>
                <a:buNone/>
                <a:tabLst/>
                <a:defRPr/>
              </a:pPr>
              <a:endParaRPr kumimoji="0" lang="en-US" sz="3029" b="0" i="0" u="none" strike="noStrike" kern="1200" cap="none" spc="363" normalizeH="0" baseline="0" noProof="0">
                <a:ln>
                  <a:noFill/>
                </a:ln>
                <a:solidFill>
                  <a:srgbClr val="5A4594"/>
                </a:solidFill>
                <a:effectLst/>
                <a:uLnTx/>
                <a:uFillTx/>
                <a:latin typeface="Montserrat Light"/>
                <a:ea typeface="+mn-ea"/>
                <a:cs typeface="+mn-cs"/>
              </a:endParaRPr>
            </a:p>
            <a:p>
              <a:pPr marL="0" marR="0" lvl="0" indent="0" algn="l" defTabSz="914400" rtl="0" eaLnBrk="1" fontAlgn="auto" latinLnBrk="0" hangingPunct="1">
                <a:lnSpc>
                  <a:spcPts val="4241"/>
                </a:lnSpc>
                <a:spcBef>
                  <a:spcPts val="0"/>
                </a:spcBef>
                <a:spcAft>
                  <a:spcPts val="0"/>
                </a:spcAft>
                <a:buClrTx/>
                <a:buSzTx/>
                <a:buFontTx/>
                <a:buNone/>
                <a:tabLst/>
                <a:defRPr/>
              </a:pPr>
              <a:r>
                <a:rPr kumimoji="0" lang="en-US" sz="3029" b="0" i="0" u="none" strike="noStrike" kern="1200" cap="none" spc="363" normalizeH="0" baseline="0" noProof="0">
                  <a:ln>
                    <a:noFill/>
                  </a:ln>
                  <a:solidFill>
                    <a:srgbClr val="5A4594"/>
                  </a:solidFill>
                  <a:effectLst/>
                  <a:uLnTx/>
                  <a:uFillTx/>
                  <a:latin typeface="Montserrat Light"/>
                  <a:ea typeface="+mn-ea"/>
                  <a:cs typeface="+mn-cs"/>
                </a:rPr>
                <a:t>EXAMPLE:  MODEL TO CLASSIFY BETWEEN DOGS AND CATS</a:t>
              </a:r>
            </a:p>
          </p:txBody>
        </p:sp>
        <p:sp>
          <p:nvSpPr>
            <p:cNvPr id="6" name="TextBox 6"/>
            <p:cNvSpPr txBox="1"/>
            <p:nvPr/>
          </p:nvSpPr>
          <p:spPr>
            <a:xfrm>
              <a:off x="0" y="47625"/>
              <a:ext cx="27853924" cy="1022535"/>
            </a:xfrm>
            <a:prstGeom prst="rect">
              <a:avLst/>
            </a:prstGeom>
          </p:spPr>
          <p:txBody>
            <a:bodyPr lIns="0" tIns="0" rIns="0" bIns="0" rtlCol="0" anchor="t">
              <a:spAutoFit/>
            </a:bodyPr>
            <a:lstStyle/>
            <a:p>
              <a:pPr marL="0" marR="0" lvl="0" indent="0" algn="l" defTabSz="914400" rtl="0" eaLnBrk="1" fontAlgn="auto" latinLnBrk="0" hangingPunct="1">
                <a:lnSpc>
                  <a:spcPts val="5884"/>
                </a:lnSpc>
                <a:spcBef>
                  <a:spcPts val="0"/>
                </a:spcBef>
                <a:spcAft>
                  <a:spcPts val="0"/>
                </a:spcAft>
                <a:buClrTx/>
                <a:buSzTx/>
                <a:buFontTx/>
                <a:buNone/>
                <a:tabLst/>
                <a:defRPr/>
              </a:pPr>
              <a:r>
                <a:rPr kumimoji="0" lang="en-US" sz="5301" b="0" i="0" u="none" strike="noStrike" kern="1200" cap="none" spc="265" normalizeH="0" baseline="0" noProof="0" dirty="0">
                  <a:ln>
                    <a:noFill/>
                  </a:ln>
                  <a:solidFill>
                    <a:srgbClr val="5A4594"/>
                  </a:solidFill>
                  <a:effectLst/>
                  <a:uLnTx/>
                  <a:uFillTx/>
                  <a:latin typeface="Montserrat Classic Bold"/>
                  <a:ea typeface="+mn-ea"/>
                  <a:cs typeface="+mn-cs"/>
                </a:rPr>
                <a:t>DATA DIVERSITY</a:t>
              </a:r>
            </a:p>
          </p:txBody>
        </p:sp>
      </p:grpSp>
    </p:spTree>
    <p:extLst>
      <p:ext uri="{BB962C8B-B14F-4D97-AF65-F5344CB8AC3E}">
        <p14:creationId xmlns:p14="http://schemas.microsoft.com/office/powerpoint/2010/main" val="16729855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5A4594"/>
        </a:solidFill>
        <a:effectLst/>
      </p:bgPr>
    </p:bg>
    <p:spTree>
      <p:nvGrpSpPr>
        <p:cNvPr id="1" name=""/>
        <p:cNvGrpSpPr/>
        <p:nvPr/>
      </p:nvGrpSpPr>
      <p:grpSpPr>
        <a:xfrm>
          <a:off x="0" y="0"/>
          <a:ext cx="0" cy="0"/>
          <a:chOff x="0" y="0"/>
          <a:chExt cx="0" cy="0"/>
        </a:xfrm>
      </p:grpSpPr>
      <p:sp>
        <p:nvSpPr>
          <p:cNvPr id="2" name="AutoShape 2"/>
          <p:cNvSpPr/>
          <p:nvPr/>
        </p:nvSpPr>
        <p:spPr>
          <a:xfrm>
            <a:off x="17722638" y="4357337"/>
            <a:ext cx="9525" cy="3091986"/>
          </a:xfrm>
          <a:prstGeom prst="rect">
            <a:avLst/>
          </a:prstGeom>
          <a:solidFill>
            <a:srgbClr val="F5F5EF"/>
          </a:solidFill>
        </p:spPr>
      </p:sp>
      <p:grpSp>
        <p:nvGrpSpPr>
          <p:cNvPr id="3" name="Group 3"/>
          <p:cNvGrpSpPr/>
          <p:nvPr/>
        </p:nvGrpSpPr>
        <p:grpSpPr>
          <a:xfrm>
            <a:off x="5618791" y="1216350"/>
            <a:ext cx="21607788" cy="1562591"/>
            <a:chOff x="0" y="0"/>
            <a:chExt cx="28810384" cy="2083454"/>
          </a:xfrm>
        </p:grpSpPr>
        <p:sp>
          <p:nvSpPr>
            <p:cNvPr id="4" name="TextBox 4"/>
            <p:cNvSpPr txBox="1"/>
            <p:nvPr/>
          </p:nvSpPr>
          <p:spPr>
            <a:xfrm>
              <a:off x="0" y="1318185"/>
              <a:ext cx="28810384" cy="765269"/>
            </a:xfrm>
            <a:prstGeom prst="rect">
              <a:avLst/>
            </a:prstGeom>
          </p:spPr>
          <p:txBody>
            <a:bodyPr lIns="0" tIns="0" rIns="0" bIns="0" rtlCol="0" anchor="t">
              <a:spAutoFit/>
            </a:bodyPr>
            <a:lstStyle/>
            <a:p>
              <a:pPr marL="0" marR="0" lvl="0" indent="0" algn="l" defTabSz="914400" rtl="0" eaLnBrk="1" fontAlgn="auto" latinLnBrk="0" hangingPunct="1">
                <a:lnSpc>
                  <a:spcPts val="5122"/>
                </a:lnSpc>
                <a:spcBef>
                  <a:spcPct val="0"/>
                </a:spcBef>
                <a:spcAft>
                  <a:spcPts val="0"/>
                </a:spcAft>
                <a:buClrTx/>
                <a:buSzTx/>
                <a:buFontTx/>
                <a:buNone/>
                <a:tabLst/>
                <a:defRPr/>
              </a:pPr>
              <a:r>
                <a:rPr kumimoji="0" lang="en-US" sz="3201" b="0" i="0" u="none" strike="noStrike" kern="1200" cap="none" spc="64" normalizeH="0" baseline="0" noProof="0" dirty="0">
                  <a:ln>
                    <a:noFill/>
                  </a:ln>
                  <a:solidFill>
                    <a:srgbClr val="F5F5EF"/>
                  </a:solidFill>
                  <a:effectLst/>
                  <a:uLnTx/>
                  <a:uFillTx/>
                  <a:latin typeface="Clear Sans Regular"/>
                  <a:ea typeface="+mn-ea"/>
                  <a:cs typeface="+mn-cs"/>
                </a:rPr>
                <a:t>This can be mitigated by doing </a:t>
              </a:r>
              <a:r>
                <a:rPr kumimoji="0" lang="en-US" sz="2575" b="0" i="0" u="none" strike="noStrike" kern="1200" cap="none" spc="51" normalizeH="0" baseline="0" noProof="0" dirty="0">
                  <a:ln>
                    <a:noFill/>
                  </a:ln>
                  <a:solidFill>
                    <a:srgbClr val="F5F5EF"/>
                  </a:solidFill>
                  <a:effectLst/>
                  <a:uLnTx/>
                  <a:uFillTx/>
                  <a:latin typeface="Arimo Bold Italics"/>
                  <a:ea typeface="+mn-ea"/>
                  <a:cs typeface="+mn-cs"/>
                </a:rPr>
                <a:t>cross</a:t>
              </a:r>
              <a:r>
                <a:rPr kumimoji="0" lang="en-US" sz="2575" b="0" i="0" u="none" strike="noStrike" kern="1200" cap="none" spc="51" normalizeH="0" baseline="0" noProof="0" dirty="0">
                  <a:ln>
                    <a:noFill/>
                  </a:ln>
                  <a:solidFill>
                    <a:srgbClr val="F5F5EF"/>
                  </a:solidFill>
                  <a:effectLst/>
                  <a:uLnTx/>
                  <a:uFillTx/>
                  <a:latin typeface="Arimo"/>
                  <a:ea typeface="+mn-ea"/>
                  <a:cs typeface="+mn-cs"/>
                </a:rPr>
                <a:t>-</a:t>
              </a:r>
              <a:r>
                <a:rPr kumimoji="0" lang="en-US" sz="2575" b="0" i="0" u="none" strike="noStrike" kern="1200" cap="none" spc="51" normalizeH="0" baseline="0" noProof="0" dirty="0">
                  <a:ln>
                    <a:noFill/>
                  </a:ln>
                  <a:solidFill>
                    <a:srgbClr val="F5F5EF"/>
                  </a:solidFill>
                  <a:effectLst/>
                  <a:uLnTx/>
                  <a:uFillTx/>
                  <a:latin typeface="Arimo Bold Italics"/>
                  <a:ea typeface="+mn-ea"/>
                  <a:cs typeface="+mn-cs"/>
                </a:rPr>
                <a:t>validation</a:t>
              </a:r>
            </a:p>
          </p:txBody>
        </p:sp>
        <p:sp>
          <p:nvSpPr>
            <p:cNvPr id="5" name="TextBox 5"/>
            <p:cNvSpPr txBox="1"/>
            <p:nvPr/>
          </p:nvSpPr>
          <p:spPr>
            <a:xfrm>
              <a:off x="0" y="28575"/>
              <a:ext cx="16209699" cy="1185446"/>
            </a:xfrm>
            <a:prstGeom prst="rect">
              <a:avLst/>
            </a:prstGeom>
          </p:spPr>
          <p:txBody>
            <a:bodyPr lIns="0" tIns="0" rIns="0" bIns="0" rtlCol="0" anchor="t">
              <a:spAutoFit/>
            </a:bodyPr>
            <a:lstStyle/>
            <a:p>
              <a:pPr marL="0" marR="0" lvl="0" indent="0" algn="l" defTabSz="914400" rtl="0" eaLnBrk="1" fontAlgn="auto" latinLnBrk="0" hangingPunct="1">
                <a:lnSpc>
                  <a:spcPts val="3475"/>
                </a:lnSpc>
                <a:spcBef>
                  <a:spcPts val="0"/>
                </a:spcBef>
                <a:spcAft>
                  <a:spcPts val="0"/>
                </a:spcAft>
                <a:buClrTx/>
                <a:buSzTx/>
                <a:buFontTx/>
                <a:buNone/>
                <a:tabLst/>
                <a:defRPr/>
              </a:pPr>
              <a:r>
                <a:rPr kumimoji="0" lang="en-US" sz="3130" b="0" i="0" u="none" strike="noStrike" kern="1200" cap="none" spc="156" normalizeH="0" baseline="0" noProof="0">
                  <a:ln>
                    <a:noFill/>
                  </a:ln>
                  <a:solidFill>
                    <a:srgbClr val="F5E753"/>
                  </a:solidFill>
                  <a:effectLst/>
                  <a:uLnTx/>
                  <a:uFillTx/>
                  <a:latin typeface="Montserrat Classic Bold"/>
                  <a:ea typeface="+mn-ea"/>
                  <a:cs typeface="+mn-cs"/>
                </a:rPr>
                <a:t>HOW TO COUNTER THE REDUCTION IN TRAINING DATA?</a:t>
              </a:r>
            </a:p>
          </p:txBody>
        </p:sp>
      </p:grpSp>
      <p:grpSp>
        <p:nvGrpSpPr>
          <p:cNvPr id="6" name="Group 6"/>
          <p:cNvGrpSpPr/>
          <p:nvPr/>
        </p:nvGrpSpPr>
        <p:grpSpPr>
          <a:xfrm>
            <a:off x="5618791" y="3864974"/>
            <a:ext cx="21888050" cy="2135625"/>
            <a:chOff x="0" y="0"/>
            <a:chExt cx="29184067" cy="2847501"/>
          </a:xfrm>
        </p:grpSpPr>
        <p:sp>
          <p:nvSpPr>
            <p:cNvPr id="7" name="TextBox 7"/>
            <p:cNvSpPr txBox="1"/>
            <p:nvPr/>
          </p:nvSpPr>
          <p:spPr>
            <a:xfrm>
              <a:off x="0" y="1276932"/>
              <a:ext cx="29184067" cy="1570569"/>
            </a:xfrm>
            <a:prstGeom prst="rect">
              <a:avLst/>
            </a:prstGeom>
          </p:spPr>
          <p:txBody>
            <a:bodyPr lIns="0" tIns="0" rIns="0" bIns="0" rtlCol="0" anchor="t">
              <a:spAutoFit/>
            </a:bodyPr>
            <a:lstStyle/>
            <a:p>
              <a:pPr marL="0" marR="0" lvl="0" indent="0" algn="l" defTabSz="914400" rtl="0" eaLnBrk="1" fontAlgn="auto" latinLnBrk="0" hangingPunct="1">
                <a:lnSpc>
                  <a:spcPts val="4959"/>
                </a:lnSpc>
                <a:spcBef>
                  <a:spcPts val="0"/>
                </a:spcBef>
                <a:spcAft>
                  <a:spcPts val="0"/>
                </a:spcAft>
                <a:buClrTx/>
                <a:buSzTx/>
                <a:buFontTx/>
                <a:buNone/>
                <a:tabLst/>
                <a:defRPr/>
              </a:pPr>
              <a:r>
                <a:rPr kumimoji="0" lang="en-US" sz="3099" b="0" i="0" u="none" strike="noStrike" kern="1200" cap="none" spc="61" normalizeH="0" baseline="0" noProof="0">
                  <a:ln>
                    <a:noFill/>
                  </a:ln>
                  <a:solidFill>
                    <a:srgbClr val="F5F5EF"/>
                  </a:solidFill>
                  <a:effectLst/>
                  <a:uLnTx/>
                  <a:uFillTx/>
                  <a:latin typeface="Clear Sans Regular"/>
                  <a:ea typeface="+mn-ea"/>
                  <a:cs typeface="+mn-cs"/>
                </a:rPr>
                <a:t>The objective function is only a proxy for the true goal and we </a:t>
              </a:r>
            </a:p>
            <a:p>
              <a:pPr marL="0" marR="0" lvl="0" indent="0" algn="l" defTabSz="914400" rtl="0" eaLnBrk="1" fontAlgn="auto" latinLnBrk="0" hangingPunct="1">
                <a:lnSpc>
                  <a:spcPts val="4959"/>
                </a:lnSpc>
                <a:spcBef>
                  <a:spcPct val="0"/>
                </a:spcBef>
                <a:spcAft>
                  <a:spcPts val="0"/>
                </a:spcAft>
                <a:buClrTx/>
                <a:buSzTx/>
                <a:buFontTx/>
                <a:buNone/>
                <a:tabLst/>
                <a:defRPr/>
              </a:pPr>
              <a:r>
                <a:rPr kumimoji="0" lang="en-US" sz="3099" b="0" i="0" u="none" strike="noStrike" kern="1200" cap="none" spc="61" normalizeH="0" baseline="0" noProof="0">
                  <a:ln>
                    <a:noFill/>
                  </a:ln>
                  <a:solidFill>
                    <a:srgbClr val="F5F5EF"/>
                  </a:solidFill>
                  <a:effectLst/>
                  <a:uLnTx/>
                  <a:uFillTx/>
                  <a:latin typeface="Clear Sans Regular"/>
                  <a:ea typeface="+mn-ea"/>
                  <a:cs typeface="+mn-cs"/>
                </a:rPr>
                <a:t>may not need to fully optimize it.</a:t>
              </a:r>
            </a:p>
          </p:txBody>
        </p:sp>
        <p:sp>
          <p:nvSpPr>
            <p:cNvPr id="8" name="TextBox 8"/>
            <p:cNvSpPr txBox="1"/>
            <p:nvPr/>
          </p:nvSpPr>
          <p:spPr>
            <a:xfrm>
              <a:off x="0" y="28575"/>
              <a:ext cx="16419946" cy="1176909"/>
            </a:xfrm>
            <a:prstGeom prst="rect">
              <a:avLst/>
            </a:prstGeom>
          </p:spPr>
          <p:txBody>
            <a:bodyPr lIns="0" tIns="0" rIns="0" bIns="0" rtlCol="0" anchor="t">
              <a:spAutoFit/>
            </a:bodyPr>
            <a:lstStyle/>
            <a:p>
              <a:pPr marL="0" marR="0" lvl="0" indent="0" algn="l" defTabSz="914400" rtl="0" eaLnBrk="1" fontAlgn="auto" latinLnBrk="0" hangingPunct="1">
                <a:lnSpc>
                  <a:spcPts val="3440"/>
                </a:lnSpc>
                <a:spcBef>
                  <a:spcPts val="0"/>
                </a:spcBef>
                <a:spcAft>
                  <a:spcPts val="0"/>
                </a:spcAft>
                <a:buClrTx/>
                <a:buSzTx/>
                <a:buFontTx/>
                <a:buNone/>
                <a:tabLst/>
                <a:defRPr/>
              </a:pPr>
              <a:r>
                <a:rPr kumimoji="0" lang="en-US" sz="3099" b="0" i="0" u="none" strike="noStrike" kern="1200" cap="none" spc="154" normalizeH="0" baseline="0" noProof="0" dirty="0">
                  <a:ln>
                    <a:noFill/>
                  </a:ln>
                  <a:solidFill>
                    <a:srgbClr val="F5E753"/>
                  </a:solidFill>
                  <a:effectLst/>
                  <a:uLnTx/>
                  <a:uFillTx/>
                  <a:latin typeface="Montserrat Classic Bold"/>
                  <a:ea typeface="+mn-ea"/>
                  <a:cs typeface="+mn-cs"/>
                </a:rPr>
                <a:t>GENERALIZATION BEING THE GOAL HAS AN INTERESTING CONSEQUENCE FOR MACHINE LEARNING</a:t>
              </a:r>
            </a:p>
          </p:txBody>
        </p:sp>
      </p:grpSp>
      <p:grpSp>
        <p:nvGrpSpPr>
          <p:cNvPr id="9" name="Group 9"/>
          <p:cNvGrpSpPr/>
          <p:nvPr/>
        </p:nvGrpSpPr>
        <p:grpSpPr>
          <a:xfrm>
            <a:off x="5618791" y="7072796"/>
            <a:ext cx="24711965" cy="1565747"/>
            <a:chOff x="0" y="0"/>
            <a:chExt cx="32949287" cy="2087663"/>
          </a:xfrm>
        </p:grpSpPr>
        <p:sp>
          <p:nvSpPr>
            <p:cNvPr id="10" name="TextBox 10"/>
            <p:cNvSpPr txBox="1"/>
            <p:nvPr/>
          </p:nvSpPr>
          <p:spPr>
            <a:xfrm>
              <a:off x="0" y="1316982"/>
              <a:ext cx="32949287" cy="770681"/>
            </a:xfrm>
            <a:prstGeom prst="rect">
              <a:avLst/>
            </a:prstGeom>
          </p:spPr>
          <p:txBody>
            <a:bodyPr lIns="0" tIns="0" rIns="0" bIns="0" rtlCol="0" anchor="t">
              <a:spAutoFit/>
            </a:bodyPr>
            <a:lstStyle/>
            <a:p>
              <a:pPr marL="0" marR="0" lvl="0" indent="0" algn="l" defTabSz="914400" rtl="0" eaLnBrk="1" fontAlgn="auto" latinLnBrk="0" hangingPunct="1">
                <a:lnSpc>
                  <a:spcPts val="5119"/>
                </a:lnSpc>
                <a:spcBef>
                  <a:spcPct val="0"/>
                </a:spcBef>
                <a:spcAft>
                  <a:spcPts val="0"/>
                </a:spcAft>
                <a:buClrTx/>
                <a:buSzTx/>
                <a:buFontTx/>
                <a:buNone/>
                <a:tabLst/>
                <a:defRPr/>
              </a:pPr>
              <a:r>
                <a:rPr kumimoji="0" lang="en-US" sz="3199" b="0" i="0" u="none" strike="noStrike" kern="1200" cap="none" spc="63" normalizeH="0" baseline="0" noProof="0">
                  <a:ln>
                    <a:noFill/>
                  </a:ln>
                  <a:solidFill>
                    <a:srgbClr val="F5F5EF"/>
                  </a:solidFill>
                  <a:effectLst/>
                  <a:uLnTx/>
                  <a:uFillTx/>
                  <a:latin typeface="Clear Sans Regular"/>
                  <a:ea typeface="+mn-ea"/>
                  <a:cs typeface="+mn-cs"/>
                </a:rPr>
                <a:t>No, data alone is not enough</a:t>
              </a:r>
            </a:p>
          </p:txBody>
        </p:sp>
        <p:sp>
          <p:nvSpPr>
            <p:cNvPr id="11" name="TextBox 11"/>
            <p:cNvSpPr txBox="1"/>
            <p:nvPr/>
          </p:nvSpPr>
          <p:spPr>
            <a:xfrm>
              <a:off x="0" y="28575"/>
              <a:ext cx="18538386" cy="1176909"/>
            </a:xfrm>
            <a:prstGeom prst="rect">
              <a:avLst/>
            </a:prstGeom>
          </p:spPr>
          <p:txBody>
            <a:bodyPr lIns="0" tIns="0" rIns="0" bIns="0" rtlCol="0" anchor="t">
              <a:spAutoFit/>
            </a:bodyPr>
            <a:lstStyle/>
            <a:p>
              <a:pPr marL="0" marR="0" lvl="0" indent="0" algn="l" defTabSz="914400" rtl="0" eaLnBrk="1" fontAlgn="auto" latinLnBrk="0" hangingPunct="1">
                <a:lnSpc>
                  <a:spcPts val="3440"/>
                </a:lnSpc>
                <a:spcBef>
                  <a:spcPts val="0"/>
                </a:spcBef>
                <a:spcAft>
                  <a:spcPts val="0"/>
                </a:spcAft>
                <a:buClrTx/>
                <a:buSzTx/>
                <a:buFontTx/>
                <a:buNone/>
                <a:tabLst/>
                <a:defRPr/>
              </a:pPr>
              <a:r>
                <a:rPr kumimoji="0" lang="en-US" sz="3099" b="0" i="0" u="none" strike="noStrike" kern="1200" cap="none" spc="154" normalizeH="0" baseline="0" noProof="0" dirty="0">
                  <a:ln>
                    <a:noFill/>
                  </a:ln>
                  <a:solidFill>
                    <a:srgbClr val="F5E753"/>
                  </a:solidFill>
                  <a:effectLst/>
                  <a:uLnTx/>
                  <a:uFillTx/>
                  <a:latin typeface="Montserrat Classic Bold"/>
                  <a:ea typeface="+mn-ea"/>
                  <a:cs typeface="+mn-cs"/>
                </a:rPr>
                <a:t>IS DATA DIVERSITY ENOUGH TO GET A PROPER </a:t>
              </a:r>
            </a:p>
            <a:p>
              <a:pPr marL="0" marR="0" lvl="0" indent="0" algn="l" defTabSz="914400" rtl="0" eaLnBrk="1" fontAlgn="auto" latinLnBrk="0" hangingPunct="1">
                <a:lnSpc>
                  <a:spcPts val="3440"/>
                </a:lnSpc>
                <a:spcBef>
                  <a:spcPts val="0"/>
                </a:spcBef>
                <a:spcAft>
                  <a:spcPts val="0"/>
                </a:spcAft>
                <a:buClrTx/>
                <a:buSzTx/>
                <a:buFontTx/>
                <a:buNone/>
                <a:tabLst/>
                <a:defRPr/>
              </a:pPr>
              <a:r>
                <a:rPr kumimoji="0" lang="en-US" sz="3099" b="0" i="0" u="none" strike="noStrike" kern="1200" cap="none" spc="154" normalizeH="0" baseline="0" noProof="0" dirty="0">
                  <a:ln>
                    <a:noFill/>
                  </a:ln>
                  <a:solidFill>
                    <a:srgbClr val="F5E753"/>
                  </a:solidFill>
                  <a:effectLst/>
                  <a:uLnTx/>
                  <a:uFillTx/>
                  <a:latin typeface="Montserrat Classic Bold"/>
                  <a:ea typeface="+mn-ea"/>
                  <a:cs typeface="+mn-cs"/>
                </a:rPr>
                <a:t>GENERALISED MODEL?</a:t>
              </a:r>
            </a:p>
          </p:txBody>
        </p:sp>
      </p:grpSp>
      <p:sp>
        <p:nvSpPr>
          <p:cNvPr id="12" name="TextBox 12"/>
          <p:cNvSpPr txBox="1"/>
          <p:nvPr/>
        </p:nvSpPr>
        <p:spPr>
          <a:xfrm>
            <a:off x="740625" y="3459422"/>
            <a:ext cx="4201392" cy="2543175"/>
          </a:xfrm>
          <a:prstGeom prst="rect">
            <a:avLst/>
          </a:prstGeom>
        </p:spPr>
        <p:txBody>
          <a:bodyPr lIns="0" tIns="0" rIns="0" bIns="0" rtlCol="0" anchor="t">
            <a:spAutoFit/>
          </a:bodyPr>
          <a:lstStyle/>
          <a:p>
            <a:pPr marL="0" marR="0" lvl="0" indent="0" algn="l" defTabSz="914400" rtl="0" eaLnBrk="1" fontAlgn="auto" latinLnBrk="0" hangingPunct="1">
              <a:lnSpc>
                <a:spcPts val="4995"/>
              </a:lnSpc>
              <a:spcBef>
                <a:spcPts val="0"/>
              </a:spcBef>
              <a:spcAft>
                <a:spcPts val="0"/>
              </a:spcAft>
              <a:buClrTx/>
              <a:buSzTx/>
              <a:buFontTx/>
              <a:buNone/>
              <a:tabLst/>
              <a:defRPr/>
            </a:pPr>
            <a:r>
              <a:rPr kumimoji="0" lang="en-US" sz="4500" b="0" i="0" u="none" strike="noStrike" kern="1200" cap="none" spc="225" normalizeH="0" baseline="0" noProof="0" dirty="0">
                <a:ln>
                  <a:noFill/>
                </a:ln>
                <a:solidFill>
                  <a:srgbClr val="8BD4AB"/>
                </a:solidFill>
                <a:effectLst/>
                <a:uLnTx/>
                <a:uFillTx/>
                <a:latin typeface="Montserrat Classic Bold"/>
                <a:ea typeface="+mn-ea"/>
                <a:cs typeface="+mn-cs"/>
              </a:rPr>
              <a:t>LET'S DISCUSS AND ANALYZE </a:t>
            </a:r>
          </a:p>
        </p:txBody>
      </p:sp>
      <p:grpSp>
        <p:nvGrpSpPr>
          <p:cNvPr id="13" name="Group 13"/>
          <p:cNvGrpSpPr/>
          <p:nvPr/>
        </p:nvGrpSpPr>
        <p:grpSpPr>
          <a:xfrm>
            <a:off x="4357012" y="1846364"/>
            <a:ext cx="282443" cy="6172847"/>
            <a:chOff x="0" y="0"/>
            <a:chExt cx="376590" cy="8230462"/>
          </a:xfrm>
        </p:grpSpPr>
        <p:grpSp>
          <p:nvGrpSpPr>
            <p:cNvPr id="14" name="Group 14"/>
            <p:cNvGrpSpPr/>
            <p:nvPr/>
          </p:nvGrpSpPr>
          <p:grpSpPr>
            <a:xfrm rot="-5400000">
              <a:off x="-1941794" y="1941794"/>
              <a:ext cx="4260179" cy="376590"/>
              <a:chOff x="0" y="0"/>
              <a:chExt cx="9194800" cy="812800"/>
            </a:xfrm>
          </p:grpSpPr>
          <p:sp>
            <p:nvSpPr>
              <p:cNvPr id="15" name="Freeform 15"/>
              <p:cNvSpPr/>
              <p:nvPr/>
            </p:nvSpPr>
            <p:spPr>
              <a:xfrm>
                <a:off x="457200" y="304800"/>
                <a:ext cx="8331200" cy="203200"/>
              </a:xfrm>
              <a:custGeom>
                <a:avLst/>
                <a:gdLst/>
                <a:ahLst/>
                <a:cxnLst/>
                <a:rect l="l" t="t" r="r" b="b"/>
                <a:pathLst>
                  <a:path w="8331200" h="203200">
                    <a:moveTo>
                      <a:pt x="101600" y="0"/>
                    </a:moveTo>
                    <a:cubicBezTo>
                      <a:pt x="157480" y="0"/>
                      <a:pt x="203200" y="45720"/>
                      <a:pt x="203200" y="101600"/>
                    </a:cubicBezTo>
                    <a:cubicBezTo>
                      <a:pt x="203200" y="157480"/>
                      <a:pt x="157480" y="203200"/>
                      <a:pt x="101600" y="203200"/>
                    </a:cubicBezTo>
                    <a:cubicBezTo>
                      <a:pt x="45720" y="203200"/>
                      <a:pt x="0" y="157480"/>
                      <a:pt x="0" y="101600"/>
                    </a:cubicBezTo>
                    <a:cubicBezTo>
                      <a:pt x="0" y="45720"/>
                      <a:pt x="45720" y="0"/>
                      <a:pt x="101600" y="0"/>
                    </a:cubicBezTo>
                    <a:close/>
                    <a:moveTo>
                      <a:pt x="508000" y="0"/>
                    </a:moveTo>
                    <a:cubicBezTo>
                      <a:pt x="563880" y="0"/>
                      <a:pt x="609600" y="45720"/>
                      <a:pt x="609600" y="101600"/>
                    </a:cubicBezTo>
                    <a:cubicBezTo>
                      <a:pt x="609600" y="157480"/>
                      <a:pt x="563880" y="203200"/>
                      <a:pt x="508000" y="203200"/>
                    </a:cubicBezTo>
                    <a:cubicBezTo>
                      <a:pt x="452120" y="203200"/>
                      <a:pt x="406400" y="157480"/>
                      <a:pt x="406400" y="101600"/>
                    </a:cubicBezTo>
                    <a:cubicBezTo>
                      <a:pt x="406400" y="45720"/>
                      <a:pt x="452120" y="0"/>
                      <a:pt x="508000" y="0"/>
                    </a:cubicBezTo>
                    <a:close/>
                    <a:moveTo>
                      <a:pt x="914400" y="0"/>
                    </a:moveTo>
                    <a:cubicBezTo>
                      <a:pt x="970280" y="0"/>
                      <a:pt x="1016000" y="45720"/>
                      <a:pt x="1016000" y="101600"/>
                    </a:cubicBezTo>
                    <a:cubicBezTo>
                      <a:pt x="1016000" y="157480"/>
                      <a:pt x="970280" y="203200"/>
                      <a:pt x="914400" y="203200"/>
                    </a:cubicBezTo>
                    <a:cubicBezTo>
                      <a:pt x="858520" y="203200"/>
                      <a:pt x="812800" y="157480"/>
                      <a:pt x="812800" y="101600"/>
                    </a:cubicBezTo>
                    <a:cubicBezTo>
                      <a:pt x="812800" y="45720"/>
                      <a:pt x="858520" y="0"/>
                      <a:pt x="914400" y="0"/>
                    </a:cubicBezTo>
                    <a:close/>
                    <a:moveTo>
                      <a:pt x="1320800" y="0"/>
                    </a:moveTo>
                    <a:cubicBezTo>
                      <a:pt x="1376680" y="0"/>
                      <a:pt x="1422400" y="45720"/>
                      <a:pt x="1422400" y="101600"/>
                    </a:cubicBezTo>
                    <a:cubicBezTo>
                      <a:pt x="1422400" y="157480"/>
                      <a:pt x="1376680" y="203200"/>
                      <a:pt x="1320800" y="203200"/>
                    </a:cubicBezTo>
                    <a:cubicBezTo>
                      <a:pt x="1264920" y="203200"/>
                      <a:pt x="1219200" y="157480"/>
                      <a:pt x="1219200" y="101600"/>
                    </a:cubicBezTo>
                    <a:cubicBezTo>
                      <a:pt x="1219200" y="45720"/>
                      <a:pt x="1264920" y="0"/>
                      <a:pt x="1320800" y="0"/>
                    </a:cubicBezTo>
                    <a:close/>
                    <a:moveTo>
                      <a:pt x="1727200" y="0"/>
                    </a:moveTo>
                    <a:cubicBezTo>
                      <a:pt x="1783080" y="0"/>
                      <a:pt x="1828800" y="45720"/>
                      <a:pt x="1828800" y="101600"/>
                    </a:cubicBezTo>
                    <a:cubicBezTo>
                      <a:pt x="1828800" y="157480"/>
                      <a:pt x="1783080" y="203200"/>
                      <a:pt x="1727200" y="203200"/>
                    </a:cubicBezTo>
                    <a:cubicBezTo>
                      <a:pt x="1671320" y="203200"/>
                      <a:pt x="1625600" y="157480"/>
                      <a:pt x="1625600" y="101600"/>
                    </a:cubicBezTo>
                    <a:cubicBezTo>
                      <a:pt x="1625600" y="45720"/>
                      <a:pt x="1671320" y="0"/>
                      <a:pt x="1727200" y="0"/>
                    </a:cubicBezTo>
                    <a:close/>
                    <a:moveTo>
                      <a:pt x="2133600" y="0"/>
                    </a:moveTo>
                    <a:cubicBezTo>
                      <a:pt x="2189480" y="0"/>
                      <a:pt x="2235200" y="45720"/>
                      <a:pt x="2235200" y="101600"/>
                    </a:cubicBezTo>
                    <a:cubicBezTo>
                      <a:pt x="2235200" y="157480"/>
                      <a:pt x="2189480" y="203200"/>
                      <a:pt x="2133600" y="203200"/>
                    </a:cubicBezTo>
                    <a:cubicBezTo>
                      <a:pt x="2077720" y="203200"/>
                      <a:pt x="2032000" y="157480"/>
                      <a:pt x="2032000" y="101600"/>
                    </a:cubicBezTo>
                    <a:cubicBezTo>
                      <a:pt x="2032000" y="45720"/>
                      <a:pt x="2077720" y="0"/>
                      <a:pt x="2133600" y="0"/>
                    </a:cubicBezTo>
                    <a:close/>
                    <a:moveTo>
                      <a:pt x="2540000" y="0"/>
                    </a:moveTo>
                    <a:cubicBezTo>
                      <a:pt x="2595880" y="0"/>
                      <a:pt x="2641600" y="45720"/>
                      <a:pt x="2641600" y="101600"/>
                    </a:cubicBezTo>
                    <a:cubicBezTo>
                      <a:pt x="2641600" y="157480"/>
                      <a:pt x="2595880" y="203200"/>
                      <a:pt x="2540000" y="203200"/>
                    </a:cubicBezTo>
                    <a:cubicBezTo>
                      <a:pt x="2484120" y="203200"/>
                      <a:pt x="2438400" y="157480"/>
                      <a:pt x="2438400" y="101600"/>
                    </a:cubicBezTo>
                    <a:cubicBezTo>
                      <a:pt x="2438400" y="45720"/>
                      <a:pt x="2484120" y="0"/>
                      <a:pt x="2540000" y="0"/>
                    </a:cubicBezTo>
                    <a:close/>
                    <a:moveTo>
                      <a:pt x="2946400" y="0"/>
                    </a:moveTo>
                    <a:cubicBezTo>
                      <a:pt x="3002280" y="0"/>
                      <a:pt x="3048000" y="45720"/>
                      <a:pt x="3048000" y="101600"/>
                    </a:cubicBezTo>
                    <a:cubicBezTo>
                      <a:pt x="3048000" y="157480"/>
                      <a:pt x="3002280" y="203200"/>
                      <a:pt x="2946400" y="203200"/>
                    </a:cubicBezTo>
                    <a:cubicBezTo>
                      <a:pt x="2890520" y="203200"/>
                      <a:pt x="2844800" y="157480"/>
                      <a:pt x="2844800" y="101600"/>
                    </a:cubicBezTo>
                    <a:cubicBezTo>
                      <a:pt x="2844800" y="45720"/>
                      <a:pt x="2890520" y="0"/>
                      <a:pt x="2946400" y="0"/>
                    </a:cubicBezTo>
                    <a:close/>
                    <a:moveTo>
                      <a:pt x="3352800" y="0"/>
                    </a:moveTo>
                    <a:cubicBezTo>
                      <a:pt x="3408680" y="0"/>
                      <a:pt x="3454400" y="45720"/>
                      <a:pt x="3454400" y="101600"/>
                    </a:cubicBezTo>
                    <a:cubicBezTo>
                      <a:pt x="3454400" y="157480"/>
                      <a:pt x="3408680" y="203200"/>
                      <a:pt x="3352800" y="203200"/>
                    </a:cubicBezTo>
                    <a:cubicBezTo>
                      <a:pt x="3296920" y="203200"/>
                      <a:pt x="3251200" y="157480"/>
                      <a:pt x="3251200" y="101600"/>
                    </a:cubicBezTo>
                    <a:cubicBezTo>
                      <a:pt x="3251200" y="45720"/>
                      <a:pt x="3296920" y="0"/>
                      <a:pt x="3352800" y="0"/>
                    </a:cubicBezTo>
                    <a:close/>
                    <a:moveTo>
                      <a:pt x="3759200" y="0"/>
                    </a:moveTo>
                    <a:cubicBezTo>
                      <a:pt x="3815080" y="0"/>
                      <a:pt x="3860800" y="45720"/>
                      <a:pt x="3860800" y="101600"/>
                    </a:cubicBezTo>
                    <a:cubicBezTo>
                      <a:pt x="3860800" y="157480"/>
                      <a:pt x="3815080" y="203200"/>
                      <a:pt x="3759200" y="203200"/>
                    </a:cubicBezTo>
                    <a:cubicBezTo>
                      <a:pt x="3703320" y="203200"/>
                      <a:pt x="3657600" y="157480"/>
                      <a:pt x="3657600" y="101600"/>
                    </a:cubicBezTo>
                    <a:cubicBezTo>
                      <a:pt x="3657600" y="45720"/>
                      <a:pt x="3703320" y="0"/>
                      <a:pt x="3759200" y="0"/>
                    </a:cubicBezTo>
                    <a:close/>
                    <a:moveTo>
                      <a:pt x="4165600" y="0"/>
                    </a:moveTo>
                    <a:cubicBezTo>
                      <a:pt x="4221480" y="0"/>
                      <a:pt x="4267200" y="45720"/>
                      <a:pt x="4267200" y="101600"/>
                    </a:cubicBezTo>
                    <a:cubicBezTo>
                      <a:pt x="4267200" y="157480"/>
                      <a:pt x="4221480" y="203200"/>
                      <a:pt x="4165600" y="203200"/>
                    </a:cubicBezTo>
                    <a:cubicBezTo>
                      <a:pt x="4109720" y="203200"/>
                      <a:pt x="4064000" y="157480"/>
                      <a:pt x="4064000" y="101600"/>
                    </a:cubicBezTo>
                    <a:cubicBezTo>
                      <a:pt x="4064000" y="45720"/>
                      <a:pt x="4109720" y="0"/>
                      <a:pt x="4165600" y="0"/>
                    </a:cubicBezTo>
                    <a:close/>
                    <a:moveTo>
                      <a:pt x="4572000" y="0"/>
                    </a:moveTo>
                    <a:cubicBezTo>
                      <a:pt x="4627880" y="0"/>
                      <a:pt x="4673600" y="45720"/>
                      <a:pt x="4673600" y="101600"/>
                    </a:cubicBezTo>
                    <a:cubicBezTo>
                      <a:pt x="4673600" y="157480"/>
                      <a:pt x="4627880" y="203200"/>
                      <a:pt x="4572000" y="203200"/>
                    </a:cubicBezTo>
                    <a:cubicBezTo>
                      <a:pt x="4516120" y="203200"/>
                      <a:pt x="4470400" y="157480"/>
                      <a:pt x="4470400" y="101600"/>
                    </a:cubicBezTo>
                    <a:cubicBezTo>
                      <a:pt x="4470400" y="45720"/>
                      <a:pt x="4516120" y="0"/>
                      <a:pt x="4572000" y="0"/>
                    </a:cubicBezTo>
                    <a:close/>
                    <a:moveTo>
                      <a:pt x="4978400" y="0"/>
                    </a:moveTo>
                    <a:cubicBezTo>
                      <a:pt x="5034280" y="0"/>
                      <a:pt x="5080000" y="45720"/>
                      <a:pt x="5080000" y="101600"/>
                    </a:cubicBezTo>
                    <a:cubicBezTo>
                      <a:pt x="5080000" y="157480"/>
                      <a:pt x="5034280" y="203200"/>
                      <a:pt x="4978400" y="203200"/>
                    </a:cubicBezTo>
                    <a:cubicBezTo>
                      <a:pt x="4922520" y="203200"/>
                      <a:pt x="4876800" y="157480"/>
                      <a:pt x="4876800" y="101600"/>
                    </a:cubicBezTo>
                    <a:cubicBezTo>
                      <a:pt x="4876800" y="45720"/>
                      <a:pt x="4922520" y="0"/>
                      <a:pt x="4978400" y="0"/>
                    </a:cubicBezTo>
                    <a:close/>
                    <a:moveTo>
                      <a:pt x="5384800" y="0"/>
                    </a:moveTo>
                    <a:cubicBezTo>
                      <a:pt x="5440680" y="0"/>
                      <a:pt x="5486400" y="45720"/>
                      <a:pt x="5486400" y="101600"/>
                    </a:cubicBezTo>
                    <a:cubicBezTo>
                      <a:pt x="5486400" y="157480"/>
                      <a:pt x="5440680" y="203200"/>
                      <a:pt x="5384800" y="203200"/>
                    </a:cubicBezTo>
                    <a:cubicBezTo>
                      <a:pt x="5328920" y="203200"/>
                      <a:pt x="5283200" y="157480"/>
                      <a:pt x="5283200" y="101600"/>
                    </a:cubicBezTo>
                    <a:cubicBezTo>
                      <a:pt x="5283200" y="45720"/>
                      <a:pt x="5328920" y="0"/>
                      <a:pt x="5384800" y="0"/>
                    </a:cubicBezTo>
                    <a:close/>
                    <a:moveTo>
                      <a:pt x="5791200" y="0"/>
                    </a:moveTo>
                    <a:cubicBezTo>
                      <a:pt x="5847080" y="0"/>
                      <a:pt x="5892800" y="45720"/>
                      <a:pt x="5892800" y="101600"/>
                    </a:cubicBezTo>
                    <a:cubicBezTo>
                      <a:pt x="5892800" y="157480"/>
                      <a:pt x="5847080" y="203200"/>
                      <a:pt x="5791200" y="203200"/>
                    </a:cubicBezTo>
                    <a:cubicBezTo>
                      <a:pt x="5735320" y="203200"/>
                      <a:pt x="5689600" y="157480"/>
                      <a:pt x="5689600" y="101600"/>
                    </a:cubicBezTo>
                    <a:cubicBezTo>
                      <a:pt x="5689600" y="45720"/>
                      <a:pt x="5735320" y="0"/>
                      <a:pt x="5791200" y="0"/>
                    </a:cubicBezTo>
                    <a:close/>
                    <a:moveTo>
                      <a:pt x="6197600" y="0"/>
                    </a:moveTo>
                    <a:cubicBezTo>
                      <a:pt x="6253480" y="0"/>
                      <a:pt x="6299200" y="45720"/>
                      <a:pt x="6299200" y="101600"/>
                    </a:cubicBezTo>
                    <a:cubicBezTo>
                      <a:pt x="6299200" y="157480"/>
                      <a:pt x="6253480" y="203200"/>
                      <a:pt x="6197600" y="203200"/>
                    </a:cubicBezTo>
                    <a:cubicBezTo>
                      <a:pt x="6141720" y="203200"/>
                      <a:pt x="6096000" y="157480"/>
                      <a:pt x="6096000" y="101600"/>
                    </a:cubicBezTo>
                    <a:cubicBezTo>
                      <a:pt x="6096000" y="45720"/>
                      <a:pt x="6141720" y="0"/>
                      <a:pt x="6197600" y="0"/>
                    </a:cubicBezTo>
                    <a:close/>
                    <a:moveTo>
                      <a:pt x="6604000" y="0"/>
                    </a:moveTo>
                    <a:cubicBezTo>
                      <a:pt x="6659880" y="0"/>
                      <a:pt x="6705600" y="45720"/>
                      <a:pt x="6705600" y="101600"/>
                    </a:cubicBezTo>
                    <a:cubicBezTo>
                      <a:pt x="6705600" y="157480"/>
                      <a:pt x="6659880" y="203200"/>
                      <a:pt x="6604000" y="203200"/>
                    </a:cubicBezTo>
                    <a:cubicBezTo>
                      <a:pt x="6548120" y="203200"/>
                      <a:pt x="6502400" y="157480"/>
                      <a:pt x="6502400" y="101600"/>
                    </a:cubicBezTo>
                    <a:cubicBezTo>
                      <a:pt x="6502400" y="45720"/>
                      <a:pt x="6548120" y="0"/>
                      <a:pt x="6604000" y="0"/>
                    </a:cubicBezTo>
                    <a:close/>
                    <a:moveTo>
                      <a:pt x="7010400" y="0"/>
                    </a:moveTo>
                    <a:cubicBezTo>
                      <a:pt x="7066280" y="0"/>
                      <a:pt x="7112000" y="45720"/>
                      <a:pt x="7112000" y="101600"/>
                    </a:cubicBezTo>
                    <a:cubicBezTo>
                      <a:pt x="7112000" y="157480"/>
                      <a:pt x="7066280" y="203200"/>
                      <a:pt x="7010400" y="203200"/>
                    </a:cubicBezTo>
                    <a:cubicBezTo>
                      <a:pt x="6954520" y="203200"/>
                      <a:pt x="6908800" y="157480"/>
                      <a:pt x="6908800" y="101600"/>
                    </a:cubicBezTo>
                    <a:cubicBezTo>
                      <a:pt x="6908800" y="45720"/>
                      <a:pt x="6954520" y="0"/>
                      <a:pt x="7010400" y="0"/>
                    </a:cubicBezTo>
                    <a:close/>
                    <a:moveTo>
                      <a:pt x="7416800" y="0"/>
                    </a:moveTo>
                    <a:cubicBezTo>
                      <a:pt x="7472680" y="0"/>
                      <a:pt x="7518400" y="45720"/>
                      <a:pt x="7518400" y="101600"/>
                    </a:cubicBezTo>
                    <a:cubicBezTo>
                      <a:pt x="7518400" y="157480"/>
                      <a:pt x="7472680" y="203200"/>
                      <a:pt x="7416800" y="203200"/>
                    </a:cubicBezTo>
                    <a:cubicBezTo>
                      <a:pt x="7360920" y="203200"/>
                      <a:pt x="7315200" y="157480"/>
                      <a:pt x="7315200" y="101600"/>
                    </a:cubicBezTo>
                    <a:cubicBezTo>
                      <a:pt x="7315200" y="45720"/>
                      <a:pt x="7360920" y="0"/>
                      <a:pt x="7416800" y="0"/>
                    </a:cubicBezTo>
                    <a:close/>
                    <a:moveTo>
                      <a:pt x="7823200" y="0"/>
                    </a:moveTo>
                    <a:cubicBezTo>
                      <a:pt x="7879080" y="0"/>
                      <a:pt x="7924800" y="45720"/>
                      <a:pt x="7924800" y="101600"/>
                    </a:cubicBezTo>
                    <a:cubicBezTo>
                      <a:pt x="7924800" y="157480"/>
                      <a:pt x="7879080" y="203200"/>
                      <a:pt x="7823200" y="203200"/>
                    </a:cubicBezTo>
                    <a:cubicBezTo>
                      <a:pt x="7767320" y="203200"/>
                      <a:pt x="7721600" y="157480"/>
                      <a:pt x="7721600" y="101600"/>
                    </a:cubicBezTo>
                    <a:cubicBezTo>
                      <a:pt x="7721600" y="45720"/>
                      <a:pt x="7767320" y="0"/>
                      <a:pt x="7823200" y="0"/>
                    </a:cubicBezTo>
                    <a:close/>
                    <a:moveTo>
                      <a:pt x="8229600" y="0"/>
                    </a:moveTo>
                    <a:cubicBezTo>
                      <a:pt x="8285480" y="0"/>
                      <a:pt x="8331200" y="45720"/>
                      <a:pt x="8331200" y="101600"/>
                    </a:cubicBezTo>
                    <a:cubicBezTo>
                      <a:pt x="8331200" y="157480"/>
                      <a:pt x="8285480" y="203200"/>
                      <a:pt x="8229600" y="203200"/>
                    </a:cubicBezTo>
                    <a:cubicBezTo>
                      <a:pt x="8173720" y="203200"/>
                      <a:pt x="8128000" y="157480"/>
                      <a:pt x="8128000" y="101600"/>
                    </a:cubicBezTo>
                    <a:cubicBezTo>
                      <a:pt x="8128000" y="45720"/>
                      <a:pt x="8173720" y="0"/>
                      <a:pt x="8229600" y="0"/>
                    </a:cubicBezTo>
                    <a:close/>
                  </a:path>
                </a:pathLst>
              </a:custGeom>
              <a:solidFill>
                <a:srgbClr val="F5F5EF"/>
              </a:solidFill>
            </p:spPr>
          </p:sp>
        </p:grpSp>
        <p:grpSp>
          <p:nvGrpSpPr>
            <p:cNvPr id="16" name="Group 16"/>
            <p:cNvGrpSpPr/>
            <p:nvPr/>
          </p:nvGrpSpPr>
          <p:grpSpPr>
            <a:xfrm rot="-5400000">
              <a:off x="-1941794" y="5912077"/>
              <a:ext cx="4260179" cy="376590"/>
              <a:chOff x="0" y="0"/>
              <a:chExt cx="9194800" cy="812800"/>
            </a:xfrm>
          </p:grpSpPr>
          <p:sp>
            <p:nvSpPr>
              <p:cNvPr id="17" name="Freeform 17"/>
              <p:cNvSpPr/>
              <p:nvPr/>
            </p:nvSpPr>
            <p:spPr>
              <a:xfrm>
                <a:off x="457200" y="304800"/>
                <a:ext cx="8331200" cy="203200"/>
              </a:xfrm>
              <a:custGeom>
                <a:avLst/>
                <a:gdLst/>
                <a:ahLst/>
                <a:cxnLst/>
                <a:rect l="l" t="t" r="r" b="b"/>
                <a:pathLst>
                  <a:path w="8331200" h="203200">
                    <a:moveTo>
                      <a:pt x="101600" y="0"/>
                    </a:moveTo>
                    <a:cubicBezTo>
                      <a:pt x="157480" y="0"/>
                      <a:pt x="203200" y="45720"/>
                      <a:pt x="203200" y="101600"/>
                    </a:cubicBezTo>
                    <a:cubicBezTo>
                      <a:pt x="203200" y="157480"/>
                      <a:pt x="157480" y="203200"/>
                      <a:pt x="101600" y="203200"/>
                    </a:cubicBezTo>
                    <a:cubicBezTo>
                      <a:pt x="45720" y="203200"/>
                      <a:pt x="0" y="157480"/>
                      <a:pt x="0" y="101600"/>
                    </a:cubicBezTo>
                    <a:cubicBezTo>
                      <a:pt x="0" y="45720"/>
                      <a:pt x="45720" y="0"/>
                      <a:pt x="101600" y="0"/>
                    </a:cubicBezTo>
                    <a:close/>
                    <a:moveTo>
                      <a:pt x="508000" y="0"/>
                    </a:moveTo>
                    <a:cubicBezTo>
                      <a:pt x="563880" y="0"/>
                      <a:pt x="609600" y="45720"/>
                      <a:pt x="609600" y="101600"/>
                    </a:cubicBezTo>
                    <a:cubicBezTo>
                      <a:pt x="609600" y="157480"/>
                      <a:pt x="563880" y="203200"/>
                      <a:pt x="508000" y="203200"/>
                    </a:cubicBezTo>
                    <a:cubicBezTo>
                      <a:pt x="452120" y="203200"/>
                      <a:pt x="406400" y="157480"/>
                      <a:pt x="406400" y="101600"/>
                    </a:cubicBezTo>
                    <a:cubicBezTo>
                      <a:pt x="406400" y="45720"/>
                      <a:pt x="452120" y="0"/>
                      <a:pt x="508000" y="0"/>
                    </a:cubicBezTo>
                    <a:close/>
                    <a:moveTo>
                      <a:pt x="914400" y="0"/>
                    </a:moveTo>
                    <a:cubicBezTo>
                      <a:pt x="970280" y="0"/>
                      <a:pt x="1016000" y="45720"/>
                      <a:pt x="1016000" y="101600"/>
                    </a:cubicBezTo>
                    <a:cubicBezTo>
                      <a:pt x="1016000" y="157480"/>
                      <a:pt x="970280" y="203200"/>
                      <a:pt x="914400" y="203200"/>
                    </a:cubicBezTo>
                    <a:cubicBezTo>
                      <a:pt x="858520" y="203200"/>
                      <a:pt x="812800" y="157480"/>
                      <a:pt x="812800" y="101600"/>
                    </a:cubicBezTo>
                    <a:cubicBezTo>
                      <a:pt x="812800" y="45720"/>
                      <a:pt x="858520" y="0"/>
                      <a:pt x="914400" y="0"/>
                    </a:cubicBezTo>
                    <a:close/>
                    <a:moveTo>
                      <a:pt x="1320800" y="0"/>
                    </a:moveTo>
                    <a:cubicBezTo>
                      <a:pt x="1376680" y="0"/>
                      <a:pt x="1422400" y="45720"/>
                      <a:pt x="1422400" y="101600"/>
                    </a:cubicBezTo>
                    <a:cubicBezTo>
                      <a:pt x="1422400" y="157480"/>
                      <a:pt x="1376680" y="203200"/>
                      <a:pt x="1320800" y="203200"/>
                    </a:cubicBezTo>
                    <a:cubicBezTo>
                      <a:pt x="1264920" y="203200"/>
                      <a:pt x="1219200" y="157480"/>
                      <a:pt x="1219200" y="101600"/>
                    </a:cubicBezTo>
                    <a:cubicBezTo>
                      <a:pt x="1219200" y="45720"/>
                      <a:pt x="1264920" y="0"/>
                      <a:pt x="1320800" y="0"/>
                    </a:cubicBezTo>
                    <a:close/>
                    <a:moveTo>
                      <a:pt x="1727200" y="0"/>
                    </a:moveTo>
                    <a:cubicBezTo>
                      <a:pt x="1783080" y="0"/>
                      <a:pt x="1828800" y="45720"/>
                      <a:pt x="1828800" y="101600"/>
                    </a:cubicBezTo>
                    <a:cubicBezTo>
                      <a:pt x="1828800" y="157480"/>
                      <a:pt x="1783080" y="203200"/>
                      <a:pt x="1727200" y="203200"/>
                    </a:cubicBezTo>
                    <a:cubicBezTo>
                      <a:pt x="1671320" y="203200"/>
                      <a:pt x="1625600" y="157480"/>
                      <a:pt x="1625600" y="101600"/>
                    </a:cubicBezTo>
                    <a:cubicBezTo>
                      <a:pt x="1625600" y="45720"/>
                      <a:pt x="1671320" y="0"/>
                      <a:pt x="1727200" y="0"/>
                    </a:cubicBezTo>
                    <a:close/>
                    <a:moveTo>
                      <a:pt x="2133600" y="0"/>
                    </a:moveTo>
                    <a:cubicBezTo>
                      <a:pt x="2189480" y="0"/>
                      <a:pt x="2235200" y="45720"/>
                      <a:pt x="2235200" y="101600"/>
                    </a:cubicBezTo>
                    <a:cubicBezTo>
                      <a:pt x="2235200" y="157480"/>
                      <a:pt x="2189480" y="203200"/>
                      <a:pt x="2133600" y="203200"/>
                    </a:cubicBezTo>
                    <a:cubicBezTo>
                      <a:pt x="2077720" y="203200"/>
                      <a:pt x="2032000" y="157480"/>
                      <a:pt x="2032000" y="101600"/>
                    </a:cubicBezTo>
                    <a:cubicBezTo>
                      <a:pt x="2032000" y="45720"/>
                      <a:pt x="2077720" y="0"/>
                      <a:pt x="2133600" y="0"/>
                    </a:cubicBezTo>
                    <a:close/>
                    <a:moveTo>
                      <a:pt x="2540000" y="0"/>
                    </a:moveTo>
                    <a:cubicBezTo>
                      <a:pt x="2595880" y="0"/>
                      <a:pt x="2641600" y="45720"/>
                      <a:pt x="2641600" y="101600"/>
                    </a:cubicBezTo>
                    <a:cubicBezTo>
                      <a:pt x="2641600" y="157480"/>
                      <a:pt x="2595880" y="203200"/>
                      <a:pt x="2540000" y="203200"/>
                    </a:cubicBezTo>
                    <a:cubicBezTo>
                      <a:pt x="2484120" y="203200"/>
                      <a:pt x="2438400" y="157480"/>
                      <a:pt x="2438400" y="101600"/>
                    </a:cubicBezTo>
                    <a:cubicBezTo>
                      <a:pt x="2438400" y="45720"/>
                      <a:pt x="2484120" y="0"/>
                      <a:pt x="2540000" y="0"/>
                    </a:cubicBezTo>
                    <a:close/>
                    <a:moveTo>
                      <a:pt x="2946400" y="0"/>
                    </a:moveTo>
                    <a:cubicBezTo>
                      <a:pt x="3002280" y="0"/>
                      <a:pt x="3048000" y="45720"/>
                      <a:pt x="3048000" y="101600"/>
                    </a:cubicBezTo>
                    <a:cubicBezTo>
                      <a:pt x="3048000" y="157480"/>
                      <a:pt x="3002280" y="203200"/>
                      <a:pt x="2946400" y="203200"/>
                    </a:cubicBezTo>
                    <a:cubicBezTo>
                      <a:pt x="2890520" y="203200"/>
                      <a:pt x="2844800" y="157480"/>
                      <a:pt x="2844800" y="101600"/>
                    </a:cubicBezTo>
                    <a:cubicBezTo>
                      <a:pt x="2844800" y="45720"/>
                      <a:pt x="2890520" y="0"/>
                      <a:pt x="2946400" y="0"/>
                    </a:cubicBezTo>
                    <a:close/>
                    <a:moveTo>
                      <a:pt x="3352800" y="0"/>
                    </a:moveTo>
                    <a:cubicBezTo>
                      <a:pt x="3408680" y="0"/>
                      <a:pt x="3454400" y="45720"/>
                      <a:pt x="3454400" y="101600"/>
                    </a:cubicBezTo>
                    <a:cubicBezTo>
                      <a:pt x="3454400" y="157480"/>
                      <a:pt x="3408680" y="203200"/>
                      <a:pt x="3352800" y="203200"/>
                    </a:cubicBezTo>
                    <a:cubicBezTo>
                      <a:pt x="3296920" y="203200"/>
                      <a:pt x="3251200" y="157480"/>
                      <a:pt x="3251200" y="101600"/>
                    </a:cubicBezTo>
                    <a:cubicBezTo>
                      <a:pt x="3251200" y="45720"/>
                      <a:pt x="3296920" y="0"/>
                      <a:pt x="3352800" y="0"/>
                    </a:cubicBezTo>
                    <a:close/>
                    <a:moveTo>
                      <a:pt x="3759200" y="0"/>
                    </a:moveTo>
                    <a:cubicBezTo>
                      <a:pt x="3815080" y="0"/>
                      <a:pt x="3860800" y="45720"/>
                      <a:pt x="3860800" y="101600"/>
                    </a:cubicBezTo>
                    <a:cubicBezTo>
                      <a:pt x="3860800" y="157480"/>
                      <a:pt x="3815080" y="203200"/>
                      <a:pt x="3759200" y="203200"/>
                    </a:cubicBezTo>
                    <a:cubicBezTo>
                      <a:pt x="3703320" y="203200"/>
                      <a:pt x="3657600" y="157480"/>
                      <a:pt x="3657600" y="101600"/>
                    </a:cubicBezTo>
                    <a:cubicBezTo>
                      <a:pt x="3657600" y="45720"/>
                      <a:pt x="3703320" y="0"/>
                      <a:pt x="3759200" y="0"/>
                    </a:cubicBezTo>
                    <a:close/>
                    <a:moveTo>
                      <a:pt x="4165600" y="0"/>
                    </a:moveTo>
                    <a:cubicBezTo>
                      <a:pt x="4221480" y="0"/>
                      <a:pt x="4267200" y="45720"/>
                      <a:pt x="4267200" y="101600"/>
                    </a:cubicBezTo>
                    <a:cubicBezTo>
                      <a:pt x="4267200" y="157480"/>
                      <a:pt x="4221480" y="203200"/>
                      <a:pt x="4165600" y="203200"/>
                    </a:cubicBezTo>
                    <a:cubicBezTo>
                      <a:pt x="4109720" y="203200"/>
                      <a:pt x="4064000" y="157480"/>
                      <a:pt x="4064000" y="101600"/>
                    </a:cubicBezTo>
                    <a:cubicBezTo>
                      <a:pt x="4064000" y="45720"/>
                      <a:pt x="4109720" y="0"/>
                      <a:pt x="4165600" y="0"/>
                    </a:cubicBezTo>
                    <a:close/>
                    <a:moveTo>
                      <a:pt x="4572000" y="0"/>
                    </a:moveTo>
                    <a:cubicBezTo>
                      <a:pt x="4627880" y="0"/>
                      <a:pt x="4673600" y="45720"/>
                      <a:pt x="4673600" y="101600"/>
                    </a:cubicBezTo>
                    <a:cubicBezTo>
                      <a:pt x="4673600" y="157480"/>
                      <a:pt x="4627880" y="203200"/>
                      <a:pt x="4572000" y="203200"/>
                    </a:cubicBezTo>
                    <a:cubicBezTo>
                      <a:pt x="4516120" y="203200"/>
                      <a:pt x="4470400" y="157480"/>
                      <a:pt x="4470400" y="101600"/>
                    </a:cubicBezTo>
                    <a:cubicBezTo>
                      <a:pt x="4470400" y="45720"/>
                      <a:pt x="4516120" y="0"/>
                      <a:pt x="4572000" y="0"/>
                    </a:cubicBezTo>
                    <a:close/>
                    <a:moveTo>
                      <a:pt x="4978400" y="0"/>
                    </a:moveTo>
                    <a:cubicBezTo>
                      <a:pt x="5034280" y="0"/>
                      <a:pt x="5080000" y="45720"/>
                      <a:pt x="5080000" y="101600"/>
                    </a:cubicBezTo>
                    <a:cubicBezTo>
                      <a:pt x="5080000" y="157480"/>
                      <a:pt x="5034280" y="203200"/>
                      <a:pt x="4978400" y="203200"/>
                    </a:cubicBezTo>
                    <a:cubicBezTo>
                      <a:pt x="4922520" y="203200"/>
                      <a:pt x="4876800" y="157480"/>
                      <a:pt x="4876800" y="101600"/>
                    </a:cubicBezTo>
                    <a:cubicBezTo>
                      <a:pt x="4876800" y="45720"/>
                      <a:pt x="4922520" y="0"/>
                      <a:pt x="4978400" y="0"/>
                    </a:cubicBezTo>
                    <a:close/>
                    <a:moveTo>
                      <a:pt x="5384800" y="0"/>
                    </a:moveTo>
                    <a:cubicBezTo>
                      <a:pt x="5440680" y="0"/>
                      <a:pt x="5486400" y="45720"/>
                      <a:pt x="5486400" y="101600"/>
                    </a:cubicBezTo>
                    <a:cubicBezTo>
                      <a:pt x="5486400" y="157480"/>
                      <a:pt x="5440680" y="203200"/>
                      <a:pt x="5384800" y="203200"/>
                    </a:cubicBezTo>
                    <a:cubicBezTo>
                      <a:pt x="5328920" y="203200"/>
                      <a:pt x="5283200" y="157480"/>
                      <a:pt x="5283200" y="101600"/>
                    </a:cubicBezTo>
                    <a:cubicBezTo>
                      <a:pt x="5283200" y="45720"/>
                      <a:pt x="5328920" y="0"/>
                      <a:pt x="5384800" y="0"/>
                    </a:cubicBezTo>
                    <a:close/>
                    <a:moveTo>
                      <a:pt x="5791200" y="0"/>
                    </a:moveTo>
                    <a:cubicBezTo>
                      <a:pt x="5847080" y="0"/>
                      <a:pt x="5892800" y="45720"/>
                      <a:pt x="5892800" y="101600"/>
                    </a:cubicBezTo>
                    <a:cubicBezTo>
                      <a:pt x="5892800" y="157480"/>
                      <a:pt x="5847080" y="203200"/>
                      <a:pt x="5791200" y="203200"/>
                    </a:cubicBezTo>
                    <a:cubicBezTo>
                      <a:pt x="5735320" y="203200"/>
                      <a:pt x="5689600" y="157480"/>
                      <a:pt x="5689600" y="101600"/>
                    </a:cubicBezTo>
                    <a:cubicBezTo>
                      <a:pt x="5689600" y="45720"/>
                      <a:pt x="5735320" y="0"/>
                      <a:pt x="5791200" y="0"/>
                    </a:cubicBezTo>
                    <a:close/>
                    <a:moveTo>
                      <a:pt x="6197600" y="0"/>
                    </a:moveTo>
                    <a:cubicBezTo>
                      <a:pt x="6253480" y="0"/>
                      <a:pt x="6299200" y="45720"/>
                      <a:pt x="6299200" y="101600"/>
                    </a:cubicBezTo>
                    <a:cubicBezTo>
                      <a:pt x="6299200" y="157480"/>
                      <a:pt x="6253480" y="203200"/>
                      <a:pt x="6197600" y="203200"/>
                    </a:cubicBezTo>
                    <a:cubicBezTo>
                      <a:pt x="6141720" y="203200"/>
                      <a:pt x="6096000" y="157480"/>
                      <a:pt x="6096000" y="101600"/>
                    </a:cubicBezTo>
                    <a:cubicBezTo>
                      <a:pt x="6096000" y="45720"/>
                      <a:pt x="6141720" y="0"/>
                      <a:pt x="6197600" y="0"/>
                    </a:cubicBezTo>
                    <a:close/>
                    <a:moveTo>
                      <a:pt x="6604000" y="0"/>
                    </a:moveTo>
                    <a:cubicBezTo>
                      <a:pt x="6659880" y="0"/>
                      <a:pt x="6705600" y="45720"/>
                      <a:pt x="6705600" y="101600"/>
                    </a:cubicBezTo>
                    <a:cubicBezTo>
                      <a:pt x="6705600" y="157480"/>
                      <a:pt x="6659880" y="203200"/>
                      <a:pt x="6604000" y="203200"/>
                    </a:cubicBezTo>
                    <a:cubicBezTo>
                      <a:pt x="6548120" y="203200"/>
                      <a:pt x="6502400" y="157480"/>
                      <a:pt x="6502400" y="101600"/>
                    </a:cubicBezTo>
                    <a:cubicBezTo>
                      <a:pt x="6502400" y="45720"/>
                      <a:pt x="6548120" y="0"/>
                      <a:pt x="6604000" y="0"/>
                    </a:cubicBezTo>
                    <a:close/>
                    <a:moveTo>
                      <a:pt x="7010400" y="0"/>
                    </a:moveTo>
                    <a:cubicBezTo>
                      <a:pt x="7066280" y="0"/>
                      <a:pt x="7112000" y="45720"/>
                      <a:pt x="7112000" y="101600"/>
                    </a:cubicBezTo>
                    <a:cubicBezTo>
                      <a:pt x="7112000" y="157480"/>
                      <a:pt x="7066280" y="203200"/>
                      <a:pt x="7010400" y="203200"/>
                    </a:cubicBezTo>
                    <a:cubicBezTo>
                      <a:pt x="6954520" y="203200"/>
                      <a:pt x="6908800" y="157480"/>
                      <a:pt x="6908800" y="101600"/>
                    </a:cubicBezTo>
                    <a:cubicBezTo>
                      <a:pt x="6908800" y="45720"/>
                      <a:pt x="6954520" y="0"/>
                      <a:pt x="7010400" y="0"/>
                    </a:cubicBezTo>
                    <a:close/>
                    <a:moveTo>
                      <a:pt x="7416800" y="0"/>
                    </a:moveTo>
                    <a:cubicBezTo>
                      <a:pt x="7472680" y="0"/>
                      <a:pt x="7518400" y="45720"/>
                      <a:pt x="7518400" y="101600"/>
                    </a:cubicBezTo>
                    <a:cubicBezTo>
                      <a:pt x="7518400" y="157480"/>
                      <a:pt x="7472680" y="203200"/>
                      <a:pt x="7416800" y="203200"/>
                    </a:cubicBezTo>
                    <a:cubicBezTo>
                      <a:pt x="7360920" y="203200"/>
                      <a:pt x="7315200" y="157480"/>
                      <a:pt x="7315200" y="101600"/>
                    </a:cubicBezTo>
                    <a:cubicBezTo>
                      <a:pt x="7315200" y="45720"/>
                      <a:pt x="7360920" y="0"/>
                      <a:pt x="7416800" y="0"/>
                    </a:cubicBezTo>
                    <a:close/>
                    <a:moveTo>
                      <a:pt x="7823200" y="0"/>
                    </a:moveTo>
                    <a:cubicBezTo>
                      <a:pt x="7879080" y="0"/>
                      <a:pt x="7924800" y="45720"/>
                      <a:pt x="7924800" y="101600"/>
                    </a:cubicBezTo>
                    <a:cubicBezTo>
                      <a:pt x="7924800" y="157480"/>
                      <a:pt x="7879080" y="203200"/>
                      <a:pt x="7823200" y="203200"/>
                    </a:cubicBezTo>
                    <a:cubicBezTo>
                      <a:pt x="7767320" y="203200"/>
                      <a:pt x="7721600" y="157480"/>
                      <a:pt x="7721600" y="101600"/>
                    </a:cubicBezTo>
                    <a:cubicBezTo>
                      <a:pt x="7721600" y="45720"/>
                      <a:pt x="7767320" y="0"/>
                      <a:pt x="7823200" y="0"/>
                    </a:cubicBezTo>
                    <a:close/>
                    <a:moveTo>
                      <a:pt x="8229600" y="0"/>
                    </a:moveTo>
                    <a:cubicBezTo>
                      <a:pt x="8285480" y="0"/>
                      <a:pt x="8331200" y="45720"/>
                      <a:pt x="8331200" y="101600"/>
                    </a:cubicBezTo>
                    <a:cubicBezTo>
                      <a:pt x="8331200" y="157480"/>
                      <a:pt x="8285480" y="203200"/>
                      <a:pt x="8229600" y="203200"/>
                    </a:cubicBezTo>
                    <a:cubicBezTo>
                      <a:pt x="8173720" y="203200"/>
                      <a:pt x="8128000" y="157480"/>
                      <a:pt x="8128000" y="101600"/>
                    </a:cubicBezTo>
                    <a:cubicBezTo>
                      <a:pt x="8128000" y="45720"/>
                      <a:pt x="8173720" y="0"/>
                      <a:pt x="8229600" y="0"/>
                    </a:cubicBezTo>
                    <a:close/>
                  </a:path>
                </a:pathLst>
              </a:custGeom>
              <a:solidFill>
                <a:srgbClr val="F5F5EF"/>
              </a:solidFill>
            </p:spPr>
          </p:sp>
        </p:grpSp>
      </p:grpSp>
    </p:spTree>
    <p:extLst>
      <p:ext uri="{BB962C8B-B14F-4D97-AF65-F5344CB8AC3E}">
        <p14:creationId xmlns:p14="http://schemas.microsoft.com/office/powerpoint/2010/main" val="23180512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7090A"/>
        </a:solidFill>
        <a:effectLst/>
      </p:bgPr>
    </p:bg>
    <p:spTree>
      <p:nvGrpSpPr>
        <p:cNvPr id="1" name=""/>
        <p:cNvGrpSpPr/>
        <p:nvPr/>
      </p:nvGrpSpPr>
      <p:grpSpPr>
        <a:xfrm>
          <a:off x="0" y="0"/>
          <a:ext cx="0" cy="0"/>
          <a:chOff x="0" y="0"/>
          <a:chExt cx="0" cy="0"/>
        </a:xfrm>
      </p:grpSpPr>
      <p:sp>
        <p:nvSpPr>
          <p:cNvPr id="2" name="AutoShape 2"/>
          <p:cNvSpPr/>
          <p:nvPr/>
        </p:nvSpPr>
        <p:spPr>
          <a:xfrm>
            <a:off x="17722638" y="4357337"/>
            <a:ext cx="9525" cy="3091986"/>
          </a:xfrm>
          <a:prstGeom prst="rect">
            <a:avLst/>
          </a:prstGeom>
          <a:solidFill>
            <a:srgbClr val="F5F5EF"/>
          </a:solidFill>
        </p:spPr>
      </p:sp>
      <p:pic>
        <p:nvPicPr>
          <p:cNvPr id="3" name="Picture 3"/>
          <p:cNvPicPr>
            <a:picLocks noChangeAspect="1"/>
          </p:cNvPicPr>
          <p:nvPr/>
        </p:nvPicPr>
        <p:blipFill>
          <a:blip r:embed="rId2"/>
          <a:srcRect l="114" t="11962"/>
          <a:stretch>
            <a:fillRect/>
          </a:stretch>
        </p:blipFill>
        <p:spPr>
          <a:xfrm>
            <a:off x="2923044" y="4050824"/>
            <a:ext cx="10544722" cy="4558321"/>
          </a:xfrm>
          <a:prstGeom prst="rect">
            <a:avLst/>
          </a:prstGeom>
        </p:spPr>
      </p:pic>
      <p:sp>
        <p:nvSpPr>
          <p:cNvPr id="4" name="TextBox 4"/>
          <p:cNvSpPr txBox="1"/>
          <p:nvPr/>
        </p:nvSpPr>
        <p:spPr>
          <a:xfrm>
            <a:off x="1684157" y="2276761"/>
            <a:ext cx="14919687" cy="2080576"/>
          </a:xfrm>
          <a:prstGeom prst="rect">
            <a:avLst/>
          </a:prstGeom>
        </p:spPr>
        <p:txBody>
          <a:bodyPr lIns="0" tIns="0" rIns="0" bIns="0" rtlCol="0" anchor="t">
            <a:spAutoFit/>
          </a:bodyPr>
          <a:lstStyle/>
          <a:p>
            <a:pPr marL="0" marR="0" lvl="0" indent="0" algn="l" defTabSz="914400" rtl="0" eaLnBrk="1" fontAlgn="auto" latinLnBrk="0" hangingPunct="1">
              <a:lnSpc>
                <a:spcPts val="3779"/>
              </a:lnSpc>
              <a:spcBef>
                <a:spcPts val="0"/>
              </a:spcBef>
              <a:spcAft>
                <a:spcPts val="0"/>
              </a:spcAft>
              <a:buClrTx/>
              <a:buSzTx/>
              <a:buFontTx/>
              <a:buNone/>
              <a:tabLst/>
              <a:defRPr/>
            </a:pPr>
            <a:r>
              <a:rPr kumimoji="0" lang="en-US" sz="2699" b="0" i="0" u="none" strike="noStrike" kern="1200" cap="none" spc="0" normalizeH="0" baseline="0" noProof="0" dirty="0">
                <a:ln>
                  <a:noFill/>
                </a:ln>
                <a:solidFill>
                  <a:srgbClr val="F5F5EF"/>
                </a:solidFill>
                <a:effectLst/>
                <a:uLnTx/>
                <a:uFillTx/>
                <a:latin typeface="Open Sans Light"/>
                <a:ea typeface="+mn-ea"/>
                <a:cs typeface="+mn-cs"/>
              </a:rPr>
              <a:t>Generalization being the goal has an- other major consequence: Data alone is not enough, no matter how much of it you have. </a:t>
            </a:r>
          </a:p>
          <a:p>
            <a:pPr marL="0" marR="0" lvl="0" indent="0" algn="l" defTabSz="914400" rtl="0" eaLnBrk="1" fontAlgn="auto" latinLnBrk="0" hangingPunct="1">
              <a:lnSpc>
                <a:spcPts val="9415"/>
              </a:lnSpc>
              <a:spcBef>
                <a:spcPts val="0"/>
              </a:spcBef>
              <a:spcAft>
                <a:spcPts val="0"/>
              </a:spcAft>
              <a:buClrTx/>
              <a:buSzTx/>
              <a:buFontTx/>
              <a:buNone/>
              <a:tabLst/>
              <a:defRPr/>
            </a:pPr>
            <a:endParaRPr kumimoji="0" lang="en-US" sz="2699" b="0" i="0" u="none" strike="noStrike" kern="1200" cap="none" spc="0" normalizeH="0" baseline="0" noProof="0" dirty="0">
              <a:ln>
                <a:noFill/>
              </a:ln>
              <a:solidFill>
                <a:srgbClr val="F5F5EF"/>
              </a:solidFill>
              <a:effectLst/>
              <a:uLnTx/>
              <a:uFillTx/>
              <a:latin typeface="Open Sans Light"/>
              <a:ea typeface="+mn-ea"/>
              <a:cs typeface="+mn-cs"/>
            </a:endParaRPr>
          </a:p>
        </p:txBody>
      </p:sp>
      <p:sp>
        <p:nvSpPr>
          <p:cNvPr id="5" name="TextBox 5"/>
          <p:cNvSpPr txBox="1"/>
          <p:nvPr/>
        </p:nvSpPr>
        <p:spPr>
          <a:xfrm>
            <a:off x="1684157" y="616586"/>
            <a:ext cx="14919687" cy="738502"/>
          </a:xfrm>
          <a:prstGeom prst="rect">
            <a:avLst/>
          </a:prstGeom>
        </p:spPr>
        <p:txBody>
          <a:bodyPr lIns="0" tIns="0" rIns="0" bIns="0" rtlCol="0" anchor="t">
            <a:spAutoFit/>
          </a:bodyPr>
          <a:lstStyle/>
          <a:p>
            <a:pPr marL="0" marR="0" lvl="0" indent="0" algn="ctr" defTabSz="914400" rtl="0" eaLnBrk="1" fontAlgn="auto" latinLnBrk="0" hangingPunct="1">
              <a:lnSpc>
                <a:spcPts val="6020"/>
              </a:lnSpc>
              <a:spcBef>
                <a:spcPts val="0"/>
              </a:spcBef>
              <a:spcAft>
                <a:spcPts val="0"/>
              </a:spcAft>
              <a:buClrTx/>
              <a:buSzTx/>
              <a:buFontTx/>
              <a:buNone/>
              <a:tabLst/>
              <a:defRPr/>
            </a:pPr>
            <a:r>
              <a:rPr kumimoji="0" lang="en-US" sz="4300" b="0" i="0" u="none" strike="noStrike" kern="1200" cap="none" spc="0" normalizeH="0" baseline="0" noProof="0" dirty="0">
                <a:ln>
                  <a:noFill/>
                </a:ln>
                <a:solidFill>
                  <a:srgbClr val="F5E753"/>
                </a:solidFill>
                <a:effectLst/>
                <a:uLnTx/>
                <a:uFillTx/>
                <a:latin typeface="Open Sans Extra Bold"/>
                <a:ea typeface="+mn-ea"/>
                <a:cs typeface="+mn-cs"/>
              </a:rPr>
              <a:t>Data alone isn't enough for a model to perform well</a:t>
            </a:r>
          </a:p>
        </p:txBody>
      </p:sp>
    </p:spTree>
    <p:extLst>
      <p:ext uri="{BB962C8B-B14F-4D97-AF65-F5344CB8AC3E}">
        <p14:creationId xmlns:p14="http://schemas.microsoft.com/office/powerpoint/2010/main" val="9064040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8BD4AB"/>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4350068" y="3782621"/>
            <a:ext cx="7241301" cy="4907109"/>
          </a:xfrm>
          <a:prstGeom prst="rect">
            <a:avLst/>
          </a:prstGeom>
        </p:spPr>
      </p:pic>
      <p:sp>
        <p:nvSpPr>
          <p:cNvPr id="3" name="TextBox 3"/>
          <p:cNvSpPr txBox="1"/>
          <p:nvPr/>
        </p:nvSpPr>
        <p:spPr>
          <a:xfrm>
            <a:off x="230466" y="836316"/>
            <a:ext cx="18057534" cy="2380615"/>
          </a:xfrm>
          <a:prstGeom prst="rect">
            <a:avLst/>
          </a:prstGeom>
        </p:spPr>
        <p:txBody>
          <a:bodyPr lIns="0" tIns="0" rIns="0" bIns="0" rtlCol="0" anchor="t">
            <a:spAutoFit/>
          </a:bodyPr>
          <a:lstStyle/>
          <a:p>
            <a:pPr marL="0" marR="0" lvl="0" indent="0" algn="l" defTabSz="914400" rtl="0" eaLnBrk="1" fontAlgn="auto" latinLnBrk="0" hangingPunct="1">
              <a:lnSpc>
                <a:spcPts val="4759"/>
              </a:lnSpc>
              <a:spcBef>
                <a:spcPts val="0"/>
              </a:spcBef>
              <a:spcAft>
                <a:spcPts val="0"/>
              </a:spcAft>
              <a:buClrTx/>
              <a:buSzTx/>
              <a:buFontTx/>
              <a:buNone/>
              <a:tabLst/>
              <a:defRPr/>
            </a:pPr>
            <a:r>
              <a:rPr kumimoji="0" lang="en-US" sz="3399" b="0" i="0" u="none" strike="noStrike" kern="1200" cap="none" spc="0" normalizeH="0" baseline="0" noProof="0">
                <a:ln>
                  <a:noFill/>
                </a:ln>
                <a:solidFill>
                  <a:srgbClr val="5A4594"/>
                </a:solidFill>
                <a:effectLst/>
                <a:uLnTx/>
                <a:uFillTx/>
                <a:latin typeface="Open Sans Light"/>
                <a:ea typeface="+mn-ea"/>
                <a:cs typeface="+mn-cs"/>
              </a:rPr>
              <a:t>Fortunately, real-world functions that we want to learn doesn't come from a set of all possible functions, as the dimension of input space increases, the number of examples that seemed quite big for lower dimension input space tends to be minuscule for higher dimension input space. </a:t>
            </a:r>
          </a:p>
        </p:txBody>
      </p:sp>
    </p:spTree>
    <p:extLst>
      <p:ext uri="{BB962C8B-B14F-4D97-AF65-F5344CB8AC3E}">
        <p14:creationId xmlns:p14="http://schemas.microsoft.com/office/powerpoint/2010/main" val="379616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3768660" y="4042424"/>
            <a:ext cx="9451690" cy="4464909"/>
          </a:xfrm>
          <a:prstGeom prst="rect">
            <a:avLst/>
          </a:prstGeom>
        </p:spPr>
      </p:pic>
      <p:sp>
        <p:nvSpPr>
          <p:cNvPr id="3" name="TextBox 3"/>
          <p:cNvSpPr txBox="1"/>
          <p:nvPr/>
        </p:nvSpPr>
        <p:spPr>
          <a:xfrm>
            <a:off x="2720852" y="429281"/>
            <a:ext cx="12594878" cy="1335404"/>
          </a:xfrm>
          <a:prstGeom prst="rect">
            <a:avLst/>
          </a:prstGeom>
        </p:spPr>
        <p:txBody>
          <a:bodyPr lIns="0" tIns="0" rIns="0" bIns="0" rtlCol="0" anchor="t">
            <a:spAutoFit/>
          </a:bodyPr>
          <a:lstStyle/>
          <a:p>
            <a:pPr marL="0" marR="0" lvl="0" indent="0" algn="ctr" defTabSz="914400" rtl="0" eaLnBrk="1" fontAlgn="auto" latinLnBrk="0" hangingPunct="1">
              <a:lnSpc>
                <a:spcPts val="10920"/>
              </a:lnSpc>
              <a:spcBef>
                <a:spcPts val="0"/>
              </a:spcBef>
              <a:spcAft>
                <a:spcPts val="0"/>
              </a:spcAft>
              <a:buClrTx/>
              <a:buSzTx/>
              <a:buFontTx/>
              <a:buNone/>
              <a:tabLst/>
              <a:defRPr/>
            </a:pPr>
            <a:r>
              <a:rPr kumimoji="0" lang="en-US" sz="7800" b="0" i="0" u="none" strike="noStrike" kern="1200" cap="none" spc="0" normalizeH="0" baseline="0" noProof="0">
                <a:ln>
                  <a:noFill/>
                </a:ln>
                <a:solidFill>
                  <a:srgbClr val="F5E753"/>
                </a:solidFill>
                <a:effectLst/>
                <a:uLnTx/>
                <a:uFillTx/>
                <a:latin typeface="Open Sans Extra Bold"/>
                <a:ea typeface="+mn-ea"/>
                <a:cs typeface="+mn-cs"/>
              </a:rPr>
              <a:t>Induction and Deduction</a:t>
            </a:r>
          </a:p>
        </p:txBody>
      </p:sp>
      <p:sp>
        <p:nvSpPr>
          <p:cNvPr id="4" name="TextBox 4"/>
          <p:cNvSpPr txBox="1"/>
          <p:nvPr/>
        </p:nvSpPr>
        <p:spPr>
          <a:xfrm>
            <a:off x="146660" y="2242939"/>
            <a:ext cx="16230600" cy="1180465"/>
          </a:xfrm>
          <a:prstGeom prst="rect">
            <a:avLst/>
          </a:prstGeom>
        </p:spPr>
        <p:txBody>
          <a:bodyPr lIns="0" tIns="0" rIns="0" bIns="0" rtlCol="0" anchor="t">
            <a:spAutoFit/>
          </a:bodyPr>
          <a:lstStyle/>
          <a:p>
            <a:pPr marL="0" marR="0" lvl="0" indent="0" algn="l" defTabSz="914400" rtl="0" eaLnBrk="1" fontAlgn="auto" latinLnBrk="0" hangingPunct="1">
              <a:lnSpc>
                <a:spcPts val="4759"/>
              </a:lnSpc>
              <a:spcBef>
                <a:spcPts val="0"/>
              </a:spcBef>
              <a:spcAft>
                <a:spcPts val="0"/>
              </a:spcAft>
              <a:buClrTx/>
              <a:buSzTx/>
              <a:buFontTx/>
              <a:buNone/>
              <a:tabLst/>
              <a:defRPr/>
            </a:pPr>
            <a:r>
              <a:rPr kumimoji="0" lang="en-US" sz="3399" b="0" i="0" u="none" strike="noStrike" kern="1200" cap="none" spc="0" normalizeH="0" baseline="0" noProof="0" dirty="0">
                <a:ln>
                  <a:noFill/>
                </a:ln>
                <a:solidFill>
                  <a:srgbClr val="5A4594"/>
                </a:solidFill>
                <a:effectLst/>
                <a:uLnTx/>
                <a:uFillTx/>
                <a:latin typeface="Open Sans Light"/>
                <a:ea typeface="+mn-ea"/>
                <a:cs typeface="+mn-cs"/>
              </a:rPr>
              <a:t>Induction and deduction are two methods that take input knowledge and convert it into output knowledge.</a:t>
            </a:r>
          </a:p>
        </p:txBody>
      </p:sp>
    </p:spTree>
    <p:extLst>
      <p:ext uri="{BB962C8B-B14F-4D97-AF65-F5344CB8AC3E}">
        <p14:creationId xmlns:p14="http://schemas.microsoft.com/office/powerpoint/2010/main" val="30315707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5E17EB"/>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372880" y="2094799"/>
            <a:ext cx="8771120" cy="4385560"/>
          </a:xfrm>
          <a:prstGeom prst="rect">
            <a:avLst/>
          </a:prstGeom>
        </p:spPr>
      </p:pic>
      <p:pic>
        <p:nvPicPr>
          <p:cNvPr id="3" name="Picture 3"/>
          <p:cNvPicPr>
            <a:picLocks noChangeAspect="1"/>
          </p:cNvPicPr>
          <p:nvPr/>
        </p:nvPicPr>
        <p:blipFill>
          <a:blip r:embed="rId3"/>
          <a:srcRect/>
          <a:stretch>
            <a:fillRect/>
          </a:stretch>
        </p:blipFill>
        <p:spPr>
          <a:xfrm>
            <a:off x="10243086" y="2094799"/>
            <a:ext cx="7264011" cy="4058405"/>
          </a:xfrm>
          <a:prstGeom prst="rect">
            <a:avLst/>
          </a:prstGeom>
        </p:spPr>
      </p:pic>
      <p:sp>
        <p:nvSpPr>
          <p:cNvPr id="4" name="TextBox 4"/>
          <p:cNvSpPr txBox="1"/>
          <p:nvPr/>
        </p:nvSpPr>
        <p:spPr>
          <a:xfrm>
            <a:off x="1028700" y="366804"/>
            <a:ext cx="15277205" cy="1519024"/>
          </a:xfrm>
          <a:prstGeom prst="rect">
            <a:avLst/>
          </a:prstGeom>
        </p:spPr>
        <p:txBody>
          <a:bodyPr lIns="0" tIns="0" rIns="0" bIns="0" rtlCol="0" anchor="t">
            <a:spAutoFit/>
          </a:bodyPr>
          <a:lstStyle/>
          <a:p>
            <a:pPr marL="0" marR="0" lvl="0" indent="0" algn="ctr" defTabSz="914400" rtl="0" eaLnBrk="1" fontAlgn="auto" latinLnBrk="0" hangingPunct="1">
              <a:lnSpc>
                <a:spcPts val="6081"/>
              </a:lnSpc>
              <a:spcBef>
                <a:spcPts val="0"/>
              </a:spcBef>
              <a:spcAft>
                <a:spcPts val="0"/>
              </a:spcAft>
              <a:buClrTx/>
              <a:buSzTx/>
              <a:buFontTx/>
              <a:buNone/>
              <a:tabLst/>
              <a:defRPr/>
            </a:pPr>
            <a:r>
              <a:rPr kumimoji="0" lang="en-US" sz="4343" b="0" i="0" u="none" strike="noStrike" kern="1200" cap="none" spc="0" normalizeH="0" baseline="0" noProof="0">
                <a:ln>
                  <a:noFill/>
                </a:ln>
                <a:solidFill>
                  <a:srgbClr val="000000"/>
                </a:solidFill>
                <a:effectLst/>
                <a:uLnTx/>
                <a:uFillTx/>
                <a:latin typeface="Open Sans"/>
                <a:ea typeface="+mn-ea"/>
                <a:cs typeface="+mn-cs"/>
              </a:rPr>
              <a:t>Selecting a model based on the knowledge that can be inferred from a model </a:t>
            </a:r>
          </a:p>
        </p:txBody>
      </p:sp>
      <p:sp>
        <p:nvSpPr>
          <p:cNvPr id="5" name="TextBox 5"/>
          <p:cNvSpPr txBox="1"/>
          <p:nvPr/>
        </p:nvSpPr>
        <p:spPr>
          <a:xfrm>
            <a:off x="3546410" y="6432734"/>
            <a:ext cx="1889694" cy="471763"/>
          </a:xfrm>
          <a:prstGeom prst="rect">
            <a:avLst/>
          </a:prstGeom>
        </p:spPr>
        <p:txBody>
          <a:bodyPr lIns="0" tIns="0" rIns="0" bIns="0" rtlCol="0" anchor="t">
            <a:spAutoFit/>
          </a:bodyPr>
          <a:lstStyle/>
          <a:p>
            <a:pPr marL="0" marR="0" lvl="0" indent="0" algn="ctr" defTabSz="914400" rtl="0" eaLnBrk="1" fontAlgn="auto" latinLnBrk="0" hangingPunct="1">
              <a:lnSpc>
                <a:spcPts val="3899"/>
              </a:lnSpc>
              <a:spcBef>
                <a:spcPts val="0"/>
              </a:spcBef>
              <a:spcAft>
                <a:spcPts val="0"/>
              </a:spcAft>
              <a:buClrTx/>
              <a:buSzTx/>
              <a:buFontTx/>
              <a:buNone/>
              <a:tabLst/>
              <a:defRPr/>
            </a:pPr>
            <a:r>
              <a:rPr kumimoji="0" lang="en-US" sz="2785" b="0" i="0" u="none" strike="noStrike" kern="1200" cap="none" spc="0" normalizeH="0" baseline="0" noProof="0">
                <a:ln>
                  <a:noFill/>
                </a:ln>
                <a:solidFill>
                  <a:srgbClr val="000000"/>
                </a:solidFill>
                <a:effectLst/>
                <a:uLnTx/>
                <a:uFillTx/>
                <a:latin typeface="Open Sans"/>
                <a:ea typeface="+mn-ea"/>
                <a:cs typeface="+mn-cs"/>
              </a:rPr>
              <a:t>KNN model</a:t>
            </a:r>
          </a:p>
        </p:txBody>
      </p:sp>
      <p:sp>
        <p:nvSpPr>
          <p:cNvPr id="6" name="TextBox 6"/>
          <p:cNvSpPr txBox="1"/>
          <p:nvPr/>
        </p:nvSpPr>
        <p:spPr>
          <a:xfrm>
            <a:off x="12261208" y="5958675"/>
            <a:ext cx="3692330" cy="521685"/>
          </a:xfrm>
          <a:prstGeom prst="rect">
            <a:avLst/>
          </a:prstGeom>
        </p:spPr>
        <p:txBody>
          <a:bodyPr lIns="0" tIns="0" rIns="0" bIns="0" rtlCol="0" anchor="t">
            <a:spAutoFit/>
          </a:bodyPr>
          <a:lstStyle/>
          <a:p>
            <a:pPr marL="0" marR="0" lvl="0" indent="0" algn="ctr" defTabSz="914400" rtl="0" eaLnBrk="1" fontAlgn="auto" latinLnBrk="0" hangingPunct="1">
              <a:lnSpc>
                <a:spcPts val="4270"/>
              </a:lnSpc>
              <a:spcBef>
                <a:spcPts val="0"/>
              </a:spcBef>
              <a:spcAft>
                <a:spcPts val="0"/>
              </a:spcAft>
              <a:buClrTx/>
              <a:buSzTx/>
              <a:buFontTx/>
              <a:buNone/>
              <a:tabLst/>
              <a:defRPr/>
            </a:pPr>
            <a:r>
              <a:rPr kumimoji="0" lang="en-US" sz="3050" b="0" i="0" u="none" strike="noStrike" kern="1200" cap="none" spc="0" normalizeH="0" baseline="0" noProof="0">
                <a:ln>
                  <a:noFill/>
                </a:ln>
                <a:solidFill>
                  <a:srgbClr val="000000"/>
                </a:solidFill>
                <a:effectLst/>
                <a:uLnTx/>
                <a:uFillTx/>
                <a:latin typeface="Open Sans"/>
                <a:ea typeface="+mn-ea"/>
                <a:cs typeface="+mn-cs"/>
              </a:rPr>
              <a:t>Decision Tree model</a:t>
            </a:r>
          </a:p>
        </p:txBody>
      </p:sp>
      <p:sp>
        <p:nvSpPr>
          <p:cNvPr id="7" name="TextBox 7"/>
          <p:cNvSpPr txBox="1"/>
          <p:nvPr/>
        </p:nvSpPr>
        <p:spPr>
          <a:xfrm>
            <a:off x="0" y="8077835"/>
            <a:ext cx="18288000" cy="1180465"/>
          </a:xfrm>
          <a:prstGeom prst="rect">
            <a:avLst/>
          </a:prstGeom>
        </p:spPr>
        <p:txBody>
          <a:bodyPr lIns="0" tIns="0" rIns="0" bIns="0" rtlCol="0" anchor="t">
            <a:spAutoFit/>
          </a:bodyPr>
          <a:lstStyle/>
          <a:p>
            <a:pPr marL="0" marR="0" lvl="0" indent="0" algn="ctr" defTabSz="914400" rtl="0" eaLnBrk="1" fontAlgn="auto" latinLnBrk="0" hangingPunct="1">
              <a:lnSpc>
                <a:spcPts val="4759"/>
              </a:lnSpc>
              <a:spcBef>
                <a:spcPts val="0"/>
              </a:spcBef>
              <a:spcAft>
                <a:spcPts val="0"/>
              </a:spcAft>
              <a:buClrTx/>
              <a:buSzTx/>
              <a:buFontTx/>
              <a:buNone/>
              <a:tabLst/>
              <a:defRPr/>
            </a:pPr>
            <a:r>
              <a:rPr kumimoji="0" lang="en-US" sz="3399" b="0" i="0" u="none" strike="noStrike" kern="1200" cap="none" spc="0" normalizeH="0" baseline="0" noProof="0">
                <a:ln>
                  <a:noFill/>
                </a:ln>
                <a:solidFill>
                  <a:srgbClr val="FFDE59"/>
                </a:solidFill>
                <a:effectLst/>
                <a:uLnTx/>
                <a:uFillTx/>
                <a:latin typeface="Open Sans Light"/>
                <a:ea typeface="+mn-ea"/>
                <a:cs typeface="+mn-cs"/>
              </a:rPr>
              <a:t>A graphical model or probabilistic graphical model (PGM) is a probabilistic model for which a graph expresses the conditional dependence structure between random variables.</a:t>
            </a:r>
          </a:p>
        </p:txBody>
      </p:sp>
      <p:sp>
        <p:nvSpPr>
          <p:cNvPr id="8" name="TextBox 8"/>
          <p:cNvSpPr txBox="1"/>
          <p:nvPr/>
        </p:nvSpPr>
        <p:spPr>
          <a:xfrm>
            <a:off x="2521033" y="6999510"/>
            <a:ext cx="3689030" cy="469773"/>
          </a:xfrm>
          <a:prstGeom prst="rect">
            <a:avLst/>
          </a:prstGeom>
        </p:spPr>
        <p:txBody>
          <a:bodyPr lIns="0" tIns="0" rIns="0" bIns="0" rtlCol="0" anchor="t">
            <a:spAutoFit/>
          </a:bodyPr>
          <a:lstStyle/>
          <a:p>
            <a:pPr marL="0" marR="0" lvl="0" indent="0" algn="ctr" defTabSz="914400" rtl="0" eaLnBrk="1" fontAlgn="auto" latinLnBrk="0" hangingPunct="1">
              <a:lnSpc>
                <a:spcPts val="3823"/>
              </a:lnSpc>
              <a:spcBef>
                <a:spcPts val="0"/>
              </a:spcBef>
              <a:spcAft>
                <a:spcPts val="0"/>
              </a:spcAft>
              <a:buClrTx/>
              <a:buSzTx/>
              <a:buFontTx/>
              <a:buNone/>
              <a:tabLst/>
              <a:defRPr/>
            </a:pPr>
            <a:r>
              <a:rPr kumimoji="0" lang="en-US" sz="2730" b="0" i="0" u="none" strike="noStrike" kern="1200" cap="none" spc="0" normalizeH="0" baseline="0" noProof="0">
                <a:ln>
                  <a:noFill/>
                </a:ln>
                <a:solidFill>
                  <a:srgbClr val="000000"/>
                </a:solidFill>
                <a:effectLst/>
                <a:uLnTx/>
                <a:uFillTx/>
                <a:latin typeface="Open Sans Light"/>
                <a:ea typeface="+mn-ea"/>
                <a:cs typeface="+mn-cs"/>
              </a:rPr>
              <a:t>instance based learning</a:t>
            </a:r>
          </a:p>
        </p:txBody>
      </p:sp>
      <p:sp>
        <p:nvSpPr>
          <p:cNvPr id="9" name="TextBox 9"/>
          <p:cNvSpPr txBox="1"/>
          <p:nvPr/>
        </p:nvSpPr>
        <p:spPr>
          <a:xfrm>
            <a:off x="12813627" y="6836444"/>
            <a:ext cx="2587493" cy="402332"/>
          </a:xfrm>
          <a:prstGeom prst="rect">
            <a:avLst/>
          </a:prstGeom>
        </p:spPr>
        <p:txBody>
          <a:bodyPr lIns="0" tIns="0" rIns="0" bIns="0" rtlCol="0" anchor="t">
            <a:spAutoFit/>
          </a:bodyPr>
          <a:lstStyle/>
          <a:p>
            <a:pPr marL="0" marR="0" lvl="0" indent="0" algn="ctr" defTabSz="914400" rtl="0" eaLnBrk="1" fontAlgn="auto" latinLnBrk="0" hangingPunct="1">
              <a:lnSpc>
                <a:spcPts val="3374"/>
              </a:lnSpc>
              <a:spcBef>
                <a:spcPts val="0"/>
              </a:spcBef>
              <a:spcAft>
                <a:spcPts val="0"/>
              </a:spcAft>
              <a:buClrTx/>
              <a:buSzTx/>
              <a:buFontTx/>
              <a:buNone/>
              <a:tabLst/>
              <a:defRPr/>
            </a:pPr>
            <a:r>
              <a:rPr kumimoji="0" lang="en-US" sz="2410" b="0" i="0" u="none" strike="noStrike" kern="1200" cap="none" spc="0" normalizeH="0" baseline="0" noProof="0">
                <a:ln>
                  <a:noFill/>
                </a:ln>
                <a:solidFill>
                  <a:srgbClr val="000000"/>
                </a:solidFill>
                <a:effectLst/>
                <a:uLnTx/>
                <a:uFillTx/>
                <a:latin typeface="Open Sans Light"/>
                <a:ea typeface="+mn-ea"/>
                <a:cs typeface="+mn-cs"/>
              </a:rPr>
              <a:t>IF...THEN condition</a:t>
            </a:r>
          </a:p>
        </p:txBody>
      </p:sp>
    </p:spTree>
    <p:extLst>
      <p:ext uri="{BB962C8B-B14F-4D97-AF65-F5344CB8AC3E}">
        <p14:creationId xmlns:p14="http://schemas.microsoft.com/office/powerpoint/2010/main" val="23571357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5256423" y="1527259"/>
            <a:ext cx="6296513" cy="3616241"/>
          </a:xfrm>
          <a:prstGeom prst="rect">
            <a:avLst/>
          </a:prstGeom>
        </p:spPr>
      </p:pic>
      <p:pic>
        <p:nvPicPr>
          <p:cNvPr id="3" name="Picture 3"/>
          <p:cNvPicPr>
            <a:picLocks noChangeAspect="1"/>
          </p:cNvPicPr>
          <p:nvPr/>
        </p:nvPicPr>
        <p:blipFill>
          <a:blip r:embed="rId3"/>
          <a:srcRect/>
          <a:stretch>
            <a:fillRect/>
          </a:stretch>
        </p:blipFill>
        <p:spPr>
          <a:xfrm>
            <a:off x="3550043" y="6695983"/>
            <a:ext cx="9709274" cy="3363843"/>
          </a:xfrm>
          <a:prstGeom prst="rect">
            <a:avLst/>
          </a:prstGeom>
        </p:spPr>
      </p:pic>
      <p:sp>
        <p:nvSpPr>
          <p:cNvPr id="4" name="TextBox 4"/>
          <p:cNvSpPr txBox="1"/>
          <p:nvPr/>
        </p:nvSpPr>
        <p:spPr>
          <a:xfrm>
            <a:off x="3550146" y="182369"/>
            <a:ext cx="11187708" cy="1002065"/>
          </a:xfrm>
          <a:prstGeom prst="rect">
            <a:avLst/>
          </a:prstGeom>
        </p:spPr>
        <p:txBody>
          <a:bodyPr lIns="0" tIns="0" rIns="0" bIns="0" rtlCol="0" anchor="t">
            <a:spAutoFit/>
          </a:bodyPr>
          <a:lstStyle/>
          <a:p>
            <a:pPr marL="0" marR="0" lvl="0" indent="0" algn="ctr" defTabSz="914400" rtl="0" eaLnBrk="1" fontAlgn="auto" latinLnBrk="0" hangingPunct="1">
              <a:lnSpc>
                <a:spcPts val="8293"/>
              </a:lnSpc>
              <a:spcBef>
                <a:spcPts val="0"/>
              </a:spcBef>
              <a:spcAft>
                <a:spcPts val="0"/>
              </a:spcAft>
              <a:buClrTx/>
              <a:buSzTx/>
              <a:buFontTx/>
              <a:buNone/>
              <a:tabLst/>
              <a:defRPr/>
            </a:pPr>
            <a:r>
              <a:rPr kumimoji="0" lang="en-US" sz="5923" b="0" i="0" u="none" strike="noStrike" kern="1200" cap="none" spc="0" normalizeH="0" baseline="0" noProof="0">
                <a:ln>
                  <a:noFill/>
                </a:ln>
                <a:solidFill>
                  <a:srgbClr val="F5E753"/>
                </a:solidFill>
                <a:effectLst/>
                <a:uLnTx/>
                <a:uFillTx/>
                <a:latin typeface="Open Sans Extra Bold"/>
                <a:ea typeface="+mn-ea"/>
                <a:cs typeface="+mn-cs"/>
              </a:rPr>
              <a:t>Different faces of overfitting</a:t>
            </a:r>
          </a:p>
        </p:txBody>
      </p:sp>
      <p:sp>
        <p:nvSpPr>
          <p:cNvPr id="5" name="TextBox 5"/>
          <p:cNvSpPr txBox="1"/>
          <p:nvPr/>
        </p:nvSpPr>
        <p:spPr>
          <a:xfrm>
            <a:off x="-832312" y="5835322"/>
            <a:ext cx="18473983" cy="613409"/>
          </a:xfrm>
          <a:prstGeom prst="rect">
            <a:avLst/>
          </a:prstGeom>
        </p:spPr>
        <p:txBody>
          <a:bodyPr lIns="0" tIns="0" rIns="0" bIns="0" rtlCol="0" anchor="t">
            <a:spAutoFit/>
          </a:bodyPr>
          <a:lstStyle/>
          <a:p>
            <a:pPr marL="0" marR="0" lvl="0" indent="0" algn="ctr" defTabSz="914400" rtl="0" eaLnBrk="1" fontAlgn="auto" latinLnBrk="0" hangingPunct="1">
              <a:lnSpc>
                <a:spcPts val="5040"/>
              </a:lnSpc>
              <a:spcBef>
                <a:spcPts val="0"/>
              </a:spcBef>
              <a:spcAft>
                <a:spcPts val="0"/>
              </a:spcAft>
              <a:buClrTx/>
              <a:buSzTx/>
              <a:buFontTx/>
              <a:buNone/>
              <a:tabLst/>
              <a:defRPr/>
            </a:pPr>
            <a:r>
              <a:rPr kumimoji="0" lang="en-US" sz="3600" b="0" i="0" u="none" strike="noStrike" kern="1200" cap="none" spc="0" normalizeH="0" baseline="0" noProof="0">
                <a:ln>
                  <a:noFill/>
                </a:ln>
                <a:solidFill>
                  <a:srgbClr val="FEFEFE"/>
                </a:solidFill>
                <a:effectLst/>
                <a:uLnTx/>
                <a:uFillTx/>
                <a:latin typeface="Open Sans"/>
                <a:ea typeface="+mn-ea"/>
                <a:cs typeface="+mn-cs"/>
              </a:rPr>
              <a:t>Strong false assumptions are better than weak true ones</a:t>
            </a:r>
          </a:p>
        </p:txBody>
      </p:sp>
    </p:spTree>
    <p:extLst>
      <p:ext uri="{BB962C8B-B14F-4D97-AF65-F5344CB8AC3E}">
        <p14:creationId xmlns:p14="http://schemas.microsoft.com/office/powerpoint/2010/main" val="31649138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3ABDC4"/>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5055407" y="1727601"/>
            <a:ext cx="8177186" cy="7530699"/>
          </a:xfrm>
          <a:prstGeom prst="rect">
            <a:avLst/>
          </a:prstGeom>
        </p:spPr>
      </p:pic>
      <p:sp>
        <p:nvSpPr>
          <p:cNvPr id="3" name="TextBox 3"/>
          <p:cNvSpPr txBox="1"/>
          <p:nvPr/>
        </p:nvSpPr>
        <p:spPr>
          <a:xfrm>
            <a:off x="5943358" y="157524"/>
            <a:ext cx="6401284" cy="871176"/>
          </a:xfrm>
          <a:prstGeom prst="rect">
            <a:avLst/>
          </a:prstGeom>
        </p:spPr>
        <p:txBody>
          <a:bodyPr lIns="0" tIns="0" rIns="0" bIns="0" rtlCol="0" anchor="t">
            <a:spAutoFit/>
          </a:bodyPr>
          <a:lstStyle/>
          <a:p>
            <a:pPr marL="0" marR="0" lvl="0" indent="0" algn="ctr" defTabSz="914400" rtl="0" eaLnBrk="1" fontAlgn="auto" latinLnBrk="0" hangingPunct="1">
              <a:lnSpc>
                <a:spcPts val="7107"/>
              </a:lnSpc>
              <a:spcBef>
                <a:spcPts val="0"/>
              </a:spcBef>
              <a:spcAft>
                <a:spcPts val="0"/>
              </a:spcAft>
              <a:buClrTx/>
              <a:buSzTx/>
              <a:buFontTx/>
              <a:buNone/>
              <a:tabLst/>
              <a:defRPr/>
            </a:pPr>
            <a:r>
              <a:rPr kumimoji="0" lang="en-US" sz="5076" b="0" i="0" u="none" strike="noStrike" kern="1200" cap="none" spc="0" normalizeH="0" baseline="0" noProof="0">
                <a:ln>
                  <a:noFill/>
                </a:ln>
                <a:solidFill>
                  <a:srgbClr val="5A4594"/>
                </a:solidFill>
                <a:effectLst/>
                <a:uLnTx/>
                <a:uFillTx/>
                <a:latin typeface="Open Sans Extra Bold"/>
                <a:ea typeface="+mn-ea"/>
                <a:cs typeface="+mn-cs"/>
              </a:rPr>
              <a:t>Bias and Variance</a:t>
            </a:r>
          </a:p>
        </p:txBody>
      </p:sp>
    </p:spTree>
    <p:extLst>
      <p:ext uri="{BB962C8B-B14F-4D97-AF65-F5344CB8AC3E}">
        <p14:creationId xmlns:p14="http://schemas.microsoft.com/office/powerpoint/2010/main" val="21969739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7090A"/>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10178872" y="2205434"/>
            <a:ext cx="6651941" cy="5116878"/>
          </a:xfrm>
          <a:prstGeom prst="rect">
            <a:avLst/>
          </a:prstGeom>
        </p:spPr>
      </p:pic>
      <p:pic>
        <p:nvPicPr>
          <p:cNvPr id="3" name="Picture 3"/>
          <p:cNvPicPr>
            <a:picLocks noChangeAspect="1"/>
          </p:cNvPicPr>
          <p:nvPr/>
        </p:nvPicPr>
        <p:blipFill>
          <a:blip r:embed="rId3"/>
          <a:srcRect/>
          <a:stretch>
            <a:fillRect/>
          </a:stretch>
        </p:blipFill>
        <p:spPr>
          <a:xfrm>
            <a:off x="224410" y="2205434"/>
            <a:ext cx="7740917" cy="5116878"/>
          </a:xfrm>
          <a:prstGeom prst="rect">
            <a:avLst/>
          </a:prstGeom>
        </p:spPr>
      </p:pic>
      <p:sp>
        <p:nvSpPr>
          <p:cNvPr id="4" name="TextBox 4"/>
          <p:cNvSpPr txBox="1"/>
          <p:nvPr/>
        </p:nvSpPr>
        <p:spPr>
          <a:xfrm>
            <a:off x="12127066" y="7610204"/>
            <a:ext cx="2755553" cy="571520"/>
          </a:xfrm>
          <a:prstGeom prst="rect">
            <a:avLst/>
          </a:prstGeom>
        </p:spPr>
        <p:txBody>
          <a:bodyPr lIns="0" tIns="0" rIns="0" bIns="0" rtlCol="0" anchor="t">
            <a:spAutoFit/>
          </a:bodyPr>
          <a:lstStyle/>
          <a:p>
            <a:pPr marL="0" marR="0" lvl="0" indent="0" algn="ctr" defTabSz="914400" rtl="0" eaLnBrk="1" fontAlgn="auto" latinLnBrk="0" hangingPunct="1">
              <a:lnSpc>
                <a:spcPts val="4723"/>
              </a:lnSpc>
              <a:spcBef>
                <a:spcPts val="0"/>
              </a:spcBef>
              <a:spcAft>
                <a:spcPts val="0"/>
              </a:spcAft>
              <a:buClrTx/>
              <a:buSzTx/>
              <a:buFontTx/>
              <a:buNone/>
              <a:tabLst/>
              <a:defRPr/>
            </a:pPr>
            <a:r>
              <a:rPr kumimoji="0" lang="en-US" sz="3374" b="0" i="0" u="none" strike="noStrike" kern="1200" cap="none" spc="0" normalizeH="0" baseline="0" noProof="0">
                <a:ln>
                  <a:noFill/>
                </a:ln>
                <a:solidFill>
                  <a:srgbClr val="8BD4AB"/>
                </a:solidFill>
                <a:effectLst/>
                <a:uLnTx/>
                <a:uFillTx/>
                <a:latin typeface="Open Sans"/>
                <a:ea typeface="+mn-ea"/>
                <a:cs typeface="+mn-cs"/>
              </a:rPr>
              <a:t>High Variance</a:t>
            </a:r>
          </a:p>
        </p:txBody>
      </p:sp>
      <p:sp>
        <p:nvSpPr>
          <p:cNvPr id="5" name="TextBox 5"/>
          <p:cNvSpPr txBox="1"/>
          <p:nvPr/>
        </p:nvSpPr>
        <p:spPr>
          <a:xfrm>
            <a:off x="3106417" y="7648774"/>
            <a:ext cx="1651843" cy="505009"/>
          </a:xfrm>
          <a:prstGeom prst="rect">
            <a:avLst/>
          </a:prstGeom>
        </p:spPr>
        <p:txBody>
          <a:bodyPr lIns="0" tIns="0" rIns="0" bIns="0" rtlCol="0" anchor="t">
            <a:spAutoFit/>
          </a:bodyPr>
          <a:lstStyle/>
          <a:p>
            <a:pPr marL="0" marR="0" lvl="0" indent="0" algn="ctr" defTabSz="914400" rtl="0" eaLnBrk="1" fontAlgn="auto" latinLnBrk="0" hangingPunct="1">
              <a:lnSpc>
                <a:spcPts val="4189"/>
              </a:lnSpc>
              <a:spcBef>
                <a:spcPts val="0"/>
              </a:spcBef>
              <a:spcAft>
                <a:spcPts val="0"/>
              </a:spcAft>
              <a:buClrTx/>
              <a:buSzTx/>
              <a:buFontTx/>
              <a:buNone/>
              <a:tabLst/>
              <a:defRPr/>
            </a:pPr>
            <a:r>
              <a:rPr kumimoji="0" lang="en-US" sz="2992" b="0" i="0" u="none" strike="noStrike" kern="1200" cap="none" spc="0" normalizeH="0" baseline="0" noProof="0">
                <a:ln>
                  <a:noFill/>
                </a:ln>
                <a:solidFill>
                  <a:srgbClr val="8BD4AB"/>
                </a:solidFill>
                <a:effectLst/>
                <a:uLnTx/>
                <a:uFillTx/>
                <a:latin typeface="Open Sans"/>
                <a:ea typeface="+mn-ea"/>
                <a:cs typeface="+mn-cs"/>
              </a:rPr>
              <a:t>High Bias</a:t>
            </a:r>
          </a:p>
        </p:txBody>
      </p:sp>
    </p:spTree>
    <p:extLst>
      <p:ext uri="{BB962C8B-B14F-4D97-AF65-F5344CB8AC3E}">
        <p14:creationId xmlns:p14="http://schemas.microsoft.com/office/powerpoint/2010/main" val="13545223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38B6F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2476952" y="1485663"/>
            <a:ext cx="13334096" cy="5980680"/>
          </a:xfrm>
          <a:prstGeom prst="rect">
            <a:avLst/>
          </a:prstGeom>
        </p:spPr>
      </p:pic>
      <p:sp>
        <p:nvSpPr>
          <p:cNvPr id="3" name="TextBox 3"/>
          <p:cNvSpPr txBox="1"/>
          <p:nvPr/>
        </p:nvSpPr>
        <p:spPr>
          <a:xfrm>
            <a:off x="5708228" y="-66202"/>
            <a:ext cx="6871543" cy="1094902"/>
          </a:xfrm>
          <a:prstGeom prst="rect">
            <a:avLst/>
          </a:prstGeom>
        </p:spPr>
        <p:txBody>
          <a:bodyPr lIns="0" tIns="0" rIns="0" bIns="0" rtlCol="0" anchor="t">
            <a:spAutoFit/>
          </a:bodyPr>
          <a:lstStyle/>
          <a:p>
            <a:pPr marL="0" marR="0" lvl="0" indent="0" algn="ctr" defTabSz="914400" rtl="0" eaLnBrk="1" fontAlgn="auto" latinLnBrk="0" hangingPunct="1">
              <a:lnSpc>
                <a:spcPts val="8951"/>
              </a:lnSpc>
              <a:spcBef>
                <a:spcPts val="0"/>
              </a:spcBef>
              <a:spcAft>
                <a:spcPts val="0"/>
              </a:spcAft>
              <a:buClrTx/>
              <a:buSzTx/>
              <a:buFontTx/>
              <a:buNone/>
              <a:tabLst/>
              <a:defRPr/>
            </a:pPr>
            <a:r>
              <a:rPr kumimoji="0" lang="en-US" sz="6393" b="0" i="0" u="none" strike="noStrike" kern="1200" cap="none" spc="0" normalizeH="0" baseline="0" noProof="0">
                <a:ln>
                  <a:noFill/>
                </a:ln>
                <a:solidFill>
                  <a:srgbClr val="5A4594"/>
                </a:solidFill>
                <a:effectLst/>
                <a:uLnTx/>
                <a:uFillTx/>
                <a:latin typeface="Open Sans Extra Bold"/>
                <a:ea typeface="+mn-ea"/>
                <a:cs typeface="+mn-cs"/>
              </a:rPr>
              <a:t>Cross-Validation</a:t>
            </a:r>
          </a:p>
        </p:txBody>
      </p:sp>
      <p:sp>
        <p:nvSpPr>
          <p:cNvPr id="4" name="TextBox 4"/>
          <p:cNvSpPr txBox="1"/>
          <p:nvPr/>
        </p:nvSpPr>
        <p:spPr>
          <a:xfrm>
            <a:off x="-3502708" y="7814310"/>
            <a:ext cx="13334096" cy="887095"/>
          </a:xfrm>
          <a:prstGeom prst="rect">
            <a:avLst/>
          </a:prstGeom>
        </p:spPr>
        <p:txBody>
          <a:bodyPr lIns="0" tIns="0" rIns="0" bIns="0" rtlCol="0" anchor="t">
            <a:spAutoFit/>
          </a:bodyPr>
          <a:lstStyle/>
          <a:p>
            <a:pPr marL="0" marR="0" lvl="0" indent="0" algn="ctr" defTabSz="914400" rtl="0" eaLnBrk="1" fontAlgn="auto" latinLnBrk="0" hangingPunct="1">
              <a:lnSpc>
                <a:spcPts val="7279"/>
              </a:lnSpc>
              <a:spcBef>
                <a:spcPts val="0"/>
              </a:spcBef>
              <a:spcAft>
                <a:spcPts val="0"/>
              </a:spcAft>
              <a:buClrTx/>
              <a:buSzTx/>
              <a:buFontTx/>
              <a:buNone/>
              <a:tabLst/>
              <a:defRPr/>
            </a:pPr>
            <a:r>
              <a:rPr kumimoji="0" lang="en-US" sz="5199" b="0" i="0" u="none" strike="noStrike" kern="1200" cap="none" spc="0" normalizeH="0" baseline="0" noProof="0">
                <a:ln>
                  <a:noFill/>
                </a:ln>
                <a:solidFill>
                  <a:srgbClr val="5A4594"/>
                </a:solidFill>
                <a:effectLst/>
                <a:uLnTx/>
                <a:uFillTx/>
                <a:latin typeface="Open Sans"/>
                <a:ea typeface="+mn-ea"/>
                <a:cs typeface="+mn-cs"/>
              </a:rPr>
              <a:t>A misconception :-</a:t>
            </a:r>
          </a:p>
        </p:txBody>
      </p:sp>
      <p:sp>
        <p:nvSpPr>
          <p:cNvPr id="5" name="TextBox 5"/>
          <p:cNvSpPr txBox="1"/>
          <p:nvPr/>
        </p:nvSpPr>
        <p:spPr>
          <a:xfrm>
            <a:off x="-1161449" y="9106535"/>
            <a:ext cx="16960630" cy="1180465"/>
          </a:xfrm>
          <a:prstGeom prst="rect">
            <a:avLst/>
          </a:prstGeom>
        </p:spPr>
        <p:txBody>
          <a:bodyPr lIns="0" tIns="0" rIns="0" bIns="0" rtlCol="0" anchor="t">
            <a:spAutoFit/>
          </a:bodyPr>
          <a:lstStyle/>
          <a:p>
            <a:pPr marL="0" marR="0" lvl="0" indent="0" algn="ctr" defTabSz="914400" rtl="0" eaLnBrk="1" fontAlgn="auto" latinLnBrk="0" hangingPunct="1">
              <a:lnSpc>
                <a:spcPts val="4759"/>
              </a:lnSpc>
              <a:spcBef>
                <a:spcPts val="0"/>
              </a:spcBef>
              <a:spcAft>
                <a:spcPts val="0"/>
              </a:spcAft>
              <a:buClrTx/>
              <a:buSzTx/>
              <a:buFontTx/>
              <a:buNone/>
              <a:tabLst/>
              <a:defRPr/>
            </a:pPr>
            <a:r>
              <a:rPr kumimoji="0" lang="en-US" sz="3399" b="0" i="0" u="none" strike="noStrike" kern="1200" cap="none" spc="0" normalizeH="0" baseline="0" noProof="0">
                <a:ln>
                  <a:noFill/>
                </a:ln>
                <a:solidFill>
                  <a:srgbClr val="F5F5EF"/>
                </a:solidFill>
                <a:effectLst/>
                <a:uLnTx/>
                <a:uFillTx/>
                <a:latin typeface="Open Sans Light"/>
                <a:ea typeface="+mn-ea"/>
                <a:cs typeface="+mn-cs"/>
              </a:rPr>
              <a:t>A common misconception about overfitting is that it is caused by noise </a:t>
            </a:r>
          </a:p>
          <a:p>
            <a:pPr marL="0" marR="0" lvl="0" indent="0" algn="ctr" defTabSz="914400" rtl="0" eaLnBrk="1" fontAlgn="auto" latinLnBrk="0" hangingPunct="1">
              <a:lnSpc>
                <a:spcPts val="4759"/>
              </a:lnSpc>
              <a:spcBef>
                <a:spcPts val="0"/>
              </a:spcBef>
              <a:spcAft>
                <a:spcPts val="0"/>
              </a:spcAft>
              <a:buClrTx/>
              <a:buSzTx/>
              <a:buFontTx/>
              <a:buNone/>
              <a:tabLst/>
              <a:defRPr/>
            </a:pPr>
            <a:endParaRPr kumimoji="0" lang="en-US" sz="3399" b="0" i="0" u="none" strike="noStrike" kern="1200" cap="none" spc="0" normalizeH="0" baseline="0" noProof="0">
              <a:ln>
                <a:noFill/>
              </a:ln>
              <a:solidFill>
                <a:srgbClr val="F5F5EF"/>
              </a:solidFill>
              <a:effectLst/>
              <a:uLnTx/>
              <a:uFillTx/>
              <a:latin typeface="Open Sans Light"/>
              <a:ea typeface="+mn-ea"/>
              <a:cs typeface="+mn-cs"/>
            </a:endParaRPr>
          </a:p>
        </p:txBody>
      </p:sp>
    </p:spTree>
    <p:extLst>
      <p:ext uri="{BB962C8B-B14F-4D97-AF65-F5344CB8AC3E}">
        <p14:creationId xmlns:p14="http://schemas.microsoft.com/office/powerpoint/2010/main" val="30029740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94759"/>
        </a:solidFill>
        <a:effectLst/>
      </p:bgPr>
    </p:bg>
    <p:spTree>
      <p:nvGrpSpPr>
        <p:cNvPr id="1" name=""/>
        <p:cNvGrpSpPr/>
        <p:nvPr/>
      </p:nvGrpSpPr>
      <p:grpSpPr>
        <a:xfrm>
          <a:off x="0" y="0"/>
          <a:ext cx="0" cy="0"/>
          <a:chOff x="0" y="0"/>
          <a:chExt cx="0" cy="0"/>
        </a:xfrm>
      </p:grpSpPr>
      <p:sp>
        <p:nvSpPr>
          <p:cNvPr id="2" name="AutoShape 2"/>
          <p:cNvSpPr/>
          <p:nvPr/>
        </p:nvSpPr>
        <p:spPr>
          <a:xfrm>
            <a:off x="17722638" y="4357337"/>
            <a:ext cx="9525" cy="3091986"/>
          </a:xfrm>
          <a:prstGeom prst="rect">
            <a:avLst/>
          </a:prstGeom>
          <a:solidFill>
            <a:srgbClr val="F5F5EF"/>
          </a:solidFill>
        </p:spPr>
      </p:sp>
      <p:grpSp>
        <p:nvGrpSpPr>
          <p:cNvPr id="3" name="Group 3"/>
          <p:cNvGrpSpPr/>
          <p:nvPr/>
        </p:nvGrpSpPr>
        <p:grpSpPr>
          <a:xfrm>
            <a:off x="2313307" y="1262878"/>
            <a:ext cx="6830693" cy="7477246"/>
            <a:chOff x="0" y="0"/>
            <a:chExt cx="9107591" cy="9969661"/>
          </a:xfrm>
        </p:grpSpPr>
        <p:sp>
          <p:nvSpPr>
            <p:cNvPr id="4" name="TextBox 4"/>
            <p:cNvSpPr txBox="1"/>
            <p:nvPr/>
          </p:nvSpPr>
          <p:spPr>
            <a:xfrm>
              <a:off x="0" y="1104383"/>
              <a:ext cx="9107591" cy="8865278"/>
            </a:xfrm>
            <a:prstGeom prst="rect">
              <a:avLst/>
            </a:prstGeom>
          </p:spPr>
          <p:txBody>
            <a:bodyPr lIns="0" tIns="0" rIns="0" bIns="0" rtlCol="0" anchor="t">
              <a:spAutoFit/>
            </a:bodyPr>
            <a:lstStyle/>
            <a:p>
              <a:pPr marL="396240" lvl="1" indent="-198120">
                <a:lnSpc>
                  <a:spcPts val="5376"/>
                </a:lnSpc>
                <a:buFont typeface="Arial"/>
                <a:buChar char="•"/>
              </a:pPr>
              <a:r>
                <a:rPr lang="en-US" sz="2400" spc="288" dirty="0">
                  <a:solidFill>
                    <a:srgbClr val="F5F5EF"/>
                  </a:solidFill>
                  <a:latin typeface="Montserrat Light"/>
                </a:rPr>
                <a:t>LEARNING= REPRESENTATION + EVALUATION + OPTIMIZATION</a:t>
              </a:r>
            </a:p>
            <a:p>
              <a:pPr marL="396240" lvl="1" indent="-198120">
                <a:lnSpc>
                  <a:spcPts val="5376"/>
                </a:lnSpc>
                <a:buFont typeface="Arial"/>
                <a:buChar char="•"/>
              </a:pPr>
              <a:r>
                <a:rPr lang="en-US" sz="2400" spc="288" dirty="0">
                  <a:solidFill>
                    <a:srgbClr val="F5F5EF"/>
                  </a:solidFill>
                  <a:latin typeface="Montserrat Light"/>
                </a:rPr>
                <a:t>IT’S GENERALIZATION THAT COUNTS</a:t>
              </a:r>
            </a:p>
            <a:p>
              <a:pPr marL="396240" lvl="1" indent="-198120">
                <a:lnSpc>
                  <a:spcPts val="5376"/>
                </a:lnSpc>
                <a:buFont typeface="Arial"/>
                <a:buChar char="•"/>
              </a:pPr>
              <a:r>
                <a:rPr lang="en-US" sz="2400" spc="288" dirty="0">
                  <a:solidFill>
                    <a:srgbClr val="F5F5EF"/>
                  </a:solidFill>
                  <a:latin typeface="Montserrat Light"/>
                </a:rPr>
                <a:t>DATA ALONE IS NOT ENOUGH</a:t>
              </a:r>
            </a:p>
            <a:p>
              <a:pPr marL="396240" lvl="1" indent="-198120">
                <a:lnSpc>
                  <a:spcPts val="5376"/>
                </a:lnSpc>
                <a:buFont typeface="Arial"/>
                <a:buChar char="•"/>
              </a:pPr>
              <a:r>
                <a:rPr lang="en-US" sz="2400" spc="288" dirty="0">
                  <a:solidFill>
                    <a:srgbClr val="F5F5EF"/>
                  </a:solidFill>
                  <a:latin typeface="Montserrat Light"/>
                </a:rPr>
                <a:t>OVERFITTING HAS MANY FACES</a:t>
              </a:r>
            </a:p>
            <a:p>
              <a:pPr marL="396240" lvl="1" indent="-198120">
                <a:lnSpc>
                  <a:spcPts val="5376"/>
                </a:lnSpc>
                <a:buFont typeface="Arial"/>
                <a:buChar char="•"/>
              </a:pPr>
              <a:r>
                <a:rPr lang="en-US" sz="2400" spc="288" dirty="0">
                  <a:solidFill>
                    <a:srgbClr val="F5F5EF"/>
                  </a:solidFill>
                  <a:latin typeface="Montserrat Light"/>
                </a:rPr>
                <a:t>INTUITION FAILS IN HIGH DIMENSIONS</a:t>
              </a:r>
            </a:p>
            <a:p>
              <a:pPr marL="396240" lvl="1" indent="-198120">
                <a:lnSpc>
                  <a:spcPts val="5376"/>
                </a:lnSpc>
                <a:buFont typeface="Arial"/>
                <a:buChar char="•"/>
              </a:pPr>
              <a:r>
                <a:rPr lang="en-US" sz="2400" spc="288" dirty="0">
                  <a:solidFill>
                    <a:srgbClr val="F5F5EF"/>
                  </a:solidFill>
                  <a:latin typeface="Montserrat Light"/>
                </a:rPr>
                <a:t>THEORETICAL GUARANTEES ARE NOT WHAT THEY SAY</a:t>
              </a:r>
            </a:p>
          </p:txBody>
        </p:sp>
        <p:sp>
          <p:nvSpPr>
            <p:cNvPr id="5" name="TextBox 5"/>
            <p:cNvSpPr txBox="1"/>
            <p:nvPr/>
          </p:nvSpPr>
          <p:spPr>
            <a:xfrm>
              <a:off x="0" y="38100"/>
              <a:ext cx="8435052" cy="868680"/>
            </a:xfrm>
            <a:prstGeom prst="rect">
              <a:avLst/>
            </a:prstGeom>
          </p:spPr>
          <p:txBody>
            <a:bodyPr lIns="0" tIns="0" rIns="0" bIns="0" rtlCol="0" anchor="t">
              <a:spAutoFit/>
            </a:bodyPr>
            <a:lstStyle/>
            <a:p>
              <a:pPr>
                <a:lnSpc>
                  <a:spcPts val="4995"/>
                </a:lnSpc>
              </a:pPr>
              <a:r>
                <a:rPr lang="en-US" sz="4500" spc="225" dirty="0">
                  <a:solidFill>
                    <a:srgbClr val="F5E753"/>
                  </a:solidFill>
                  <a:latin typeface="Montserrat Classic Bold"/>
                </a:rPr>
                <a:t>SUBTOPICS:</a:t>
              </a:r>
            </a:p>
          </p:txBody>
        </p:sp>
      </p:grpSp>
      <p:sp>
        <p:nvSpPr>
          <p:cNvPr id="6" name="TextBox 6"/>
          <p:cNvSpPr txBox="1"/>
          <p:nvPr/>
        </p:nvSpPr>
        <p:spPr>
          <a:xfrm>
            <a:off x="9144000" y="1983370"/>
            <a:ext cx="6983305" cy="7385558"/>
          </a:xfrm>
          <a:prstGeom prst="rect">
            <a:avLst/>
          </a:prstGeom>
        </p:spPr>
        <p:txBody>
          <a:bodyPr lIns="0" tIns="0" rIns="0" bIns="0" rtlCol="0" anchor="t">
            <a:spAutoFit/>
          </a:bodyPr>
          <a:lstStyle/>
          <a:p>
            <a:pPr marL="396240" lvl="1" indent="-198120">
              <a:lnSpc>
                <a:spcPts val="5376"/>
              </a:lnSpc>
              <a:buFont typeface="Arial"/>
              <a:buChar char="•"/>
            </a:pPr>
            <a:r>
              <a:rPr lang="en-US" sz="2400" spc="288" dirty="0">
                <a:solidFill>
                  <a:srgbClr val="F5F5EF"/>
                </a:solidFill>
                <a:latin typeface="Montserrat Light"/>
              </a:rPr>
              <a:t>FEATURE ENGINEERING IS THE KEY</a:t>
            </a:r>
          </a:p>
          <a:p>
            <a:pPr marL="396240" lvl="1" indent="-198120">
              <a:lnSpc>
                <a:spcPts val="5376"/>
              </a:lnSpc>
              <a:buFont typeface="Arial"/>
              <a:buChar char="•"/>
            </a:pPr>
            <a:r>
              <a:rPr lang="en-US" sz="2400" spc="288" dirty="0">
                <a:solidFill>
                  <a:srgbClr val="F5F5EF"/>
                </a:solidFill>
                <a:latin typeface="Montserrat Light"/>
              </a:rPr>
              <a:t>MORE DATA BEATS A CLEVERER ALGORITHM </a:t>
            </a:r>
          </a:p>
          <a:p>
            <a:pPr marL="396240" lvl="1" indent="-198120">
              <a:lnSpc>
                <a:spcPts val="5376"/>
              </a:lnSpc>
              <a:buFont typeface="Arial"/>
              <a:buChar char="•"/>
            </a:pPr>
            <a:r>
              <a:rPr lang="en-US" sz="2400" spc="288" dirty="0">
                <a:solidFill>
                  <a:srgbClr val="F5F5EF"/>
                </a:solidFill>
                <a:latin typeface="Montserrat Light"/>
              </a:rPr>
              <a:t>LEARN MANY MODELS, NOT JUST ONE</a:t>
            </a:r>
          </a:p>
          <a:p>
            <a:pPr marL="396240" lvl="1" indent="-198120">
              <a:lnSpc>
                <a:spcPts val="5376"/>
              </a:lnSpc>
              <a:buFont typeface="Arial"/>
              <a:buChar char="•"/>
            </a:pPr>
            <a:r>
              <a:rPr lang="en-US" sz="2400" spc="288" dirty="0">
                <a:solidFill>
                  <a:srgbClr val="F5F5EF"/>
                </a:solidFill>
                <a:latin typeface="Montserrat Light"/>
              </a:rPr>
              <a:t>SIMPLICITY DOES NOT IMPLY ACCURACY</a:t>
            </a:r>
          </a:p>
          <a:p>
            <a:pPr marL="396240" lvl="1" indent="-198120">
              <a:lnSpc>
                <a:spcPts val="5376"/>
              </a:lnSpc>
              <a:buFont typeface="Arial"/>
              <a:buChar char="•"/>
            </a:pPr>
            <a:r>
              <a:rPr lang="en-US" sz="2400" spc="288" dirty="0">
                <a:solidFill>
                  <a:srgbClr val="F5F5EF"/>
                </a:solidFill>
                <a:latin typeface="Montserrat Light"/>
              </a:rPr>
              <a:t>REPRESENTABLE DOES NOT IMPLY LEARNABLE </a:t>
            </a:r>
          </a:p>
          <a:p>
            <a:pPr marL="396240" lvl="1" indent="-198120">
              <a:lnSpc>
                <a:spcPts val="5376"/>
              </a:lnSpc>
              <a:buFont typeface="Arial"/>
              <a:buChar char="•"/>
            </a:pPr>
            <a:r>
              <a:rPr lang="en-US" sz="2400" spc="288" dirty="0">
                <a:solidFill>
                  <a:srgbClr val="F5F5EF"/>
                </a:solidFill>
                <a:latin typeface="Montserrat Light"/>
              </a:rPr>
              <a:t>CORRELATION DOES NOT IMPLY CAUSATION</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1D242C"/>
        </a:solidFill>
        <a:effectLst/>
      </p:bgPr>
    </p:bg>
    <p:spTree>
      <p:nvGrpSpPr>
        <p:cNvPr id="1" name=""/>
        <p:cNvGrpSpPr/>
        <p:nvPr/>
      </p:nvGrpSpPr>
      <p:grpSpPr>
        <a:xfrm>
          <a:off x="0" y="0"/>
          <a:ext cx="0" cy="0"/>
          <a:chOff x="0" y="0"/>
          <a:chExt cx="0" cy="0"/>
        </a:xfrm>
      </p:grpSpPr>
      <p:sp>
        <p:nvSpPr>
          <p:cNvPr id="2" name="TextBox 2"/>
          <p:cNvSpPr txBox="1"/>
          <p:nvPr/>
        </p:nvSpPr>
        <p:spPr>
          <a:xfrm>
            <a:off x="4735860" y="347113"/>
            <a:ext cx="8816280" cy="920113"/>
          </a:xfrm>
          <a:prstGeom prst="rect">
            <a:avLst/>
          </a:prstGeom>
        </p:spPr>
        <p:txBody>
          <a:bodyPr lIns="0" tIns="0" rIns="0" bIns="0" rtlCol="0" anchor="t">
            <a:spAutoFit/>
          </a:bodyPr>
          <a:lstStyle/>
          <a:p>
            <a:pPr marL="0" marR="0" lvl="0" indent="0" algn="ctr" defTabSz="914400" rtl="0" eaLnBrk="1" fontAlgn="auto" latinLnBrk="0" hangingPunct="1">
              <a:lnSpc>
                <a:spcPts val="7560"/>
              </a:lnSpc>
              <a:spcBef>
                <a:spcPts val="0"/>
              </a:spcBef>
              <a:spcAft>
                <a:spcPts val="0"/>
              </a:spcAft>
              <a:buClrTx/>
              <a:buSzTx/>
              <a:buFontTx/>
              <a:buNone/>
              <a:tabLst/>
              <a:defRPr/>
            </a:pPr>
            <a:r>
              <a:rPr kumimoji="0" lang="en-US" sz="5400" b="0" i="0" u="none" strike="noStrike" kern="1200" cap="none" spc="0" normalizeH="0" baseline="0" noProof="0" dirty="0">
                <a:ln>
                  <a:noFill/>
                </a:ln>
                <a:solidFill>
                  <a:srgbClr val="5A4594"/>
                </a:solidFill>
                <a:effectLst/>
                <a:uLnTx/>
                <a:uFillTx/>
                <a:latin typeface="Open Sans Extra Bold"/>
                <a:ea typeface="+mn-ea"/>
                <a:cs typeface="+mn-cs"/>
              </a:rPr>
              <a:t>Multiple testing problem</a:t>
            </a:r>
          </a:p>
        </p:txBody>
      </p:sp>
      <p:sp>
        <p:nvSpPr>
          <p:cNvPr id="3" name="TextBox 3"/>
          <p:cNvSpPr txBox="1"/>
          <p:nvPr/>
        </p:nvSpPr>
        <p:spPr>
          <a:xfrm>
            <a:off x="308139" y="1904495"/>
            <a:ext cx="17259300" cy="2380615"/>
          </a:xfrm>
          <a:prstGeom prst="rect">
            <a:avLst/>
          </a:prstGeom>
        </p:spPr>
        <p:txBody>
          <a:bodyPr lIns="0" tIns="0" rIns="0" bIns="0" rtlCol="0" anchor="t">
            <a:spAutoFit/>
          </a:bodyPr>
          <a:lstStyle/>
          <a:p>
            <a:pPr marL="0" marR="0" lvl="0" indent="0" algn="l" defTabSz="914400" rtl="0" eaLnBrk="1" fontAlgn="auto" latinLnBrk="0" hangingPunct="1">
              <a:lnSpc>
                <a:spcPts val="4759"/>
              </a:lnSpc>
              <a:spcBef>
                <a:spcPts val="0"/>
              </a:spcBef>
              <a:spcAft>
                <a:spcPts val="0"/>
              </a:spcAft>
              <a:buClrTx/>
              <a:buSzTx/>
              <a:buFontTx/>
              <a:buNone/>
              <a:tabLst/>
              <a:defRPr/>
            </a:pPr>
            <a:r>
              <a:rPr kumimoji="0" lang="en-US" sz="3399" b="0" i="0" u="none" strike="noStrike" kern="1200" cap="none" spc="0" normalizeH="0" baseline="0" noProof="0" dirty="0">
                <a:ln>
                  <a:noFill/>
                </a:ln>
                <a:solidFill>
                  <a:srgbClr val="F5F5EF"/>
                </a:solidFill>
                <a:effectLst/>
                <a:uLnTx/>
                <a:uFillTx/>
                <a:latin typeface="Open Sans Light"/>
                <a:ea typeface="+mn-ea"/>
                <a:cs typeface="+mn-cs"/>
              </a:rPr>
              <a:t>The problem of multiple testing is closely related to overfitting. Standard statistical tests assume that only one hypothesis is being tested, but modern learners can easily test millions before they are done. </a:t>
            </a:r>
          </a:p>
          <a:p>
            <a:pPr marL="0" marR="0" lvl="0" indent="0" algn="l" defTabSz="914400" rtl="0" eaLnBrk="1" fontAlgn="auto" latinLnBrk="0" hangingPunct="1">
              <a:lnSpc>
                <a:spcPts val="4759"/>
              </a:lnSpc>
              <a:spcBef>
                <a:spcPts val="0"/>
              </a:spcBef>
              <a:spcAft>
                <a:spcPts val="0"/>
              </a:spcAft>
              <a:buClrTx/>
              <a:buSzTx/>
              <a:buFontTx/>
              <a:buNone/>
              <a:tabLst/>
              <a:defRPr/>
            </a:pPr>
            <a:endParaRPr kumimoji="0" lang="en-US" sz="3399" b="0" i="0" u="none" strike="noStrike" kern="1200" cap="none" spc="0" normalizeH="0" baseline="0" noProof="0" dirty="0">
              <a:ln>
                <a:noFill/>
              </a:ln>
              <a:solidFill>
                <a:srgbClr val="F5F5EF"/>
              </a:solidFill>
              <a:effectLst/>
              <a:uLnTx/>
              <a:uFillTx/>
              <a:latin typeface="Open Sans Light"/>
              <a:ea typeface="+mn-ea"/>
              <a:cs typeface="+mn-cs"/>
            </a:endParaRPr>
          </a:p>
        </p:txBody>
      </p:sp>
      <p:sp>
        <p:nvSpPr>
          <p:cNvPr id="4" name="TextBox 4"/>
          <p:cNvSpPr txBox="1"/>
          <p:nvPr/>
        </p:nvSpPr>
        <p:spPr>
          <a:xfrm>
            <a:off x="308139" y="4189860"/>
            <a:ext cx="7884765" cy="887095"/>
          </a:xfrm>
          <a:prstGeom prst="rect">
            <a:avLst/>
          </a:prstGeom>
        </p:spPr>
        <p:txBody>
          <a:bodyPr lIns="0" tIns="0" rIns="0" bIns="0" rtlCol="0" anchor="t">
            <a:spAutoFit/>
          </a:bodyPr>
          <a:lstStyle/>
          <a:p>
            <a:pPr marL="0" marR="0" lvl="0" indent="0" algn="ctr" defTabSz="914400" rtl="0" eaLnBrk="1" fontAlgn="auto" latinLnBrk="0" hangingPunct="1">
              <a:lnSpc>
                <a:spcPts val="7279"/>
              </a:lnSpc>
              <a:spcBef>
                <a:spcPts val="0"/>
              </a:spcBef>
              <a:spcAft>
                <a:spcPts val="0"/>
              </a:spcAft>
              <a:buClrTx/>
              <a:buSzTx/>
              <a:buFontTx/>
              <a:buNone/>
              <a:tabLst/>
              <a:defRPr/>
            </a:pPr>
            <a:r>
              <a:rPr kumimoji="0" lang="en-US" sz="5199" b="0" i="0" u="none" strike="noStrike" kern="1200" cap="none" spc="0" normalizeH="0" baseline="0" noProof="0">
                <a:ln>
                  <a:noFill/>
                </a:ln>
                <a:solidFill>
                  <a:srgbClr val="5A4594"/>
                </a:solidFill>
                <a:effectLst/>
                <a:uLnTx/>
                <a:uFillTx/>
                <a:latin typeface="Open Sans"/>
                <a:ea typeface="+mn-ea"/>
                <a:cs typeface="+mn-cs"/>
              </a:rPr>
              <a:t>Two ways to deal with it :-</a:t>
            </a:r>
          </a:p>
        </p:txBody>
      </p:sp>
      <p:sp>
        <p:nvSpPr>
          <p:cNvPr id="5" name="TextBox 5"/>
          <p:cNvSpPr txBox="1"/>
          <p:nvPr/>
        </p:nvSpPr>
        <p:spPr>
          <a:xfrm>
            <a:off x="0" y="5317731"/>
            <a:ext cx="16767629" cy="1180465"/>
          </a:xfrm>
          <a:prstGeom prst="rect">
            <a:avLst/>
          </a:prstGeom>
        </p:spPr>
        <p:txBody>
          <a:bodyPr lIns="0" tIns="0" rIns="0" bIns="0" rtlCol="0" anchor="t">
            <a:spAutoFit/>
          </a:bodyPr>
          <a:lstStyle/>
          <a:p>
            <a:pPr marL="734059" marR="0" lvl="1" indent="-367030" algn="ctr" defTabSz="914400" rtl="0" eaLnBrk="1" fontAlgn="auto" latinLnBrk="0" hangingPunct="1">
              <a:lnSpc>
                <a:spcPts val="4759"/>
              </a:lnSpc>
              <a:spcBef>
                <a:spcPts val="0"/>
              </a:spcBef>
              <a:spcAft>
                <a:spcPts val="0"/>
              </a:spcAft>
              <a:buClrTx/>
              <a:buSzTx/>
              <a:buFont typeface="Arial"/>
              <a:buChar char="•"/>
              <a:tabLst/>
              <a:defRPr/>
            </a:pPr>
            <a:r>
              <a:rPr kumimoji="0" lang="en-US" sz="3399" b="0" i="0" u="none" strike="noStrike" kern="1200" cap="none" spc="0" normalizeH="0" baseline="0" noProof="0">
                <a:ln>
                  <a:noFill/>
                </a:ln>
                <a:solidFill>
                  <a:srgbClr val="F5F5EF"/>
                </a:solidFill>
                <a:effectLst/>
                <a:uLnTx/>
                <a:uFillTx/>
                <a:latin typeface="Open Sans Light"/>
                <a:ea typeface="+mn-ea"/>
                <a:cs typeface="+mn-cs"/>
              </a:rPr>
              <a:t>Correcting the significance tests to take the number of hypotheses into account </a:t>
            </a:r>
          </a:p>
          <a:p>
            <a:pPr marL="0" marR="0" lvl="0" indent="0" algn="ctr" defTabSz="914400" rtl="0" eaLnBrk="1" fontAlgn="auto" latinLnBrk="0" hangingPunct="1">
              <a:lnSpc>
                <a:spcPts val="4759"/>
              </a:lnSpc>
              <a:spcBef>
                <a:spcPts val="0"/>
              </a:spcBef>
              <a:spcAft>
                <a:spcPts val="0"/>
              </a:spcAft>
              <a:buClrTx/>
              <a:buSzTx/>
              <a:buFontTx/>
              <a:buNone/>
              <a:tabLst/>
              <a:defRPr/>
            </a:pPr>
            <a:endParaRPr kumimoji="0" lang="en-US" sz="3399" b="0" i="0" u="none" strike="noStrike" kern="1200" cap="none" spc="0" normalizeH="0" baseline="0" noProof="0">
              <a:ln>
                <a:noFill/>
              </a:ln>
              <a:solidFill>
                <a:srgbClr val="F5F5EF"/>
              </a:solidFill>
              <a:effectLst/>
              <a:uLnTx/>
              <a:uFillTx/>
              <a:latin typeface="Open Sans Light"/>
              <a:ea typeface="+mn-ea"/>
              <a:cs typeface="+mn-cs"/>
            </a:endParaRPr>
          </a:p>
        </p:txBody>
      </p:sp>
      <p:sp>
        <p:nvSpPr>
          <p:cNvPr id="6" name="TextBox 6"/>
          <p:cNvSpPr txBox="1"/>
          <p:nvPr/>
        </p:nvSpPr>
        <p:spPr>
          <a:xfrm>
            <a:off x="308139" y="6198367"/>
            <a:ext cx="16767629" cy="1780540"/>
          </a:xfrm>
          <a:prstGeom prst="rect">
            <a:avLst/>
          </a:prstGeom>
        </p:spPr>
        <p:txBody>
          <a:bodyPr lIns="0" tIns="0" rIns="0" bIns="0" rtlCol="0" anchor="t">
            <a:spAutoFit/>
          </a:bodyPr>
          <a:lstStyle/>
          <a:p>
            <a:pPr marL="0" marR="0" lvl="0" indent="0" algn="l" defTabSz="914400" rtl="0" eaLnBrk="1" fontAlgn="auto" latinLnBrk="0" hangingPunct="1">
              <a:lnSpc>
                <a:spcPts val="4759"/>
              </a:lnSpc>
              <a:spcBef>
                <a:spcPts val="0"/>
              </a:spcBef>
              <a:spcAft>
                <a:spcPts val="0"/>
              </a:spcAft>
              <a:buClrTx/>
              <a:buSzTx/>
              <a:buFontTx/>
              <a:buNone/>
              <a:tabLst/>
              <a:defRPr/>
            </a:pPr>
            <a:r>
              <a:rPr kumimoji="0" lang="en-US" sz="3399" b="0" i="0" u="none" strike="noStrike" kern="1200" cap="none" spc="0" normalizeH="0" baseline="0" noProof="0">
                <a:ln>
                  <a:noFill/>
                </a:ln>
                <a:solidFill>
                  <a:srgbClr val="FFFFFF"/>
                </a:solidFill>
                <a:effectLst/>
                <a:uLnTx/>
                <a:uFillTx/>
                <a:latin typeface="Open Sans Light"/>
                <a:ea typeface="+mn-ea"/>
                <a:cs typeface="+mn-cs"/>
              </a:rPr>
              <a:t>2.    Control the fraction of falsely accepted non-null hypotheses, known as the false                  discovery rate.</a:t>
            </a:r>
          </a:p>
          <a:p>
            <a:pPr marL="0" marR="0" lvl="0" indent="0" algn="l" defTabSz="914400" rtl="0" eaLnBrk="1" fontAlgn="auto" latinLnBrk="0" hangingPunct="1">
              <a:lnSpc>
                <a:spcPts val="4759"/>
              </a:lnSpc>
              <a:spcBef>
                <a:spcPts val="0"/>
              </a:spcBef>
              <a:spcAft>
                <a:spcPts val="0"/>
              </a:spcAft>
              <a:buClrTx/>
              <a:buSzTx/>
              <a:buFontTx/>
              <a:buNone/>
              <a:tabLst/>
              <a:defRPr/>
            </a:pPr>
            <a:endParaRPr kumimoji="0" lang="en-US" sz="3399" b="0" i="0" u="none" strike="noStrike" kern="1200" cap="none" spc="0" normalizeH="0" baseline="0" noProof="0">
              <a:ln>
                <a:noFill/>
              </a:ln>
              <a:solidFill>
                <a:srgbClr val="FFFFFF"/>
              </a:solidFill>
              <a:effectLst/>
              <a:uLnTx/>
              <a:uFillTx/>
              <a:latin typeface="Open Sans Light"/>
              <a:ea typeface="+mn-ea"/>
              <a:cs typeface="+mn-cs"/>
            </a:endParaRPr>
          </a:p>
        </p:txBody>
      </p:sp>
    </p:spTree>
    <p:extLst>
      <p:ext uri="{BB962C8B-B14F-4D97-AF65-F5344CB8AC3E}">
        <p14:creationId xmlns:p14="http://schemas.microsoft.com/office/powerpoint/2010/main" val="25660256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5A4594"/>
        </a:solidFill>
        <a:effectLst/>
      </p:bgPr>
    </p:bg>
    <p:spTree>
      <p:nvGrpSpPr>
        <p:cNvPr id="1" name=""/>
        <p:cNvGrpSpPr/>
        <p:nvPr/>
      </p:nvGrpSpPr>
      <p:grpSpPr>
        <a:xfrm>
          <a:off x="0" y="0"/>
          <a:ext cx="0" cy="0"/>
          <a:chOff x="0" y="0"/>
          <a:chExt cx="0" cy="0"/>
        </a:xfrm>
      </p:grpSpPr>
      <p:sp>
        <p:nvSpPr>
          <p:cNvPr id="2" name="AutoShape 2"/>
          <p:cNvSpPr/>
          <p:nvPr/>
        </p:nvSpPr>
        <p:spPr>
          <a:xfrm>
            <a:off x="17722638" y="4357337"/>
            <a:ext cx="9525" cy="3091986"/>
          </a:xfrm>
          <a:prstGeom prst="rect">
            <a:avLst/>
          </a:prstGeom>
          <a:solidFill>
            <a:srgbClr val="F5F5EF"/>
          </a:solidFill>
        </p:spPr>
      </p:sp>
      <p:sp>
        <p:nvSpPr>
          <p:cNvPr id="3" name="TextBox 3"/>
          <p:cNvSpPr txBox="1"/>
          <p:nvPr/>
        </p:nvSpPr>
        <p:spPr>
          <a:xfrm>
            <a:off x="1304925" y="624659"/>
            <a:ext cx="15678150" cy="807913"/>
          </a:xfrm>
          <a:prstGeom prst="rect">
            <a:avLst/>
          </a:prstGeom>
        </p:spPr>
        <p:txBody>
          <a:bodyPr wrap="square" lIns="0" tIns="0" rIns="0" bIns="0" rtlCol="0" anchor="t">
            <a:spAutoFit/>
          </a:bodyPr>
          <a:lstStyle/>
          <a:p>
            <a:pPr marL="0" marR="0" lvl="0" indent="0" algn="ctr" defTabSz="914400" rtl="0" eaLnBrk="1" fontAlgn="auto" latinLnBrk="0" hangingPunct="1">
              <a:lnSpc>
                <a:spcPts val="6327"/>
              </a:lnSpc>
              <a:spcBef>
                <a:spcPts val="0"/>
              </a:spcBef>
              <a:spcAft>
                <a:spcPts val="0"/>
              </a:spcAft>
              <a:buClrTx/>
              <a:buSzTx/>
              <a:buFontTx/>
              <a:buNone/>
              <a:tabLst/>
              <a:defRPr/>
            </a:pPr>
            <a:r>
              <a:rPr kumimoji="0" lang="en-US" sz="5700" b="0" i="0" u="none" strike="noStrike" kern="1200" cap="none" spc="285" normalizeH="0" baseline="0" noProof="0" dirty="0">
                <a:ln>
                  <a:noFill/>
                </a:ln>
                <a:solidFill>
                  <a:srgbClr val="F5E753"/>
                </a:solidFill>
                <a:effectLst/>
                <a:uLnTx/>
                <a:uFillTx/>
                <a:latin typeface="Montserrat Classic Bold"/>
                <a:ea typeface="+mn-ea"/>
                <a:cs typeface="+mn-cs"/>
              </a:rPr>
              <a:t>INTUITION FAILS IN HIGH DIMENSIONS</a:t>
            </a:r>
          </a:p>
        </p:txBody>
      </p:sp>
      <p:grpSp>
        <p:nvGrpSpPr>
          <p:cNvPr id="4" name="Group 4"/>
          <p:cNvGrpSpPr/>
          <p:nvPr/>
        </p:nvGrpSpPr>
        <p:grpSpPr>
          <a:xfrm rot="-5400000">
            <a:off x="6108586" y="5318075"/>
            <a:ext cx="3247796" cy="287098"/>
            <a:chOff x="0" y="0"/>
            <a:chExt cx="9194800" cy="812800"/>
          </a:xfrm>
        </p:grpSpPr>
        <p:sp>
          <p:nvSpPr>
            <p:cNvPr id="5" name="Freeform 5"/>
            <p:cNvSpPr/>
            <p:nvPr/>
          </p:nvSpPr>
          <p:spPr>
            <a:xfrm>
              <a:off x="457200" y="304800"/>
              <a:ext cx="8331200" cy="203200"/>
            </a:xfrm>
            <a:custGeom>
              <a:avLst/>
              <a:gdLst/>
              <a:ahLst/>
              <a:cxnLst/>
              <a:rect l="l" t="t" r="r" b="b"/>
              <a:pathLst>
                <a:path w="8331200" h="203200">
                  <a:moveTo>
                    <a:pt x="101600" y="0"/>
                  </a:moveTo>
                  <a:cubicBezTo>
                    <a:pt x="157480" y="0"/>
                    <a:pt x="203200" y="45720"/>
                    <a:pt x="203200" y="101600"/>
                  </a:cubicBezTo>
                  <a:cubicBezTo>
                    <a:pt x="203200" y="157480"/>
                    <a:pt x="157480" y="203200"/>
                    <a:pt x="101600" y="203200"/>
                  </a:cubicBezTo>
                  <a:cubicBezTo>
                    <a:pt x="45720" y="203200"/>
                    <a:pt x="0" y="157480"/>
                    <a:pt x="0" y="101600"/>
                  </a:cubicBezTo>
                  <a:cubicBezTo>
                    <a:pt x="0" y="45720"/>
                    <a:pt x="45720" y="0"/>
                    <a:pt x="101600" y="0"/>
                  </a:cubicBezTo>
                  <a:close/>
                  <a:moveTo>
                    <a:pt x="508000" y="0"/>
                  </a:moveTo>
                  <a:cubicBezTo>
                    <a:pt x="563880" y="0"/>
                    <a:pt x="609600" y="45720"/>
                    <a:pt x="609600" y="101600"/>
                  </a:cubicBezTo>
                  <a:cubicBezTo>
                    <a:pt x="609600" y="157480"/>
                    <a:pt x="563880" y="203200"/>
                    <a:pt x="508000" y="203200"/>
                  </a:cubicBezTo>
                  <a:cubicBezTo>
                    <a:pt x="452120" y="203200"/>
                    <a:pt x="406400" y="157480"/>
                    <a:pt x="406400" y="101600"/>
                  </a:cubicBezTo>
                  <a:cubicBezTo>
                    <a:pt x="406400" y="45720"/>
                    <a:pt x="452120" y="0"/>
                    <a:pt x="508000" y="0"/>
                  </a:cubicBezTo>
                  <a:close/>
                  <a:moveTo>
                    <a:pt x="914400" y="0"/>
                  </a:moveTo>
                  <a:cubicBezTo>
                    <a:pt x="970280" y="0"/>
                    <a:pt x="1016000" y="45720"/>
                    <a:pt x="1016000" y="101600"/>
                  </a:cubicBezTo>
                  <a:cubicBezTo>
                    <a:pt x="1016000" y="157480"/>
                    <a:pt x="970280" y="203200"/>
                    <a:pt x="914400" y="203200"/>
                  </a:cubicBezTo>
                  <a:cubicBezTo>
                    <a:pt x="858520" y="203200"/>
                    <a:pt x="812800" y="157480"/>
                    <a:pt x="812800" y="101600"/>
                  </a:cubicBezTo>
                  <a:cubicBezTo>
                    <a:pt x="812800" y="45720"/>
                    <a:pt x="858520" y="0"/>
                    <a:pt x="914400" y="0"/>
                  </a:cubicBezTo>
                  <a:close/>
                  <a:moveTo>
                    <a:pt x="1320800" y="0"/>
                  </a:moveTo>
                  <a:cubicBezTo>
                    <a:pt x="1376680" y="0"/>
                    <a:pt x="1422400" y="45720"/>
                    <a:pt x="1422400" y="101600"/>
                  </a:cubicBezTo>
                  <a:cubicBezTo>
                    <a:pt x="1422400" y="157480"/>
                    <a:pt x="1376680" y="203200"/>
                    <a:pt x="1320800" y="203200"/>
                  </a:cubicBezTo>
                  <a:cubicBezTo>
                    <a:pt x="1264920" y="203200"/>
                    <a:pt x="1219200" y="157480"/>
                    <a:pt x="1219200" y="101600"/>
                  </a:cubicBezTo>
                  <a:cubicBezTo>
                    <a:pt x="1219200" y="45720"/>
                    <a:pt x="1264920" y="0"/>
                    <a:pt x="1320800" y="0"/>
                  </a:cubicBezTo>
                  <a:close/>
                  <a:moveTo>
                    <a:pt x="1727200" y="0"/>
                  </a:moveTo>
                  <a:cubicBezTo>
                    <a:pt x="1783080" y="0"/>
                    <a:pt x="1828800" y="45720"/>
                    <a:pt x="1828800" y="101600"/>
                  </a:cubicBezTo>
                  <a:cubicBezTo>
                    <a:pt x="1828800" y="157480"/>
                    <a:pt x="1783080" y="203200"/>
                    <a:pt x="1727200" y="203200"/>
                  </a:cubicBezTo>
                  <a:cubicBezTo>
                    <a:pt x="1671320" y="203200"/>
                    <a:pt x="1625600" y="157480"/>
                    <a:pt x="1625600" y="101600"/>
                  </a:cubicBezTo>
                  <a:cubicBezTo>
                    <a:pt x="1625600" y="45720"/>
                    <a:pt x="1671320" y="0"/>
                    <a:pt x="1727200" y="0"/>
                  </a:cubicBezTo>
                  <a:close/>
                  <a:moveTo>
                    <a:pt x="2133600" y="0"/>
                  </a:moveTo>
                  <a:cubicBezTo>
                    <a:pt x="2189480" y="0"/>
                    <a:pt x="2235200" y="45720"/>
                    <a:pt x="2235200" y="101600"/>
                  </a:cubicBezTo>
                  <a:cubicBezTo>
                    <a:pt x="2235200" y="157480"/>
                    <a:pt x="2189480" y="203200"/>
                    <a:pt x="2133600" y="203200"/>
                  </a:cubicBezTo>
                  <a:cubicBezTo>
                    <a:pt x="2077720" y="203200"/>
                    <a:pt x="2032000" y="157480"/>
                    <a:pt x="2032000" y="101600"/>
                  </a:cubicBezTo>
                  <a:cubicBezTo>
                    <a:pt x="2032000" y="45720"/>
                    <a:pt x="2077720" y="0"/>
                    <a:pt x="2133600" y="0"/>
                  </a:cubicBezTo>
                  <a:close/>
                  <a:moveTo>
                    <a:pt x="2540000" y="0"/>
                  </a:moveTo>
                  <a:cubicBezTo>
                    <a:pt x="2595880" y="0"/>
                    <a:pt x="2641600" y="45720"/>
                    <a:pt x="2641600" y="101600"/>
                  </a:cubicBezTo>
                  <a:cubicBezTo>
                    <a:pt x="2641600" y="157480"/>
                    <a:pt x="2595880" y="203200"/>
                    <a:pt x="2540000" y="203200"/>
                  </a:cubicBezTo>
                  <a:cubicBezTo>
                    <a:pt x="2484120" y="203200"/>
                    <a:pt x="2438400" y="157480"/>
                    <a:pt x="2438400" y="101600"/>
                  </a:cubicBezTo>
                  <a:cubicBezTo>
                    <a:pt x="2438400" y="45720"/>
                    <a:pt x="2484120" y="0"/>
                    <a:pt x="2540000" y="0"/>
                  </a:cubicBezTo>
                  <a:close/>
                  <a:moveTo>
                    <a:pt x="2946400" y="0"/>
                  </a:moveTo>
                  <a:cubicBezTo>
                    <a:pt x="3002280" y="0"/>
                    <a:pt x="3048000" y="45720"/>
                    <a:pt x="3048000" y="101600"/>
                  </a:cubicBezTo>
                  <a:cubicBezTo>
                    <a:pt x="3048000" y="157480"/>
                    <a:pt x="3002280" y="203200"/>
                    <a:pt x="2946400" y="203200"/>
                  </a:cubicBezTo>
                  <a:cubicBezTo>
                    <a:pt x="2890520" y="203200"/>
                    <a:pt x="2844800" y="157480"/>
                    <a:pt x="2844800" y="101600"/>
                  </a:cubicBezTo>
                  <a:cubicBezTo>
                    <a:pt x="2844800" y="45720"/>
                    <a:pt x="2890520" y="0"/>
                    <a:pt x="2946400" y="0"/>
                  </a:cubicBezTo>
                  <a:close/>
                  <a:moveTo>
                    <a:pt x="3352800" y="0"/>
                  </a:moveTo>
                  <a:cubicBezTo>
                    <a:pt x="3408680" y="0"/>
                    <a:pt x="3454400" y="45720"/>
                    <a:pt x="3454400" y="101600"/>
                  </a:cubicBezTo>
                  <a:cubicBezTo>
                    <a:pt x="3454400" y="157480"/>
                    <a:pt x="3408680" y="203200"/>
                    <a:pt x="3352800" y="203200"/>
                  </a:cubicBezTo>
                  <a:cubicBezTo>
                    <a:pt x="3296920" y="203200"/>
                    <a:pt x="3251200" y="157480"/>
                    <a:pt x="3251200" y="101600"/>
                  </a:cubicBezTo>
                  <a:cubicBezTo>
                    <a:pt x="3251200" y="45720"/>
                    <a:pt x="3296920" y="0"/>
                    <a:pt x="3352800" y="0"/>
                  </a:cubicBezTo>
                  <a:close/>
                  <a:moveTo>
                    <a:pt x="3759200" y="0"/>
                  </a:moveTo>
                  <a:cubicBezTo>
                    <a:pt x="3815080" y="0"/>
                    <a:pt x="3860800" y="45720"/>
                    <a:pt x="3860800" y="101600"/>
                  </a:cubicBezTo>
                  <a:cubicBezTo>
                    <a:pt x="3860800" y="157480"/>
                    <a:pt x="3815080" y="203200"/>
                    <a:pt x="3759200" y="203200"/>
                  </a:cubicBezTo>
                  <a:cubicBezTo>
                    <a:pt x="3703320" y="203200"/>
                    <a:pt x="3657600" y="157480"/>
                    <a:pt x="3657600" y="101600"/>
                  </a:cubicBezTo>
                  <a:cubicBezTo>
                    <a:pt x="3657600" y="45720"/>
                    <a:pt x="3703320" y="0"/>
                    <a:pt x="3759200" y="0"/>
                  </a:cubicBezTo>
                  <a:close/>
                  <a:moveTo>
                    <a:pt x="4165600" y="0"/>
                  </a:moveTo>
                  <a:cubicBezTo>
                    <a:pt x="4221480" y="0"/>
                    <a:pt x="4267200" y="45720"/>
                    <a:pt x="4267200" y="101600"/>
                  </a:cubicBezTo>
                  <a:cubicBezTo>
                    <a:pt x="4267200" y="157480"/>
                    <a:pt x="4221480" y="203200"/>
                    <a:pt x="4165600" y="203200"/>
                  </a:cubicBezTo>
                  <a:cubicBezTo>
                    <a:pt x="4109720" y="203200"/>
                    <a:pt x="4064000" y="157480"/>
                    <a:pt x="4064000" y="101600"/>
                  </a:cubicBezTo>
                  <a:cubicBezTo>
                    <a:pt x="4064000" y="45720"/>
                    <a:pt x="4109720" y="0"/>
                    <a:pt x="4165600" y="0"/>
                  </a:cubicBezTo>
                  <a:close/>
                  <a:moveTo>
                    <a:pt x="4572000" y="0"/>
                  </a:moveTo>
                  <a:cubicBezTo>
                    <a:pt x="4627880" y="0"/>
                    <a:pt x="4673600" y="45720"/>
                    <a:pt x="4673600" y="101600"/>
                  </a:cubicBezTo>
                  <a:cubicBezTo>
                    <a:pt x="4673600" y="157480"/>
                    <a:pt x="4627880" y="203200"/>
                    <a:pt x="4572000" y="203200"/>
                  </a:cubicBezTo>
                  <a:cubicBezTo>
                    <a:pt x="4516120" y="203200"/>
                    <a:pt x="4470400" y="157480"/>
                    <a:pt x="4470400" y="101600"/>
                  </a:cubicBezTo>
                  <a:cubicBezTo>
                    <a:pt x="4470400" y="45720"/>
                    <a:pt x="4516120" y="0"/>
                    <a:pt x="4572000" y="0"/>
                  </a:cubicBezTo>
                  <a:close/>
                  <a:moveTo>
                    <a:pt x="4978400" y="0"/>
                  </a:moveTo>
                  <a:cubicBezTo>
                    <a:pt x="5034280" y="0"/>
                    <a:pt x="5080000" y="45720"/>
                    <a:pt x="5080000" y="101600"/>
                  </a:cubicBezTo>
                  <a:cubicBezTo>
                    <a:pt x="5080000" y="157480"/>
                    <a:pt x="5034280" y="203200"/>
                    <a:pt x="4978400" y="203200"/>
                  </a:cubicBezTo>
                  <a:cubicBezTo>
                    <a:pt x="4922520" y="203200"/>
                    <a:pt x="4876800" y="157480"/>
                    <a:pt x="4876800" y="101600"/>
                  </a:cubicBezTo>
                  <a:cubicBezTo>
                    <a:pt x="4876800" y="45720"/>
                    <a:pt x="4922520" y="0"/>
                    <a:pt x="4978400" y="0"/>
                  </a:cubicBezTo>
                  <a:close/>
                  <a:moveTo>
                    <a:pt x="5384800" y="0"/>
                  </a:moveTo>
                  <a:cubicBezTo>
                    <a:pt x="5440680" y="0"/>
                    <a:pt x="5486400" y="45720"/>
                    <a:pt x="5486400" y="101600"/>
                  </a:cubicBezTo>
                  <a:cubicBezTo>
                    <a:pt x="5486400" y="157480"/>
                    <a:pt x="5440680" y="203200"/>
                    <a:pt x="5384800" y="203200"/>
                  </a:cubicBezTo>
                  <a:cubicBezTo>
                    <a:pt x="5328920" y="203200"/>
                    <a:pt x="5283200" y="157480"/>
                    <a:pt x="5283200" y="101600"/>
                  </a:cubicBezTo>
                  <a:cubicBezTo>
                    <a:pt x="5283200" y="45720"/>
                    <a:pt x="5328920" y="0"/>
                    <a:pt x="5384800" y="0"/>
                  </a:cubicBezTo>
                  <a:close/>
                  <a:moveTo>
                    <a:pt x="5791200" y="0"/>
                  </a:moveTo>
                  <a:cubicBezTo>
                    <a:pt x="5847080" y="0"/>
                    <a:pt x="5892800" y="45720"/>
                    <a:pt x="5892800" y="101600"/>
                  </a:cubicBezTo>
                  <a:cubicBezTo>
                    <a:pt x="5892800" y="157480"/>
                    <a:pt x="5847080" y="203200"/>
                    <a:pt x="5791200" y="203200"/>
                  </a:cubicBezTo>
                  <a:cubicBezTo>
                    <a:pt x="5735320" y="203200"/>
                    <a:pt x="5689600" y="157480"/>
                    <a:pt x="5689600" y="101600"/>
                  </a:cubicBezTo>
                  <a:cubicBezTo>
                    <a:pt x="5689600" y="45720"/>
                    <a:pt x="5735320" y="0"/>
                    <a:pt x="5791200" y="0"/>
                  </a:cubicBezTo>
                  <a:close/>
                  <a:moveTo>
                    <a:pt x="6197600" y="0"/>
                  </a:moveTo>
                  <a:cubicBezTo>
                    <a:pt x="6253480" y="0"/>
                    <a:pt x="6299200" y="45720"/>
                    <a:pt x="6299200" y="101600"/>
                  </a:cubicBezTo>
                  <a:cubicBezTo>
                    <a:pt x="6299200" y="157480"/>
                    <a:pt x="6253480" y="203200"/>
                    <a:pt x="6197600" y="203200"/>
                  </a:cubicBezTo>
                  <a:cubicBezTo>
                    <a:pt x="6141720" y="203200"/>
                    <a:pt x="6096000" y="157480"/>
                    <a:pt x="6096000" y="101600"/>
                  </a:cubicBezTo>
                  <a:cubicBezTo>
                    <a:pt x="6096000" y="45720"/>
                    <a:pt x="6141720" y="0"/>
                    <a:pt x="6197600" y="0"/>
                  </a:cubicBezTo>
                  <a:close/>
                  <a:moveTo>
                    <a:pt x="6604000" y="0"/>
                  </a:moveTo>
                  <a:cubicBezTo>
                    <a:pt x="6659880" y="0"/>
                    <a:pt x="6705600" y="45720"/>
                    <a:pt x="6705600" y="101600"/>
                  </a:cubicBezTo>
                  <a:cubicBezTo>
                    <a:pt x="6705600" y="157480"/>
                    <a:pt x="6659880" y="203200"/>
                    <a:pt x="6604000" y="203200"/>
                  </a:cubicBezTo>
                  <a:cubicBezTo>
                    <a:pt x="6548120" y="203200"/>
                    <a:pt x="6502400" y="157480"/>
                    <a:pt x="6502400" y="101600"/>
                  </a:cubicBezTo>
                  <a:cubicBezTo>
                    <a:pt x="6502400" y="45720"/>
                    <a:pt x="6548120" y="0"/>
                    <a:pt x="6604000" y="0"/>
                  </a:cubicBezTo>
                  <a:close/>
                  <a:moveTo>
                    <a:pt x="7010400" y="0"/>
                  </a:moveTo>
                  <a:cubicBezTo>
                    <a:pt x="7066280" y="0"/>
                    <a:pt x="7112000" y="45720"/>
                    <a:pt x="7112000" y="101600"/>
                  </a:cubicBezTo>
                  <a:cubicBezTo>
                    <a:pt x="7112000" y="157480"/>
                    <a:pt x="7066280" y="203200"/>
                    <a:pt x="7010400" y="203200"/>
                  </a:cubicBezTo>
                  <a:cubicBezTo>
                    <a:pt x="6954520" y="203200"/>
                    <a:pt x="6908800" y="157480"/>
                    <a:pt x="6908800" y="101600"/>
                  </a:cubicBezTo>
                  <a:cubicBezTo>
                    <a:pt x="6908800" y="45720"/>
                    <a:pt x="6954520" y="0"/>
                    <a:pt x="7010400" y="0"/>
                  </a:cubicBezTo>
                  <a:close/>
                  <a:moveTo>
                    <a:pt x="7416800" y="0"/>
                  </a:moveTo>
                  <a:cubicBezTo>
                    <a:pt x="7472680" y="0"/>
                    <a:pt x="7518400" y="45720"/>
                    <a:pt x="7518400" y="101600"/>
                  </a:cubicBezTo>
                  <a:cubicBezTo>
                    <a:pt x="7518400" y="157480"/>
                    <a:pt x="7472680" y="203200"/>
                    <a:pt x="7416800" y="203200"/>
                  </a:cubicBezTo>
                  <a:cubicBezTo>
                    <a:pt x="7360920" y="203200"/>
                    <a:pt x="7315200" y="157480"/>
                    <a:pt x="7315200" y="101600"/>
                  </a:cubicBezTo>
                  <a:cubicBezTo>
                    <a:pt x="7315200" y="45720"/>
                    <a:pt x="7360920" y="0"/>
                    <a:pt x="7416800" y="0"/>
                  </a:cubicBezTo>
                  <a:close/>
                  <a:moveTo>
                    <a:pt x="7823200" y="0"/>
                  </a:moveTo>
                  <a:cubicBezTo>
                    <a:pt x="7879080" y="0"/>
                    <a:pt x="7924800" y="45720"/>
                    <a:pt x="7924800" y="101600"/>
                  </a:cubicBezTo>
                  <a:cubicBezTo>
                    <a:pt x="7924800" y="157480"/>
                    <a:pt x="7879080" y="203200"/>
                    <a:pt x="7823200" y="203200"/>
                  </a:cubicBezTo>
                  <a:cubicBezTo>
                    <a:pt x="7767320" y="203200"/>
                    <a:pt x="7721600" y="157480"/>
                    <a:pt x="7721600" y="101600"/>
                  </a:cubicBezTo>
                  <a:cubicBezTo>
                    <a:pt x="7721600" y="45720"/>
                    <a:pt x="7767320" y="0"/>
                    <a:pt x="7823200" y="0"/>
                  </a:cubicBezTo>
                  <a:close/>
                  <a:moveTo>
                    <a:pt x="8229600" y="0"/>
                  </a:moveTo>
                  <a:cubicBezTo>
                    <a:pt x="8285480" y="0"/>
                    <a:pt x="8331200" y="45720"/>
                    <a:pt x="8331200" y="101600"/>
                  </a:cubicBezTo>
                  <a:cubicBezTo>
                    <a:pt x="8331200" y="157480"/>
                    <a:pt x="8285480" y="203200"/>
                    <a:pt x="8229600" y="203200"/>
                  </a:cubicBezTo>
                  <a:cubicBezTo>
                    <a:pt x="8173720" y="203200"/>
                    <a:pt x="8128000" y="157480"/>
                    <a:pt x="8128000" y="101600"/>
                  </a:cubicBezTo>
                  <a:cubicBezTo>
                    <a:pt x="8128000" y="45720"/>
                    <a:pt x="8173720" y="0"/>
                    <a:pt x="8229600" y="0"/>
                  </a:cubicBezTo>
                  <a:close/>
                </a:path>
              </a:pathLst>
            </a:custGeom>
            <a:solidFill>
              <a:srgbClr val="F5F5EF"/>
            </a:solidFill>
          </p:spPr>
        </p:sp>
      </p:grpSp>
      <p:grpSp>
        <p:nvGrpSpPr>
          <p:cNvPr id="6" name="Group 6"/>
          <p:cNvGrpSpPr/>
          <p:nvPr/>
        </p:nvGrpSpPr>
        <p:grpSpPr>
          <a:xfrm rot="-5400000">
            <a:off x="6108586" y="6316550"/>
            <a:ext cx="3247796" cy="287098"/>
            <a:chOff x="0" y="0"/>
            <a:chExt cx="9194800" cy="812800"/>
          </a:xfrm>
        </p:grpSpPr>
        <p:sp>
          <p:nvSpPr>
            <p:cNvPr id="7" name="Freeform 7"/>
            <p:cNvSpPr/>
            <p:nvPr/>
          </p:nvSpPr>
          <p:spPr>
            <a:xfrm>
              <a:off x="457200" y="304800"/>
              <a:ext cx="8331200" cy="203200"/>
            </a:xfrm>
            <a:custGeom>
              <a:avLst/>
              <a:gdLst/>
              <a:ahLst/>
              <a:cxnLst/>
              <a:rect l="l" t="t" r="r" b="b"/>
              <a:pathLst>
                <a:path w="8331200" h="203200">
                  <a:moveTo>
                    <a:pt x="101600" y="0"/>
                  </a:moveTo>
                  <a:cubicBezTo>
                    <a:pt x="157480" y="0"/>
                    <a:pt x="203200" y="45720"/>
                    <a:pt x="203200" y="101600"/>
                  </a:cubicBezTo>
                  <a:cubicBezTo>
                    <a:pt x="203200" y="157480"/>
                    <a:pt x="157480" y="203200"/>
                    <a:pt x="101600" y="203200"/>
                  </a:cubicBezTo>
                  <a:cubicBezTo>
                    <a:pt x="45720" y="203200"/>
                    <a:pt x="0" y="157480"/>
                    <a:pt x="0" y="101600"/>
                  </a:cubicBezTo>
                  <a:cubicBezTo>
                    <a:pt x="0" y="45720"/>
                    <a:pt x="45720" y="0"/>
                    <a:pt x="101600" y="0"/>
                  </a:cubicBezTo>
                  <a:close/>
                  <a:moveTo>
                    <a:pt x="508000" y="0"/>
                  </a:moveTo>
                  <a:cubicBezTo>
                    <a:pt x="563880" y="0"/>
                    <a:pt x="609600" y="45720"/>
                    <a:pt x="609600" y="101600"/>
                  </a:cubicBezTo>
                  <a:cubicBezTo>
                    <a:pt x="609600" y="157480"/>
                    <a:pt x="563880" y="203200"/>
                    <a:pt x="508000" y="203200"/>
                  </a:cubicBezTo>
                  <a:cubicBezTo>
                    <a:pt x="452120" y="203200"/>
                    <a:pt x="406400" y="157480"/>
                    <a:pt x="406400" y="101600"/>
                  </a:cubicBezTo>
                  <a:cubicBezTo>
                    <a:pt x="406400" y="45720"/>
                    <a:pt x="452120" y="0"/>
                    <a:pt x="508000" y="0"/>
                  </a:cubicBezTo>
                  <a:close/>
                  <a:moveTo>
                    <a:pt x="914400" y="0"/>
                  </a:moveTo>
                  <a:cubicBezTo>
                    <a:pt x="970280" y="0"/>
                    <a:pt x="1016000" y="45720"/>
                    <a:pt x="1016000" y="101600"/>
                  </a:cubicBezTo>
                  <a:cubicBezTo>
                    <a:pt x="1016000" y="157480"/>
                    <a:pt x="970280" y="203200"/>
                    <a:pt x="914400" y="203200"/>
                  </a:cubicBezTo>
                  <a:cubicBezTo>
                    <a:pt x="858520" y="203200"/>
                    <a:pt x="812800" y="157480"/>
                    <a:pt x="812800" y="101600"/>
                  </a:cubicBezTo>
                  <a:cubicBezTo>
                    <a:pt x="812800" y="45720"/>
                    <a:pt x="858520" y="0"/>
                    <a:pt x="914400" y="0"/>
                  </a:cubicBezTo>
                  <a:close/>
                  <a:moveTo>
                    <a:pt x="1320800" y="0"/>
                  </a:moveTo>
                  <a:cubicBezTo>
                    <a:pt x="1376680" y="0"/>
                    <a:pt x="1422400" y="45720"/>
                    <a:pt x="1422400" y="101600"/>
                  </a:cubicBezTo>
                  <a:cubicBezTo>
                    <a:pt x="1422400" y="157480"/>
                    <a:pt x="1376680" y="203200"/>
                    <a:pt x="1320800" y="203200"/>
                  </a:cubicBezTo>
                  <a:cubicBezTo>
                    <a:pt x="1264920" y="203200"/>
                    <a:pt x="1219200" y="157480"/>
                    <a:pt x="1219200" y="101600"/>
                  </a:cubicBezTo>
                  <a:cubicBezTo>
                    <a:pt x="1219200" y="45720"/>
                    <a:pt x="1264920" y="0"/>
                    <a:pt x="1320800" y="0"/>
                  </a:cubicBezTo>
                  <a:close/>
                  <a:moveTo>
                    <a:pt x="1727200" y="0"/>
                  </a:moveTo>
                  <a:cubicBezTo>
                    <a:pt x="1783080" y="0"/>
                    <a:pt x="1828800" y="45720"/>
                    <a:pt x="1828800" y="101600"/>
                  </a:cubicBezTo>
                  <a:cubicBezTo>
                    <a:pt x="1828800" y="157480"/>
                    <a:pt x="1783080" y="203200"/>
                    <a:pt x="1727200" y="203200"/>
                  </a:cubicBezTo>
                  <a:cubicBezTo>
                    <a:pt x="1671320" y="203200"/>
                    <a:pt x="1625600" y="157480"/>
                    <a:pt x="1625600" y="101600"/>
                  </a:cubicBezTo>
                  <a:cubicBezTo>
                    <a:pt x="1625600" y="45720"/>
                    <a:pt x="1671320" y="0"/>
                    <a:pt x="1727200" y="0"/>
                  </a:cubicBezTo>
                  <a:close/>
                  <a:moveTo>
                    <a:pt x="2133600" y="0"/>
                  </a:moveTo>
                  <a:cubicBezTo>
                    <a:pt x="2189480" y="0"/>
                    <a:pt x="2235200" y="45720"/>
                    <a:pt x="2235200" y="101600"/>
                  </a:cubicBezTo>
                  <a:cubicBezTo>
                    <a:pt x="2235200" y="157480"/>
                    <a:pt x="2189480" y="203200"/>
                    <a:pt x="2133600" y="203200"/>
                  </a:cubicBezTo>
                  <a:cubicBezTo>
                    <a:pt x="2077720" y="203200"/>
                    <a:pt x="2032000" y="157480"/>
                    <a:pt x="2032000" y="101600"/>
                  </a:cubicBezTo>
                  <a:cubicBezTo>
                    <a:pt x="2032000" y="45720"/>
                    <a:pt x="2077720" y="0"/>
                    <a:pt x="2133600" y="0"/>
                  </a:cubicBezTo>
                  <a:close/>
                  <a:moveTo>
                    <a:pt x="2540000" y="0"/>
                  </a:moveTo>
                  <a:cubicBezTo>
                    <a:pt x="2595880" y="0"/>
                    <a:pt x="2641600" y="45720"/>
                    <a:pt x="2641600" y="101600"/>
                  </a:cubicBezTo>
                  <a:cubicBezTo>
                    <a:pt x="2641600" y="157480"/>
                    <a:pt x="2595880" y="203200"/>
                    <a:pt x="2540000" y="203200"/>
                  </a:cubicBezTo>
                  <a:cubicBezTo>
                    <a:pt x="2484120" y="203200"/>
                    <a:pt x="2438400" y="157480"/>
                    <a:pt x="2438400" y="101600"/>
                  </a:cubicBezTo>
                  <a:cubicBezTo>
                    <a:pt x="2438400" y="45720"/>
                    <a:pt x="2484120" y="0"/>
                    <a:pt x="2540000" y="0"/>
                  </a:cubicBezTo>
                  <a:close/>
                  <a:moveTo>
                    <a:pt x="2946400" y="0"/>
                  </a:moveTo>
                  <a:cubicBezTo>
                    <a:pt x="3002280" y="0"/>
                    <a:pt x="3048000" y="45720"/>
                    <a:pt x="3048000" y="101600"/>
                  </a:cubicBezTo>
                  <a:cubicBezTo>
                    <a:pt x="3048000" y="157480"/>
                    <a:pt x="3002280" y="203200"/>
                    <a:pt x="2946400" y="203200"/>
                  </a:cubicBezTo>
                  <a:cubicBezTo>
                    <a:pt x="2890520" y="203200"/>
                    <a:pt x="2844800" y="157480"/>
                    <a:pt x="2844800" y="101600"/>
                  </a:cubicBezTo>
                  <a:cubicBezTo>
                    <a:pt x="2844800" y="45720"/>
                    <a:pt x="2890520" y="0"/>
                    <a:pt x="2946400" y="0"/>
                  </a:cubicBezTo>
                  <a:close/>
                  <a:moveTo>
                    <a:pt x="3352800" y="0"/>
                  </a:moveTo>
                  <a:cubicBezTo>
                    <a:pt x="3408680" y="0"/>
                    <a:pt x="3454400" y="45720"/>
                    <a:pt x="3454400" y="101600"/>
                  </a:cubicBezTo>
                  <a:cubicBezTo>
                    <a:pt x="3454400" y="157480"/>
                    <a:pt x="3408680" y="203200"/>
                    <a:pt x="3352800" y="203200"/>
                  </a:cubicBezTo>
                  <a:cubicBezTo>
                    <a:pt x="3296920" y="203200"/>
                    <a:pt x="3251200" y="157480"/>
                    <a:pt x="3251200" y="101600"/>
                  </a:cubicBezTo>
                  <a:cubicBezTo>
                    <a:pt x="3251200" y="45720"/>
                    <a:pt x="3296920" y="0"/>
                    <a:pt x="3352800" y="0"/>
                  </a:cubicBezTo>
                  <a:close/>
                  <a:moveTo>
                    <a:pt x="3759200" y="0"/>
                  </a:moveTo>
                  <a:cubicBezTo>
                    <a:pt x="3815080" y="0"/>
                    <a:pt x="3860800" y="45720"/>
                    <a:pt x="3860800" y="101600"/>
                  </a:cubicBezTo>
                  <a:cubicBezTo>
                    <a:pt x="3860800" y="157480"/>
                    <a:pt x="3815080" y="203200"/>
                    <a:pt x="3759200" y="203200"/>
                  </a:cubicBezTo>
                  <a:cubicBezTo>
                    <a:pt x="3703320" y="203200"/>
                    <a:pt x="3657600" y="157480"/>
                    <a:pt x="3657600" y="101600"/>
                  </a:cubicBezTo>
                  <a:cubicBezTo>
                    <a:pt x="3657600" y="45720"/>
                    <a:pt x="3703320" y="0"/>
                    <a:pt x="3759200" y="0"/>
                  </a:cubicBezTo>
                  <a:close/>
                  <a:moveTo>
                    <a:pt x="4165600" y="0"/>
                  </a:moveTo>
                  <a:cubicBezTo>
                    <a:pt x="4221480" y="0"/>
                    <a:pt x="4267200" y="45720"/>
                    <a:pt x="4267200" y="101600"/>
                  </a:cubicBezTo>
                  <a:cubicBezTo>
                    <a:pt x="4267200" y="157480"/>
                    <a:pt x="4221480" y="203200"/>
                    <a:pt x="4165600" y="203200"/>
                  </a:cubicBezTo>
                  <a:cubicBezTo>
                    <a:pt x="4109720" y="203200"/>
                    <a:pt x="4064000" y="157480"/>
                    <a:pt x="4064000" y="101600"/>
                  </a:cubicBezTo>
                  <a:cubicBezTo>
                    <a:pt x="4064000" y="45720"/>
                    <a:pt x="4109720" y="0"/>
                    <a:pt x="4165600" y="0"/>
                  </a:cubicBezTo>
                  <a:close/>
                  <a:moveTo>
                    <a:pt x="4572000" y="0"/>
                  </a:moveTo>
                  <a:cubicBezTo>
                    <a:pt x="4627880" y="0"/>
                    <a:pt x="4673600" y="45720"/>
                    <a:pt x="4673600" y="101600"/>
                  </a:cubicBezTo>
                  <a:cubicBezTo>
                    <a:pt x="4673600" y="157480"/>
                    <a:pt x="4627880" y="203200"/>
                    <a:pt x="4572000" y="203200"/>
                  </a:cubicBezTo>
                  <a:cubicBezTo>
                    <a:pt x="4516120" y="203200"/>
                    <a:pt x="4470400" y="157480"/>
                    <a:pt x="4470400" y="101600"/>
                  </a:cubicBezTo>
                  <a:cubicBezTo>
                    <a:pt x="4470400" y="45720"/>
                    <a:pt x="4516120" y="0"/>
                    <a:pt x="4572000" y="0"/>
                  </a:cubicBezTo>
                  <a:close/>
                  <a:moveTo>
                    <a:pt x="4978400" y="0"/>
                  </a:moveTo>
                  <a:cubicBezTo>
                    <a:pt x="5034280" y="0"/>
                    <a:pt x="5080000" y="45720"/>
                    <a:pt x="5080000" y="101600"/>
                  </a:cubicBezTo>
                  <a:cubicBezTo>
                    <a:pt x="5080000" y="157480"/>
                    <a:pt x="5034280" y="203200"/>
                    <a:pt x="4978400" y="203200"/>
                  </a:cubicBezTo>
                  <a:cubicBezTo>
                    <a:pt x="4922520" y="203200"/>
                    <a:pt x="4876800" y="157480"/>
                    <a:pt x="4876800" y="101600"/>
                  </a:cubicBezTo>
                  <a:cubicBezTo>
                    <a:pt x="4876800" y="45720"/>
                    <a:pt x="4922520" y="0"/>
                    <a:pt x="4978400" y="0"/>
                  </a:cubicBezTo>
                  <a:close/>
                  <a:moveTo>
                    <a:pt x="5384800" y="0"/>
                  </a:moveTo>
                  <a:cubicBezTo>
                    <a:pt x="5440680" y="0"/>
                    <a:pt x="5486400" y="45720"/>
                    <a:pt x="5486400" y="101600"/>
                  </a:cubicBezTo>
                  <a:cubicBezTo>
                    <a:pt x="5486400" y="157480"/>
                    <a:pt x="5440680" y="203200"/>
                    <a:pt x="5384800" y="203200"/>
                  </a:cubicBezTo>
                  <a:cubicBezTo>
                    <a:pt x="5328920" y="203200"/>
                    <a:pt x="5283200" y="157480"/>
                    <a:pt x="5283200" y="101600"/>
                  </a:cubicBezTo>
                  <a:cubicBezTo>
                    <a:pt x="5283200" y="45720"/>
                    <a:pt x="5328920" y="0"/>
                    <a:pt x="5384800" y="0"/>
                  </a:cubicBezTo>
                  <a:close/>
                  <a:moveTo>
                    <a:pt x="5791200" y="0"/>
                  </a:moveTo>
                  <a:cubicBezTo>
                    <a:pt x="5847080" y="0"/>
                    <a:pt x="5892800" y="45720"/>
                    <a:pt x="5892800" y="101600"/>
                  </a:cubicBezTo>
                  <a:cubicBezTo>
                    <a:pt x="5892800" y="157480"/>
                    <a:pt x="5847080" y="203200"/>
                    <a:pt x="5791200" y="203200"/>
                  </a:cubicBezTo>
                  <a:cubicBezTo>
                    <a:pt x="5735320" y="203200"/>
                    <a:pt x="5689600" y="157480"/>
                    <a:pt x="5689600" y="101600"/>
                  </a:cubicBezTo>
                  <a:cubicBezTo>
                    <a:pt x="5689600" y="45720"/>
                    <a:pt x="5735320" y="0"/>
                    <a:pt x="5791200" y="0"/>
                  </a:cubicBezTo>
                  <a:close/>
                  <a:moveTo>
                    <a:pt x="6197600" y="0"/>
                  </a:moveTo>
                  <a:cubicBezTo>
                    <a:pt x="6253480" y="0"/>
                    <a:pt x="6299200" y="45720"/>
                    <a:pt x="6299200" y="101600"/>
                  </a:cubicBezTo>
                  <a:cubicBezTo>
                    <a:pt x="6299200" y="157480"/>
                    <a:pt x="6253480" y="203200"/>
                    <a:pt x="6197600" y="203200"/>
                  </a:cubicBezTo>
                  <a:cubicBezTo>
                    <a:pt x="6141720" y="203200"/>
                    <a:pt x="6096000" y="157480"/>
                    <a:pt x="6096000" y="101600"/>
                  </a:cubicBezTo>
                  <a:cubicBezTo>
                    <a:pt x="6096000" y="45720"/>
                    <a:pt x="6141720" y="0"/>
                    <a:pt x="6197600" y="0"/>
                  </a:cubicBezTo>
                  <a:close/>
                  <a:moveTo>
                    <a:pt x="6604000" y="0"/>
                  </a:moveTo>
                  <a:cubicBezTo>
                    <a:pt x="6659880" y="0"/>
                    <a:pt x="6705600" y="45720"/>
                    <a:pt x="6705600" y="101600"/>
                  </a:cubicBezTo>
                  <a:cubicBezTo>
                    <a:pt x="6705600" y="157480"/>
                    <a:pt x="6659880" y="203200"/>
                    <a:pt x="6604000" y="203200"/>
                  </a:cubicBezTo>
                  <a:cubicBezTo>
                    <a:pt x="6548120" y="203200"/>
                    <a:pt x="6502400" y="157480"/>
                    <a:pt x="6502400" y="101600"/>
                  </a:cubicBezTo>
                  <a:cubicBezTo>
                    <a:pt x="6502400" y="45720"/>
                    <a:pt x="6548120" y="0"/>
                    <a:pt x="6604000" y="0"/>
                  </a:cubicBezTo>
                  <a:close/>
                  <a:moveTo>
                    <a:pt x="7010400" y="0"/>
                  </a:moveTo>
                  <a:cubicBezTo>
                    <a:pt x="7066280" y="0"/>
                    <a:pt x="7112000" y="45720"/>
                    <a:pt x="7112000" y="101600"/>
                  </a:cubicBezTo>
                  <a:cubicBezTo>
                    <a:pt x="7112000" y="157480"/>
                    <a:pt x="7066280" y="203200"/>
                    <a:pt x="7010400" y="203200"/>
                  </a:cubicBezTo>
                  <a:cubicBezTo>
                    <a:pt x="6954520" y="203200"/>
                    <a:pt x="6908800" y="157480"/>
                    <a:pt x="6908800" y="101600"/>
                  </a:cubicBezTo>
                  <a:cubicBezTo>
                    <a:pt x="6908800" y="45720"/>
                    <a:pt x="6954520" y="0"/>
                    <a:pt x="7010400" y="0"/>
                  </a:cubicBezTo>
                  <a:close/>
                  <a:moveTo>
                    <a:pt x="7416800" y="0"/>
                  </a:moveTo>
                  <a:cubicBezTo>
                    <a:pt x="7472680" y="0"/>
                    <a:pt x="7518400" y="45720"/>
                    <a:pt x="7518400" y="101600"/>
                  </a:cubicBezTo>
                  <a:cubicBezTo>
                    <a:pt x="7518400" y="157480"/>
                    <a:pt x="7472680" y="203200"/>
                    <a:pt x="7416800" y="203200"/>
                  </a:cubicBezTo>
                  <a:cubicBezTo>
                    <a:pt x="7360920" y="203200"/>
                    <a:pt x="7315200" y="157480"/>
                    <a:pt x="7315200" y="101600"/>
                  </a:cubicBezTo>
                  <a:cubicBezTo>
                    <a:pt x="7315200" y="45720"/>
                    <a:pt x="7360920" y="0"/>
                    <a:pt x="7416800" y="0"/>
                  </a:cubicBezTo>
                  <a:close/>
                  <a:moveTo>
                    <a:pt x="7823200" y="0"/>
                  </a:moveTo>
                  <a:cubicBezTo>
                    <a:pt x="7879080" y="0"/>
                    <a:pt x="7924800" y="45720"/>
                    <a:pt x="7924800" y="101600"/>
                  </a:cubicBezTo>
                  <a:cubicBezTo>
                    <a:pt x="7924800" y="157480"/>
                    <a:pt x="7879080" y="203200"/>
                    <a:pt x="7823200" y="203200"/>
                  </a:cubicBezTo>
                  <a:cubicBezTo>
                    <a:pt x="7767320" y="203200"/>
                    <a:pt x="7721600" y="157480"/>
                    <a:pt x="7721600" y="101600"/>
                  </a:cubicBezTo>
                  <a:cubicBezTo>
                    <a:pt x="7721600" y="45720"/>
                    <a:pt x="7767320" y="0"/>
                    <a:pt x="7823200" y="0"/>
                  </a:cubicBezTo>
                  <a:close/>
                  <a:moveTo>
                    <a:pt x="8229600" y="0"/>
                  </a:moveTo>
                  <a:cubicBezTo>
                    <a:pt x="8285480" y="0"/>
                    <a:pt x="8331200" y="45720"/>
                    <a:pt x="8331200" y="101600"/>
                  </a:cubicBezTo>
                  <a:cubicBezTo>
                    <a:pt x="8331200" y="157480"/>
                    <a:pt x="8285480" y="203200"/>
                    <a:pt x="8229600" y="203200"/>
                  </a:cubicBezTo>
                  <a:cubicBezTo>
                    <a:pt x="8173720" y="203200"/>
                    <a:pt x="8128000" y="157480"/>
                    <a:pt x="8128000" y="101600"/>
                  </a:cubicBezTo>
                  <a:cubicBezTo>
                    <a:pt x="8128000" y="45720"/>
                    <a:pt x="8173720" y="0"/>
                    <a:pt x="8229600" y="0"/>
                  </a:cubicBezTo>
                  <a:close/>
                </a:path>
              </a:pathLst>
            </a:custGeom>
            <a:solidFill>
              <a:srgbClr val="F5F5EF"/>
            </a:solidFill>
          </p:spPr>
        </p:sp>
      </p:grpSp>
      <p:grpSp>
        <p:nvGrpSpPr>
          <p:cNvPr id="10" name="Group 10"/>
          <p:cNvGrpSpPr/>
          <p:nvPr/>
        </p:nvGrpSpPr>
        <p:grpSpPr>
          <a:xfrm>
            <a:off x="7522416" y="4836201"/>
            <a:ext cx="420508" cy="420508"/>
            <a:chOff x="0" y="0"/>
            <a:chExt cx="6350000" cy="6350000"/>
          </a:xfrm>
        </p:grpSpPr>
        <p:sp>
          <p:nvSpPr>
            <p:cNvPr id="11" name="Freeform 11"/>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8BD4AB"/>
            </a:solidFill>
          </p:spPr>
        </p:sp>
      </p:grpSp>
      <p:grpSp>
        <p:nvGrpSpPr>
          <p:cNvPr id="12" name="Group 12"/>
          <p:cNvGrpSpPr/>
          <p:nvPr/>
        </p:nvGrpSpPr>
        <p:grpSpPr>
          <a:xfrm>
            <a:off x="7523354" y="3644836"/>
            <a:ext cx="420508" cy="420508"/>
            <a:chOff x="0" y="0"/>
            <a:chExt cx="6350000" cy="6350000"/>
          </a:xfrm>
        </p:grpSpPr>
        <p:sp>
          <p:nvSpPr>
            <p:cNvPr id="13" name="Freeform 1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8BD4AB"/>
            </a:solidFill>
          </p:spPr>
        </p:sp>
      </p:grpSp>
      <p:pic>
        <p:nvPicPr>
          <p:cNvPr id="14" name="Picture 14"/>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155741" y="2559576"/>
            <a:ext cx="3871187" cy="5167847"/>
          </a:xfrm>
          <a:prstGeom prst="rect">
            <a:avLst/>
          </a:prstGeom>
        </p:spPr>
      </p:pic>
      <p:sp>
        <p:nvSpPr>
          <p:cNvPr id="15" name="TextBox 15"/>
          <p:cNvSpPr txBox="1"/>
          <p:nvPr/>
        </p:nvSpPr>
        <p:spPr>
          <a:xfrm>
            <a:off x="8737528" y="2000380"/>
            <a:ext cx="8349327" cy="885190"/>
          </a:xfrm>
          <a:prstGeom prst="rect">
            <a:avLst/>
          </a:prstGeom>
        </p:spPr>
        <p:txBody>
          <a:bodyPr lIns="0" tIns="0" rIns="0" bIns="0" rtlCol="0" anchor="t">
            <a:spAutoFit/>
          </a:bodyPr>
          <a:lstStyle/>
          <a:p>
            <a:pPr marL="0" marR="0" lvl="0" indent="0" algn="ctr" defTabSz="914400" rtl="0" eaLnBrk="1" fontAlgn="auto" latinLnBrk="0" hangingPunct="1">
              <a:lnSpc>
                <a:spcPts val="7279"/>
              </a:lnSpc>
              <a:spcBef>
                <a:spcPts val="0"/>
              </a:spcBef>
              <a:spcAft>
                <a:spcPts val="0"/>
              </a:spcAft>
              <a:buClrTx/>
              <a:buSzTx/>
              <a:buFontTx/>
              <a:buNone/>
              <a:tabLst/>
              <a:defRPr/>
            </a:pPr>
            <a:r>
              <a:rPr kumimoji="0" lang="en-US" sz="5199" b="0" i="0" u="none" strike="noStrike" kern="1200" cap="none" spc="0" normalizeH="0" baseline="0" noProof="0" dirty="0">
                <a:ln>
                  <a:noFill/>
                </a:ln>
                <a:solidFill>
                  <a:srgbClr val="F5E753"/>
                </a:solidFill>
                <a:effectLst/>
                <a:uLnTx/>
                <a:uFillTx/>
                <a:latin typeface="Montserrat Classic Bold"/>
                <a:ea typeface="+mn-ea"/>
                <a:cs typeface="+mn-cs"/>
              </a:rPr>
              <a:t>Curse of Dimensionality</a:t>
            </a:r>
          </a:p>
        </p:txBody>
      </p:sp>
      <p:sp>
        <p:nvSpPr>
          <p:cNvPr id="16" name="TextBox 16"/>
          <p:cNvSpPr txBox="1"/>
          <p:nvPr/>
        </p:nvSpPr>
        <p:spPr>
          <a:xfrm>
            <a:off x="8331630" y="3400665"/>
            <a:ext cx="9434407" cy="1047750"/>
          </a:xfrm>
          <a:prstGeom prst="rect">
            <a:avLst/>
          </a:prstGeom>
        </p:spPr>
        <p:txBody>
          <a:bodyPr lIns="0" tIns="0" rIns="0" bIns="0" rtlCol="0" anchor="t">
            <a:spAutoFit/>
          </a:bodyPr>
          <a:lstStyle/>
          <a:p>
            <a:pPr marL="0" marR="0" lvl="0" indent="0" algn="l" defTabSz="914400" rtl="0" eaLnBrk="1" fontAlgn="auto" latinLnBrk="0" hangingPunct="1">
              <a:lnSpc>
                <a:spcPts val="4200"/>
              </a:lnSpc>
              <a:spcBef>
                <a:spcPts val="0"/>
              </a:spcBef>
              <a:spcAft>
                <a:spcPts val="0"/>
              </a:spcAft>
              <a:buClrTx/>
              <a:buSzTx/>
              <a:buFontTx/>
              <a:buNone/>
              <a:tabLst/>
              <a:defRPr/>
            </a:pPr>
            <a:r>
              <a:rPr kumimoji="0" lang="en-US" sz="3000" b="0" i="0" u="none" strike="noStrike" kern="1200" cap="none" spc="0" normalizeH="0" baseline="0" noProof="0" dirty="0">
                <a:ln>
                  <a:noFill/>
                </a:ln>
                <a:solidFill>
                  <a:srgbClr val="FFFFFF"/>
                </a:solidFill>
                <a:effectLst/>
                <a:uLnTx/>
                <a:uFillTx/>
                <a:latin typeface="Montserrat Light"/>
                <a:ea typeface="+mn-ea"/>
                <a:cs typeface="+mn-cs"/>
              </a:rPr>
              <a:t>Generalizing correctly becomes exponentially       harder as the dimensionality of examples grows.</a:t>
            </a:r>
          </a:p>
        </p:txBody>
      </p:sp>
      <p:sp>
        <p:nvSpPr>
          <p:cNvPr id="17" name="TextBox 17"/>
          <p:cNvSpPr txBox="1"/>
          <p:nvPr/>
        </p:nvSpPr>
        <p:spPr>
          <a:xfrm>
            <a:off x="8313003" y="4587220"/>
            <a:ext cx="9198378" cy="1047750"/>
          </a:xfrm>
          <a:prstGeom prst="rect">
            <a:avLst/>
          </a:prstGeom>
        </p:spPr>
        <p:txBody>
          <a:bodyPr lIns="0" tIns="0" rIns="0" bIns="0" rtlCol="0" anchor="t">
            <a:spAutoFit/>
          </a:bodyPr>
          <a:lstStyle/>
          <a:p>
            <a:pPr marL="0" marR="0" lvl="0" indent="0" algn="l" defTabSz="914400" rtl="0" eaLnBrk="1" fontAlgn="auto" latinLnBrk="0" hangingPunct="1">
              <a:lnSpc>
                <a:spcPts val="4200"/>
              </a:lnSpc>
              <a:spcBef>
                <a:spcPts val="0"/>
              </a:spcBef>
              <a:spcAft>
                <a:spcPts val="0"/>
              </a:spcAft>
              <a:buClrTx/>
              <a:buSzTx/>
              <a:buFontTx/>
              <a:buNone/>
              <a:tabLst/>
              <a:defRPr/>
            </a:pPr>
            <a:r>
              <a:rPr kumimoji="0" lang="en-US" sz="3000" b="0" i="0" u="none" strike="noStrike" kern="1200" cap="none" spc="0" normalizeH="0" baseline="0" noProof="0" dirty="0">
                <a:ln>
                  <a:noFill/>
                </a:ln>
                <a:solidFill>
                  <a:srgbClr val="FFFFFF"/>
                </a:solidFill>
                <a:effectLst/>
                <a:uLnTx/>
                <a:uFillTx/>
                <a:latin typeface="Montserrat Light"/>
                <a:ea typeface="+mn-ea"/>
                <a:cs typeface="+mn-cs"/>
              </a:rPr>
              <a:t>Assume a training set with moderate dimension of 100 and a huge set of trillion of examples.</a:t>
            </a:r>
          </a:p>
        </p:txBody>
      </p:sp>
      <p:sp>
        <p:nvSpPr>
          <p:cNvPr id="18" name="TextBox 18"/>
          <p:cNvSpPr txBox="1"/>
          <p:nvPr/>
        </p:nvSpPr>
        <p:spPr>
          <a:xfrm>
            <a:off x="8313003" y="5806178"/>
            <a:ext cx="8971069" cy="1047750"/>
          </a:xfrm>
          <a:prstGeom prst="rect">
            <a:avLst/>
          </a:prstGeom>
        </p:spPr>
        <p:txBody>
          <a:bodyPr lIns="0" tIns="0" rIns="0" bIns="0" rtlCol="0" anchor="t">
            <a:spAutoFit/>
          </a:bodyPr>
          <a:lstStyle/>
          <a:p>
            <a:pPr marL="0" marR="0" lvl="0" indent="0" algn="l" defTabSz="914400" rtl="0" eaLnBrk="1" fontAlgn="auto" latinLnBrk="0" hangingPunct="1">
              <a:lnSpc>
                <a:spcPts val="4200"/>
              </a:lnSpc>
              <a:spcBef>
                <a:spcPts val="0"/>
              </a:spcBef>
              <a:spcAft>
                <a:spcPts val="0"/>
              </a:spcAft>
              <a:buClrTx/>
              <a:buSzTx/>
              <a:buFontTx/>
              <a:buNone/>
              <a:tabLst/>
              <a:defRPr/>
            </a:pPr>
            <a:r>
              <a:rPr kumimoji="0" lang="en-US" sz="3000" b="0" i="0" u="none" strike="noStrike" kern="1200" cap="none" spc="0" normalizeH="0" baseline="0" noProof="0" dirty="0">
                <a:ln>
                  <a:noFill/>
                </a:ln>
                <a:solidFill>
                  <a:srgbClr val="FFFFFF"/>
                </a:solidFill>
                <a:effectLst/>
                <a:uLnTx/>
                <a:uFillTx/>
                <a:latin typeface="Montserrat Light"/>
                <a:ea typeface="+mn-ea"/>
                <a:cs typeface="+mn-cs"/>
              </a:rPr>
              <a:t>This trillions of training example will cover only a very small fraction of input space.</a:t>
            </a:r>
          </a:p>
        </p:txBody>
      </p:sp>
      <p:sp>
        <p:nvSpPr>
          <p:cNvPr id="19" name="TextBox 19"/>
          <p:cNvSpPr txBox="1"/>
          <p:nvPr/>
        </p:nvSpPr>
        <p:spPr>
          <a:xfrm>
            <a:off x="8313003" y="6994477"/>
            <a:ext cx="9114489" cy="514350"/>
          </a:xfrm>
          <a:prstGeom prst="rect">
            <a:avLst/>
          </a:prstGeom>
        </p:spPr>
        <p:txBody>
          <a:bodyPr wrap="square" lIns="0" tIns="0" rIns="0" bIns="0" rtlCol="0" anchor="t">
            <a:spAutoFit/>
          </a:bodyPr>
          <a:lstStyle/>
          <a:p>
            <a:pPr marL="0" marR="0" lvl="0" indent="0" algn="l" defTabSz="914400" rtl="0" eaLnBrk="1" fontAlgn="auto" latinLnBrk="0" hangingPunct="1">
              <a:lnSpc>
                <a:spcPts val="4200"/>
              </a:lnSpc>
              <a:spcBef>
                <a:spcPts val="0"/>
              </a:spcBef>
              <a:spcAft>
                <a:spcPts val="0"/>
              </a:spcAft>
              <a:buClrTx/>
              <a:buSzTx/>
              <a:buFontTx/>
              <a:buNone/>
              <a:tabLst/>
              <a:defRPr/>
            </a:pPr>
            <a:r>
              <a:rPr kumimoji="0" lang="en-US" sz="3000" b="0" i="0" u="none" strike="noStrike" kern="1200" cap="none" spc="0" normalizeH="0" baseline="0" noProof="0" dirty="0">
                <a:ln>
                  <a:noFill/>
                </a:ln>
                <a:solidFill>
                  <a:srgbClr val="FFFFFF"/>
                </a:solidFill>
                <a:effectLst/>
                <a:uLnTx/>
                <a:uFillTx/>
                <a:latin typeface="Montserrat Light"/>
                <a:ea typeface="+mn-ea"/>
                <a:cs typeface="+mn-cs"/>
              </a:rPr>
              <a:t>Input Space – Total Number of possible inputs.</a:t>
            </a:r>
          </a:p>
        </p:txBody>
      </p:sp>
      <p:sp>
        <p:nvSpPr>
          <p:cNvPr id="20" name="TextBox 20"/>
          <p:cNvSpPr txBox="1"/>
          <p:nvPr/>
        </p:nvSpPr>
        <p:spPr>
          <a:xfrm>
            <a:off x="8117229" y="7477899"/>
            <a:ext cx="8815394" cy="499047"/>
          </a:xfrm>
          <a:prstGeom prst="rect">
            <a:avLst/>
          </a:prstGeom>
        </p:spPr>
        <p:txBody>
          <a:bodyPr wrap="square" lIns="0" tIns="0" rIns="0" bIns="0" rtlCol="0" anchor="t">
            <a:spAutoFit/>
          </a:bodyPr>
          <a:lstStyle/>
          <a:p>
            <a:pPr marL="0" marR="0" lvl="0" indent="0" algn="ctr" defTabSz="914400" rtl="0" eaLnBrk="1" fontAlgn="auto" latinLnBrk="0" hangingPunct="1">
              <a:lnSpc>
                <a:spcPts val="4200"/>
              </a:lnSpc>
              <a:spcBef>
                <a:spcPts val="0"/>
              </a:spcBef>
              <a:spcAft>
                <a:spcPts val="0"/>
              </a:spcAft>
              <a:buClrTx/>
              <a:buSzTx/>
              <a:buFontTx/>
              <a:buNone/>
              <a:tabLst/>
              <a:defRPr/>
            </a:pPr>
            <a:r>
              <a:rPr kumimoji="0" lang="en-US" sz="3000" b="0" i="0" u="none" strike="noStrike" kern="1200" cap="none" spc="0" normalizeH="0" baseline="0" noProof="0" dirty="0">
                <a:ln>
                  <a:noFill/>
                </a:ln>
                <a:solidFill>
                  <a:srgbClr val="FFFFFF"/>
                </a:solidFill>
                <a:effectLst/>
                <a:uLnTx/>
                <a:uFillTx/>
                <a:latin typeface="Montserrat Light"/>
                <a:ea typeface="+mn-ea"/>
                <a:cs typeface="+mn-cs"/>
              </a:rPr>
              <a:t>Here, 2^(100) assuming features to be binary.</a:t>
            </a:r>
          </a:p>
        </p:txBody>
      </p:sp>
      <p:sp>
        <p:nvSpPr>
          <p:cNvPr id="21" name="TextBox 21"/>
          <p:cNvSpPr txBox="1"/>
          <p:nvPr/>
        </p:nvSpPr>
        <p:spPr>
          <a:xfrm>
            <a:off x="9648676" y="8544754"/>
            <a:ext cx="3497699" cy="1047750"/>
          </a:xfrm>
          <a:prstGeom prst="rect">
            <a:avLst/>
          </a:prstGeom>
        </p:spPr>
        <p:txBody>
          <a:bodyPr lIns="0" tIns="0" rIns="0" bIns="0" rtlCol="0" anchor="t">
            <a:spAutoFit/>
          </a:bodyPr>
          <a:lstStyle/>
          <a:p>
            <a:pPr marL="0" marR="0" lvl="0" indent="0" algn="ctr" defTabSz="914400" rtl="0" eaLnBrk="1" fontAlgn="auto" latinLnBrk="0" hangingPunct="1">
              <a:lnSpc>
                <a:spcPts val="4200"/>
              </a:lnSpc>
              <a:spcBef>
                <a:spcPts val="0"/>
              </a:spcBef>
              <a:spcAft>
                <a:spcPts val="0"/>
              </a:spcAft>
              <a:buClrTx/>
              <a:buSzTx/>
              <a:buFontTx/>
              <a:buNone/>
              <a:tabLst/>
              <a:defRPr/>
            </a:pPr>
            <a:r>
              <a:rPr kumimoji="0" lang="en-US" sz="3000" b="0" i="0" u="none" strike="noStrike" kern="1200" cap="none" spc="0" normalizeH="0" baseline="0" noProof="0" dirty="0">
                <a:ln>
                  <a:noFill/>
                </a:ln>
                <a:solidFill>
                  <a:srgbClr val="FFFFFF"/>
                </a:solidFill>
                <a:effectLst/>
                <a:uLnTx/>
                <a:uFillTx/>
                <a:latin typeface="Montserrat Light"/>
                <a:ea typeface="+mn-ea"/>
                <a:cs typeface="+mn-cs"/>
              </a:rPr>
              <a:t>Fraction :-      10      </a:t>
            </a:r>
          </a:p>
          <a:p>
            <a:pPr marL="0" marR="0" lvl="0" indent="0" algn="ctr" defTabSz="914400" rtl="0" eaLnBrk="1" fontAlgn="auto" latinLnBrk="0" hangingPunct="1">
              <a:lnSpc>
                <a:spcPts val="4200"/>
              </a:lnSpc>
              <a:spcBef>
                <a:spcPts val="0"/>
              </a:spcBef>
              <a:spcAft>
                <a:spcPts val="0"/>
              </a:spcAft>
              <a:buClrTx/>
              <a:buSzTx/>
              <a:buFontTx/>
              <a:buNone/>
              <a:tabLst/>
              <a:defRPr/>
            </a:pPr>
            <a:r>
              <a:rPr kumimoji="0" lang="en-US" sz="3000" b="0" i="0" u="none" strike="noStrike" kern="1200" cap="none" spc="0" normalizeH="0" baseline="0" noProof="0" dirty="0">
                <a:ln>
                  <a:noFill/>
                </a:ln>
                <a:solidFill>
                  <a:srgbClr val="FFFFFF"/>
                </a:solidFill>
                <a:effectLst/>
                <a:uLnTx/>
                <a:uFillTx/>
                <a:latin typeface="Montserrat Light"/>
                <a:ea typeface="+mn-ea"/>
                <a:cs typeface="+mn-cs"/>
              </a:rPr>
              <a:t>                         10</a:t>
            </a:r>
          </a:p>
        </p:txBody>
      </p:sp>
      <p:sp>
        <p:nvSpPr>
          <p:cNvPr id="22" name="TextBox 22"/>
          <p:cNvSpPr txBox="1"/>
          <p:nvPr/>
        </p:nvSpPr>
        <p:spPr>
          <a:xfrm>
            <a:off x="12845475" y="9031015"/>
            <a:ext cx="406718" cy="325119"/>
          </a:xfrm>
          <a:prstGeom prst="rect">
            <a:avLst/>
          </a:prstGeom>
        </p:spPr>
        <p:txBody>
          <a:bodyPr lIns="0" tIns="0" rIns="0" bIns="0" rtlCol="0" anchor="t">
            <a:spAutoFit/>
          </a:bodyPr>
          <a:lstStyle/>
          <a:p>
            <a:pPr marL="0" marR="0" lvl="0" indent="0" algn="ctr" defTabSz="914400" rtl="0" eaLnBrk="1" fontAlgn="auto" latinLnBrk="0" hangingPunct="1">
              <a:lnSpc>
                <a:spcPts val="2660"/>
              </a:lnSpc>
              <a:spcBef>
                <a:spcPts val="0"/>
              </a:spcBef>
              <a:spcAft>
                <a:spcPts val="0"/>
              </a:spcAft>
              <a:buClrTx/>
              <a:buSzTx/>
              <a:buFontTx/>
              <a:buNone/>
              <a:tabLst/>
              <a:defRPr/>
            </a:pPr>
            <a:r>
              <a:rPr kumimoji="0" lang="en-US" sz="1900" b="0" i="0" u="none" strike="noStrike" kern="1200" cap="none" spc="0" normalizeH="0" baseline="0" noProof="0" dirty="0">
                <a:ln>
                  <a:noFill/>
                </a:ln>
                <a:solidFill>
                  <a:srgbClr val="FFFFFF"/>
                </a:solidFill>
                <a:effectLst/>
                <a:uLnTx/>
                <a:uFillTx/>
                <a:latin typeface="Open Sans Light"/>
                <a:ea typeface="+mn-ea"/>
                <a:cs typeface="+mn-cs"/>
              </a:rPr>
              <a:t>(30)</a:t>
            </a:r>
          </a:p>
        </p:txBody>
      </p:sp>
      <p:sp>
        <p:nvSpPr>
          <p:cNvPr id="23" name="TextBox 23"/>
          <p:cNvSpPr txBox="1"/>
          <p:nvPr/>
        </p:nvSpPr>
        <p:spPr>
          <a:xfrm>
            <a:off x="13614927" y="8769426"/>
            <a:ext cx="730840" cy="514350"/>
          </a:xfrm>
          <a:prstGeom prst="rect">
            <a:avLst/>
          </a:prstGeom>
        </p:spPr>
        <p:txBody>
          <a:bodyPr wrap="square" lIns="0" tIns="0" rIns="0" bIns="0" rtlCol="0" anchor="t">
            <a:spAutoFit/>
          </a:bodyPr>
          <a:lstStyle/>
          <a:p>
            <a:pPr marL="0" marR="0" lvl="0" indent="0" algn="ctr" defTabSz="914400" rtl="0" eaLnBrk="1" fontAlgn="auto" latinLnBrk="0" hangingPunct="1">
              <a:lnSpc>
                <a:spcPts val="4200"/>
              </a:lnSpc>
              <a:spcBef>
                <a:spcPts val="0"/>
              </a:spcBef>
              <a:spcAft>
                <a:spcPts val="0"/>
              </a:spcAft>
              <a:buClrTx/>
              <a:buSzTx/>
              <a:buFontTx/>
              <a:buNone/>
              <a:tabLst/>
              <a:defRPr/>
            </a:pPr>
            <a:r>
              <a:rPr kumimoji="0" lang="en-US" sz="3000" b="0" i="0" u="none" strike="noStrike" kern="1200" cap="none" spc="0" normalizeH="0" baseline="0" noProof="0" dirty="0">
                <a:ln>
                  <a:noFill/>
                </a:ln>
                <a:solidFill>
                  <a:srgbClr val="FFFFFF"/>
                </a:solidFill>
                <a:effectLst/>
                <a:uLnTx/>
                <a:uFillTx/>
                <a:latin typeface="Montserrat Light"/>
                <a:ea typeface="+mn-ea"/>
                <a:cs typeface="+mn-cs"/>
              </a:rPr>
              <a:t>= 0</a:t>
            </a:r>
          </a:p>
        </p:txBody>
      </p:sp>
      <p:sp>
        <p:nvSpPr>
          <p:cNvPr id="24" name="TextBox 24"/>
          <p:cNvSpPr txBox="1"/>
          <p:nvPr/>
        </p:nvSpPr>
        <p:spPr>
          <a:xfrm>
            <a:off x="12845475" y="8405949"/>
            <a:ext cx="406718" cy="325119"/>
          </a:xfrm>
          <a:prstGeom prst="rect">
            <a:avLst/>
          </a:prstGeom>
        </p:spPr>
        <p:txBody>
          <a:bodyPr lIns="0" tIns="0" rIns="0" bIns="0" rtlCol="0" anchor="t">
            <a:spAutoFit/>
          </a:bodyPr>
          <a:lstStyle/>
          <a:p>
            <a:pPr marL="0" marR="0" lvl="0" indent="0" algn="ctr" defTabSz="914400" rtl="0" eaLnBrk="1" fontAlgn="auto" latinLnBrk="0" hangingPunct="1">
              <a:lnSpc>
                <a:spcPts val="2660"/>
              </a:lnSpc>
              <a:spcBef>
                <a:spcPts val="0"/>
              </a:spcBef>
              <a:spcAft>
                <a:spcPts val="0"/>
              </a:spcAft>
              <a:buClrTx/>
              <a:buSzTx/>
              <a:buFontTx/>
              <a:buNone/>
              <a:tabLst/>
              <a:defRPr/>
            </a:pPr>
            <a:r>
              <a:rPr kumimoji="0" lang="en-US" sz="1900" b="0" i="0" u="none" strike="noStrike" kern="1200" cap="none" spc="0" normalizeH="0" baseline="0" noProof="0" dirty="0">
                <a:ln>
                  <a:noFill/>
                </a:ln>
                <a:solidFill>
                  <a:srgbClr val="FFFFFF"/>
                </a:solidFill>
                <a:effectLst/>
                <a:uLnTx/>
                <a:uFillTx/>
                <a:latin typeface="Open Sans Light"/>
                <a:ea typeface="+mn-ea"/>
                <a:cs typeface="+mn-cs"/>
              </a:rPr>
              <a:t>(12)</a:t>
            </a:r>
          </a:p>
        </p:txBody>
      </p:sp>
      <p:sp>
        <p:nvSpPr>
          <p:cNvPr id="25" name="AutoShape 25"/>
          <p:cNvSpPr/>
          <p:nvPr/>
        </p:nvSpPr>
        <p:spPr>
          <a:xfrm>
            <a:off x="12026667" y="9031015"/>
            <a:ext cx="1494196" cy="0"/>
          </a:xfrm>
          <a:prstGeom prst="line">
            <a:avLst/>
          </a:prstGeom>
          <a:ln w="47625" cap="rnd">
            <a:solidFill>
              <a:srgbClr val="FFFFFF"/>
            </a:solidFill>
            <a:prstDash val="solid"/>
            <a:headEnd type="none" w="sm" len="sm"/>
            <a:tailEnd type="none" w="sm" len="sm"/>
          </a:ln>
        </p:spPr>
      </p:sp>
      <p:grpSp>
        <p:nvGrpSpPr>
          <p:cNvPr id="26" name="Group 26"/>
          <p:cNvGrpSpPr/>
          <p:nvPr/>
        </p:nvGrpSpPr>
        <p:grpSpPr>
          <a:xfrm>
            <a:off x="7512106" y="6028744"/>
            <a:ext cx="420508" cy="420508"/>
            <a:chOff x="0" y="0"/>
            <a:chExt cx="6350000" cy="6350000"/>
          </a:xfrm>
        </p:grpSpPr>
        <p:sp>
          <p:nvSpPr>
            <p:cNvPr id="27" name="Freeform 2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8BD4AB"/>
            </a:solidFill>
          </p:spPr>
        </p:sp>
      </p:grpSp>
      <p:grpSp>
        <p:nvGrpSpPr>
          <p:cNvPr id="28" name="Group 28"/>
          <p:cNvGrpSpPr/>
          <p:nvPr/>
        </p:nvGrpSpPr>
        <p:grpSpPr>
          <a:xfrm>
            <a:off x="7548743" y="7085521"/>
            <a:ext cx="420508" cy="420508"/>
            <a:chOff x="0" y="0"/>
            <a:chExt cx="6350000" cy="6350000"/>
          </a:xfrm>
        </p:grpSpPr>
        <p:sp>
          <p:nvSpPr>
            <p:cNvPr id="29" name="Freeform 2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8BD4AB"/>
            </a:solidFill>
          </p:spPr>
        </p:sp>
      </p:grpSp>
    </p:spTree>
    <p:extLst>
      <p:ext uri="{BB962C8B-B14F-4D97-AF65-F5344CB8AC3E}">
        <p14:creationId xmlns:p14="http://schemas.microsoft.com/office/powerpoint/2010/main" val="25584172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5E753"/>
        </a:solidFill>
        <a:effectLst/>
      </p:bgPr>
    </p:bg>
    <p:spTree>
      <p:nvGrpSpPr>
        <p:cNvPr id="1" name=""/>
        <p:cNvGrpSpPr/>
        <p:nvPr/>
      </p:nvGrpSpPr>
      <p:grpSpPr>
        <a:xfrm>
          <a:off x="0" y="0"/>
          <a:ext cx="0" cy="0"/>
          <a:chOff x="0" y="0"/>
          <a:chExt cx="0" cy="0"/>
        </a:xfrm>
      </p:grpSpPr>
      <p:sp>
        <p:nvSpPr>
          <p:cNvPr id="2" name="AutoShape 2"/>
          <p:cNvSpPr/>
          <p:nvPr/>
        </p:nvSpPr>
        <p:spPr>
          <a:xfrm>
            <a:off x="17722638" y="4357337"/>
            <a:ext cx="9525" cy="3091986"/>
          </a:xfrm>
          <a:prstGeom prst="rect">
            <a:avLst/>
          </a:prstGeom>
          <a:solidFill>
            <a:srgbClr val="5A4594"/>
          </a:solidFill>
        </p:spPr>
      </p:sp>
      <p:sp>
        <p:nvSpPr>
          <p:cNvPr id="3" name="AutoShape 3"/>
          <p:cNvSpPr/>
          <p:nvPr/>
        </p:nvSpPr>
        <p:spPr>
          <a:xfrm>
            <a:off x="1111609" y="7179172"/>
            <a:ext cx="7103303" cy="20627"/>
          </a:xfrm>
          <a:prstGeom prst="line">
            <a:avLst/>
          </a:prstGeom>
          <a:ln w="47625" cap="rnd">
            <a:solidFill>
              <a:srgbClr val="5A4594"/>
            </a:solidFill>
            <a:prstDash val="solid"/>
            <a:headEnd type="none" w="sm" len="sm"/>
            <a:tailEnd type="none" w="sm" len="sm"/>
          </a:ln>
        </p:spPr>
      </p:sp>
      <p:sp>
        <p:nvSpPr>
          <p:cNvPr id="4" name="TextBox 4"/>
          <p:cNvSpPr txBox="1"/>
          <p:nvPr/>
        </p:nvSpPr>
        <p:spPr>
          <a:xfrm>
            <a:off x="1028700" y="1057275"/>
            <a:ext cx="11599962" cy="1308735"/>
          </a:xfrm>
          <a:prstGeom prst="rect">
            <a:avLst/>
          </a:prstGeom>
        </p:spPr>
        <p:txBody>
          <a:bodyPr lIns="0" tIns="0" rIns="0" bIns="0" rtlCol="0" anchor="t">
            <a:spAutoFit/>
          </a:bodyPr>
          <a:lstStyle/>
          <a:p>
            <a:pPr marL="0" marR="0" lvl="0" indent="0" algn="l" defTabSz="914400" rtl="0" eaLnBrk="1" fontAlgn="auto" latinLnBrk="0" hangingPunct="1">
              <a:lnSpc>
                <a:spcPts val="3330"/>
              </a:lnSpc>
              <a:spcBef>
                <a:spcPts val="0"/>
              </a:spcBef>
              <a:spcAft>
                <a:spcPts val="0"/>
              </a:spcAft>
              <a:buClrTx/>
              <a:buSzTx/>
              <a:buFontTx/>
              <a:buNone/>
              <a:tabLst/>
              <a:defRPr/>
            </a:pPr>
            <a:r>
              <a:rPr kumimoji="0" lang="en-US" sz="3000" b="0" i="0" u="none" strike="noStrike" kern="1200" cap="none" spc="150" normalizeH="0" baseline="0" noProof="0" dirty="0">
                <a:ln>
                  <a:noFill/>
                </a:ln>
                <a:solidFill>
                  <a:srgbClr val="5A4594"/>
                </a:solidFill>
                <a:effectLst/>
                <a:uLnTx/>
                <a:uFillTx/>
                <a:latin typeface="Montserrat Light Bold"/>
                <a:ea typeface="+mn-ea"/>
                <a:cs typeface="+mn-cs"/>
              </a:rPr>
              <a:t>T</a:t>
            </a:r>
            <a:r>
              <a:rPr kumimoji="0" lang="en-US" sz="3000" b="0" i="0" u="none" strike="noStrike" kern="1200" cap="none" spc="5" normalizeH="0" baseline="0" noProof="0" dirty="0">
                <a:ln>
                  <a:noFill/>
                </a:ln>
                <a:solidFill>
                  <a:srgbClr val="5A4594"/>
                </a:solidFill>
                <a:effectLst/>
                <a:uLnTx/>
                <a:uFillTx/>
                <a:latin typeface="Montserrat Light Bold"/>
                <a:ea typeface="+mn-ea"/>
                <a:cs typeface="+mn-cs"/>
              </a:rPr>
              <a:t>he </a:t>
            </a:r>
            <a:r>
              <a:rPr kumimoji="0" lang="en-US" sz="3000" b="0" i="0" u="none" strike="noStrike" kern="1200" cap="none" spc="5" normalizeH="0" baseline="0" noProof="0" dirty="0">
                <a:ln>
                  <a:noFill/>
                </a:ln>
                <a:solidFill>
                  <a:srgbClr val="FF0000"/>
                </a:solidFill>
                <a:effectLst/>
                <a:uLnTx/>
                <a:uFillTx/>
                <a:latin typeface="Montserrat Light Bold"/>
                <a:ea typeface="+mn-ea"/>
                <a:cs typeface="+mn-cs"/>
              </a:rPr>
              <a:t>similarity based reasoning </a:t>
            </a:r>
            <a:r>
              <a:rPr kumimoji="0" lang="en-US" sz="3000" b="0" i="0" u="none" strike="noStrike" kern="1200" cap="none" spc="5" normalizeH="0" baseline="0" noProof="0" dirty="0">
                <a:ln>
                  <a:noFill/>
                </a:ln>
                <a:solidFill>
                  <a:srgbClr val="5A4594"/>
                </a:solidFill>
                <a:effectLst/>
                <a:uLnTx/>
                <a:uFillTx/>
                <a:latin typeface="Montserrat Light Bold"/>
                <a:ea typeface="+mn-ea"/>
                <a:cs typeface="+mn-cs"/>
              </a:rPr>
              <a:t>that machine learning algorithms depend on (explicitly or implicitly</a:t>
            </a:r>
            <a:r>
              <a:rPr kumimoji="0" lang="en-US" sz="3000" b="0" i="0" u="none" strike="noStrike" kern="1200" cap="none" spc="5" normalizeH="0" baseline="0" noProof="0" dirty="0">
                <a:ln>
                  <a:noFill/>
                </a:ln>
                <a:solidFill>
                  <a:srgbClr val="FF0000"/>
                </a:solidFill>
                <a:effectLst/>
                <a:uLnTx/>
                <a:uFillTx/>
                <a:latin typeface="Montserrat Light Bold"/>
                <a:ea typeface="+mn-ea"/>
                <a:cs typeface="+mn-cs"/>
              </a:rPr>
              <a:t>) breaks down</a:t>
            </a:r>
            <a:r>
              <a:rPr kumimoji="0" lang="en-US" sz="3000" b="0" i="0" u="none" strike="noStrike" kern="1200" cap="none" spc="5" normalizeH="0" baseline="0" noProof="0" dirty="0">
                <a:ln>
                  <a:noFill/>
                </a:ln>
                <a:solidFill>
                  <a:srgbClr val="5A4594"/>
                </a:solidFill>
                <a:effectLst/>
                <a:uLnTx/>
                <a:uFillTx/>
                <a:latin typeface="Montserrat Light Bold"/>
                <a:ea typeface="+mn-ea"/>
                <a:cs typeface="+mn-cs"/>
              </a:rPr>
              <a:t> in high dimensions</a:t>
            </a:r>
          </a:p>
        </p:txBody>
      </p:sp>
      <p:sp>
        <p:nvSpPr>
          <p:cNvPr id="5" name="TextBox 5"/>
          <p:cNvSpPr txBox="1"/>
          <p:nvPr/>
        </p:nvSpPr>
        <p:spPr>
          <a:xfrm>
            <a:off x="1007918" y="2959489"/>
            <a:ext cx="5675472" cy="499047"/>
          </a:xfrm>
          <a:prstGeom prst="rect">
            <a:avLst/>
          </a:prstGeom>
        </p:spPr>
        <p:txBody>
          <a:bodyPr lIns="0" tIns="0" rIns="0" bIns="0" rtlCol="0" anchor="t">
            <a:spAutoFit/>
          </a:bodyPr>
          <a:lstStyle/>
          <a:p>
            <a:pPr marL="0" marR="0" lvl="0" indent="0" algn="l" defTabSz="914400" rtl="0" eaLnBrk="1" fontAlgn="auto" latinLnBrk="0" hangingPunct="1">
              <a:lnSpc>
                <a:spcPts val="4200"/>
              </a:lnSpc>
              <a:spcBef>
                <a:spcPts val="0"/>
              </a:spcBef>
              <a:spcAft>
                <a:spcPts val="0"/>
              </a:spcAft>
              <a:buClrTx/>
              <a:buSzTx/>
              <a:buFontTx/>
              <a:buNone/>
              <a:tabLst/>
              <a:defRPr/>
            </a:pPr>
            <a:r>
              <a:rPr kumimoji="0" lang="en-US" sz="3000" b="0" i="0" u="none" strike="noStrike" kern="1200" cap="none" spc="0" normalizeH="0" baseline="0" noProof="0" dirty="0">
                <a:ln>
                  <a:noFill/>
                </a:ln>
                <a:solidFill>
                  <a:srgbClr val="5A4594"/>
                </a:solidFill>
                <a:effectLst/>
                <a:uLnTx/>
                <a:uFillTx/>
                <a:latin typeface="Montserrat Light Bold"/>
                <a:ea typeface="+mn-ea"/>
                <a:cs typeface="+mn-cs"/>
              </a:rPr>
              <a:t>Not all features are relevant </a:t>
            </a:r>
          </a:p>
        </p:txBody>
      </p:sp>
      <p:sp>
        <p:nvSpPr>
          <p:cNvPr id="6" name="TextBox 6"/>
          <p:cNvSpPr txBox="1"/>
          <p:nvPr/>
        </p:nvSpPr>
        <p:spPr>
          <a:xfrm>
            <a:off x="1007918" y="4052015"/>
            <a:ext cx="9477376" cy="1576265"/>
          </a:xfrm>
          <a:prstGeom prst="rect">
            <a:avLst/>
          </a:prstGeom>
        </p:spPr>
        <p:txBody>
          <a:bodyPr wrap="square" lIns="0" tIns="0" rIns="0" bIns="0" rtlCol="0" anchor="t">
            <a:spAutoFit/>
          </a:bodyPr>
          <a:lstStyle/>
          <a:p>
            <a:pPr marL="0" marR="0" lvl="0" indent="0" algn="l" defTabSz="914400" rtl="0" eaLnBrk="1" fontAlgn="auto" latinLnBrk="0" hangingPunct="1">
              <a:lnSpc>
                <a:spcPts val="4200"/>
              </a:lnSpc>
              <a:spcBef>
                <a:spcPts val="0"/>
              </a:spcBef>
              <a:spcAft>
                <a:spcPts val="0"/>
              </a:spcAft>
              <a:buClrTx/>
              <a:buSzTx/>
              <a:buFontTx/>
              <a:buNone/>
              <a:tabLst/>
              <a:defRPr/>
            </a:pPr>
            <a:r>
              <a:rPr kumimoji="0" lang="en-US" sz="3000" b="0" i="0" u="none" strike="noStrike" kern="1200" cap="none" spc="0" normalizeH="0" baseline="0" noProof="0" dirty="0">
                <a:ln>
                  <a:noFill/>
                </a:ln>
                <a:solidFill>
                  <a:srgbClr val="5A4594"/>
                </a:solidFill>
                <a:effectLst/>
                <a:uLnTx/>
                <a:uFillTx/>
                <a:latin typeface="Montserrat Light Bold"/>
                <a:ea typeface="+mn-ea"/>
                <a:cs typeface="+mn-cs"/>
              </a:rPr>
              <a:t>Even if they are relevant  Increasing dimension increases possible nearest neighbor until the choice become completely random</a:t>
            </a:r>
          </a:p>
        </p:txBody>
      </p:sp>
      <p:sp>
        <p:nvSpPr>
          <p:cNvPr id="7" name="TextBox 7"/>
          <p:cNvSpPr txBox="1"/>
          <p:nvPr/>
        </p:nvSpPr>
        <p:spPr>
          <a:xfrm>
            <a:off x="1314450" y="6669811"/>
            <a:ext cx="6624876" cy="499047"/>
          </a:xfrm>
          <a:prstGeom prst="rect">
            <a:avLst/>
          </a:prstGeom>
        </p:spPr>
        <p:txBody>
          <a:bodyPr lIns="0" tIns="0" rIns="0" bIns="0" rtlCol="0" anchor="t">
            <a:spAutoFit/>
          </a:bodyPr>
          <a:lstStyle/>
          <a:p>
            <a:pPr marL="0" marR="0" lvl="0" indent="0" algn="l" defTabSz="914400" rtl="0" eaLnBrk="1" fontAlgn="auto" latinLnBrk="0" hangingPunct="1">
              <a:lnSpc>
                <a:spcPts val="4200"/>
              </a:lnSpc>
              <a:spcBef>
                <a:spcPts val="0"/>
              </a:spcBef>
              <a:spcAft>
                <a:spcPts val="0"/>
              </a:spcAft>
              <a:buClrTx/>
              <a:buSzTx/>
              <a:buFontTx/>
              <a:buNone/>
              <a:tabLst/>
              <a:defRPr/>
            </a:pPr>
            <a:r>
              <a:rPr kumimoji="0" lang="en-US" sz="3000" b="0" i="0" u="none" strike="noStrike" kern="1200" cap="none" spc="0" normalizeH="0" baseline="0" noProof="0" dirty="0">
                <a:ln>
                  <a:noFill/>
                </a:ln>
                <a:solidFill>
                  <a:srgbClr val="5A4594"/>
                </a:solidFill>
                <a:effectLst/>
                <a:uLnTx/>
                <a:uFillTx/>
                <a:latin typeface="Montserrat Light Bold"/>
                <a:ea typeface="+mn-ea"/>
                <a:cs typeface="+mn-cs"/>
              </a:rPr>
              <a:t>Distance between nearest points</a:t>
            </a:r>
          </a:p>
        </p:txBody>
      </p:sp>
      <p:sp>
        <p:nvSpPr>
          <p:cNvPr id="8" name="TextBox 8"/>
          <p:cNvSpPr txBox="1"/>
          <p:nvPr/>
        </p:nvSpPr>
        <p:spPr>
          <a:xfrm>
            <a:off x="1314450" y="7199799"/>
            <a:ext cx="6697623" cy="499047"/>
          </a:xfrm>
          <a:prstGeom prst="rect">
            <a:avLst/>
          </a:prstGeom>
        </p:spPr>
        <p:txBody>
          <a:bodyPr lIns="0" tIns="0" rIns="0" bIns="0" rtlCol="0" anchor="t">
            <a:spAutoFit/>
          </a:bodyPr>
          <a:lstStyle/>
          <a:p>
            <a:pPr marL="0" marR="0" lvl="0" indent="0" algn="l" defTabSz="914400" rtl="0" eaLnBrk="1" fontAlgn="auto" latinLnBrk="0" hangingPunct="1">
              <a:lnSpc>
                <a:spcPts val="4200"/>
              </a:lnSpc>
              <a:spcBef>
                <a:spcPts val="0"/>
              </a:spcBef>
              <a:spcAft>
                <a:spcPts val="0"/>
              </a:spcAft>
              <a:buClrTx/>
              <a:buSzTx/>
              <a:buFontTx/>
              <a:buNone/>
              <a:tabLst/>
              <a:defRPr/>
            </a:pPr>
            <a:r>
              <a:rPr kumimoji="0" lang="en-US" sz="3000" b="0" i="0" u="none" strike="noStrike" kern="1200" cap="none" spc="0" normalizeH="0" baseline="0" noProof="0" dirty="0">
                <a:ln>
                  <a:noFill/>
                </a:ln>
                <a:solidFill>
                  <a:srgbClr val="5A4594"/>
                </a:solidFill>
                <a:effectLst/>
                <a:uLnTx/>
                <a:uFillTx/>
                <a:latin typeface="Montserrat Light Bold"/>
                <a:ea typeface="+mn-ea"/>
                <a:cs typeface="+mn-cs"/>
              </a:rPr>
              <a:t>Distance between farthest points</a:t>
            </a:r>
          </a:p>
        </p:txBody>
      </p:sp>
      <p:sp>
        <p:nvSpPr>
          <p:cNvPr id="9" name="TextBox 9"/>
          <p:cNvSpPr txBox="1"/>
          <p:nvPr/>
        </p:nvSpPr>
        <p:spPr>
          <a:xfrm>
            <a:off x="8445632" y="6929648"/>
            <a:ext cx="698368" cy="499047"/>
          </a:xfrm>
          <a:prstGeom prst="rect">
            <a:avLst/>
          </a:prstGeom>
        </p:spPr>
        <p:txBody>
          <a:bodyPr wrap="square" lIns="0" tIns="0" rIns="0" bIns="0" rtlCol="0" anchor="t">
            <a:spAutoFit/>
          </a:bodyPr>
          <a:lstStyle/>
          <a:p>
            <a:pPr marL="0" marR="0" lvl="0" indent="0" algn="l" defTabSz="914400" rtl="0" eaLnBrk="1" fontAlgn="auto" latinLnBrk="0" hangingPunct="1">
              <a:lnSpc>
                <a:spcPts val="4200"/>
              </a:lnSpc>
              <a:spcBef>
                <a:spcPts val="0"/>
              </a:spcBef>
              <a:spcAft>
                <a:spcPts val="0"/>
              </a:spcAft>
              <a:buClrTx/>
              <a:buSzTx/>
              <a:buFontTx/>
              <a:buNone/>
              <a:tabLst/>
              <a:defRPr/>
            </a:pPr>
            <a:r>
              <a:rPr kumimoji="0" lang="en-US" sz="3000" b="0" i="0" u="none" strike="noStrike" kern="1200" cap="none" spc="0" normalizeH="0" baseline="0" noProof="0" dirty="0">
                <a:ln>
                  <a:noFill/>
                </a:ln>
                <a:solidFill>
                  <a:srgbClr val="5A4594"/>
                </a:solidFill>
                <a:effectLst/>
                <a:uLnTx/>
                <a:uFillTx/>
                <a:latin typeface="Montserrat Light Bold"/>
                <a:ea typeface="+mn-ea"/>
                <a:cs typeface="+mn-cs"/>
              </a:rPr>
              <a:t>= 1</a:t>
            </a:r>
          </a:p>
        </p:txBody>
      </p:sp>
      <p:pic>
        <p:nvPicPr>
          <p:cNvPr id="11" name="curs-anim-con">
            <a:hlinkClick r:id="" action="ppaction://media"/>
            <a:extLst>
              <a:ext uri="{FF2B5EF4-FFF2-40B4-BE49-F238E27FC236}">
                <a16:creationId xmlns:a16="http://schemas.microsoft.com/office/drawing/2014/main" id="{27C75E55-A950-4BB9-9C5F-A6281976CC4D}"/>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0522076" y="2646351"/>
            <a:ext cx="7107277" cy="5963857"/>
          </a:xfrm>
          <a:prstGeom prst="rect">
            <a:avLst/>
          </a:prstGeom>
        </p:spPr>
      </p:pic>
    </p:spTree>
    <p:extLst>
      <p:ext uri="{BB962C8B-B14F-4D97-AF65-F5344CB8AC3E}">
        <p14:creationId xmlns:p14="http://schemas.microsoft.com/office/powerpoint/2010/main" val="3884812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140"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1"/>
                </p:tgtEl>
              </p:cMediaNode>
            </p:video>
            <p:seq concurrent="1" nextAc="seek">
              <p:cTn id="8" restart="whenNotActive" fill="hold" evtFilter="cancelBubble" nodeType="interactiveSeq">
                <p:stCondLst>
                  <p:cond evt="onClick" delay="0">
                    <p:tgtEl>
                      <p:spTgt spid="11"/>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1"/>
                                        </p:tgtEl>
                                      </p:cBhvr>
                                    </p:cmd>
                                  </p:childTnLst>
                                </p:cTn>
                              </p:par>
                            </p:childTnLst>
                          </p:cTn>
                        </p:par>
                      </p:childTnLst>
                    </p:cTn>
                  </p:par>
                </p:childTnLst>
              </p:cTn>
              <p:nextCondLst>
                <p:cond evt="onClick" delay="0">
                  <p:tgtEl>
                    <p:spTgt spid="11"/>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E94759"/>
        </a:solidFill>
        <a:effectLst/>
      </p:bgPr>
    </p:bg>
    <p:spTree>
      <p:nvGrpSpPr>
        <p:cNvPr id="1" name=""/>
        <p:cNvGrpSpPr/>
        <p:nvPr/>
      </p:nvGrpSpPr>
      <p:grpSpPr>
        <a:xfrm>
          <a:off x="0" y="0"/>
          <a:ext cx="0" cy="0"/>
          <a:chOff x="0" y="0"/>
          <a:chExt cx="0" cy="0"/>
        </a:xfrm>
      </p:grpSpPr>
      <p:pic>
        <p:nvPicPr>
          <p:cNvPr id="5" name="Picture 5"/>
          <p:cNvPicPr>
            <a:picLocks noChangeAspect="1"/>
          </p:cNvPicPr>
          <p:nvPr/>
        </p:nvPicPr>
        <p:blipFill>
          <a:blip r:embed="rId8"/>
          <a:srcRect t="1022" b="7065"/>
          <a:stretch>
            <a:fillRect/>
          </a:stretch>
        </p:blipFill>
        <p:spPr>
          <a:xfrm>
            <a:off x="10567935" y="5240642"/>
            <a:ext cx="7346917" cy="4591823"/>
          </a:xfrm>
          <a:prstGeom prst="rect">
            <a:avLst/>
          </a:prstGeom>
        </p:spPr>
      </p:pic>
      <p:pic>
        <p:nvPicPr>
          <p:cNvPr id="2" name="1d2dcon">
            <a:hlinkClick r:id="" action="ppaction://media"/>
            <a:extLst>
              <a:ext uri="{FF2B5EF4-FFF2-40B4-BE49-F238E27FC236}">
                <a16:creationId xmlns:a16="http://schemas.microsoft.com/office/drawing/2014/main" id="{3BB5AC99-E0E3-498B-9EEB-93FE232957E1}"/>
              </a:ext>
            </a:extLst>
          </p:cNvPr>
          <p:cNvPicPr>
            <a:picLocks noChangeAspect="1"/>
          </p:cNvPicPr>
          <p:nvPr>
            <a:videoFile r:link="rId2"/>
            <p:extLst>
              <p:ext uri="{DAA4B4D4-6D71-4841-9C94-3DE7FCFB9230}">
                <p14:media xmlns:p14="http://schemas.microsoft.com/office/powerpoint/2010/main" r:embed="rId1"/>
              </p:ext>
            </p:extLst>
          </p:nvPr>
        </p:nvPicPr>
        <p:blipFill>
          <a:blip r:embed="rId9"/>
          <a:stretch>
            <a:fillRect/>
          </a:stretch>
        </p:blipFill>
        <p:spPr>
          <a:xfrm>
            <a:off x="762000" y="342900"/>
            <a:ext cx="7346918" cy="4591824"/>
          </a:xfrm>
          <a:prstGeom prst="rect">
            <a:avLst/>
          </a:prstGeom>
        </p:spPr>
      </p:pic>
      <p:pic>
        <p:nvPicPr>
          <p:cNvPr id="3" name="2d3dcon">
            <a:hlinkClick r:id="" action="ppaction://media"/>
            <a:extLst>
              <a:ext uri="{FF2B5EF4-FFF2-40B4-BE49-F238E27FC236}">
                <a16:creationId xmlns:a16="http://schemas.microsoft.com/office/drawing/2014/main" id="{5956865D-95A5-44F4-9F58-3EDC9735E1AE}"/>
              </a:ext>
            </a:extLst>
          </p:cNvPr>
          <p:cNvPicPr>
            <a:picLocks noChangeAspect="1"/>
          </p:cNvPicPr>
          <p:nvPr>
            <a:videoFile r:link="rId4"/>
            <p:extLst>
              <p:ext uri="{DAA4B4D4-6D71-4841-9C94-3DE7FCFB9230}">
                <p14:media xmlns:p14="http://schemas.microsoft.com/office/powerpoint/2010/main" r:embed="rId3"/>
              </p:ext>
            </p:extLst>
          </p:nvPr>
        </p:nvPicPr>
        <p:blipFill>
          <a:blip r:embed="rId10"/>
          <a:stretch>
            <a:fillRect/>
          </a:stretch>
        </p:blipFill>
        <p:spPr>
          <a:xfrm>
            <a:off x="10567934" y="342900"/>
            <a:ext cx="7346918" cy="4591824"/>
          </a:xfrm>
          <a:prstGeom prst="rect">
            <a:avLst/>
          </a:prstGeom>
        </p:spPr>
      </p:pic>
      <p:pic>
        <p:nvPicPr>
          <p:cNvPr id="6" name="3d4dcon">
            <a:hlinkClick r:id="" action="ppaction://media"/>
            <a:extLst>
              <a:ext uri="{FF2B5EF4-FFF2-40B4-BE49-F238E27FC236}">
                <a16:creationId xmlns:a16="http://schemas.microsoft.com/office/drawing/2014/main" id="{F78F2F7F-BAD5-47AC-A5D6-20E3A53DE96B}"/>
              </a:ext>
            </a:extLst>
          </p:cNvPr>
          <p:cNvPicPr>
            <a:picLocks noChangeAspect="1"/>
          </p:cNvPicPr>
          <p:nvPr>
            <a:videoFile r:link="rId6"/>
            <p:extLst>
              <p:ext uri="{DAA4B4D4-6D71-4841-9C94-3DE7FCFB9230}">
                <p14:media xmlns:p14="http://schemas.microsoft.com/office/powerpoint/2010/main" r:embed="rId5"/>
              </p:ext>
            </p:extLst>
          </p:nvPr>
        </p:nvPicPr>
        <p:blipFill>
          <a:blip r:embed="rId11"/>
          <a:stretch>
            <a:fillRect/>
          </a:stretch>
        </p:blipFill>
        <p:spPr>
          <a:xfrm>
            <a:off x="762000" y="5240639"/>
            <a:ext cx="7346920" cy="4591825"/>
          </a:xfrm>
          <a:prstGeom prst="rect">
            <a:avLst/>
          </a:prstGeom>
        </p:spPr>
      </p:pic>
    </p:spTree>
    <p:extLst>
      <p:ext uri="{BB962C8B-B14F-4D97-AF65-F5344CB8AC3E}">
        <p14:creationId xmlns:p14="http://schemas.microsoft.com/office/powerpoint/2010/main" val="703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400"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4800" fill="hold"/>
                                        <p:tgtEl>
                                          <p:spTgt spid="3"/>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1140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5" fill="hold" display="0">
                  <p:stCondLst>
                    <p:cond delay="indefinite"/>
                  </p:stCondLst>
                </p:cTn>
                <p:tgtEl>
                  <p:spTgt spid="2"/>
                </p:tgtEl>
              </p:cMediaNode>
            </p:video>
            <p:seq concurrent="1" nextAc="seek">
              <p:cTn id="16" restart="whenNotActive" fill="hold" evtFilter="cancelBubble" nodeType="interactiveSeq">
                <p:stCondLst>
                  <p:cond evt="onClick" delay="0">
                    <p:tgtEl>
                      <p:spTgt spid="2"/>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2"/>
                                        </p:tgtEl>
                                      </p:cBhvr>
                                    </p:cmd>
                                  </p:childTnLst>
                                </p:cTn>
                              </p:par>
                            </p:childTnLst>
                          </p:cTn>
                        </p:par>
                      </p:childTnLst>
                    </p:cTn>
                  </p:par>
                </p:childTnLst>
              </p:cTn>
              <p:nextCondLst>
                <p:cond evt="onClick" delay="0">
                  <p:tgtEl>
                    <p:spTgt spid="2"/>
                  </p:tgtEl>
                </p:cond>
              </p:nextCondLst>
            </p:seq>
            <p:video>
              <p:cMediaNode vol="80000">
                <p:cTn id="21" fill="hold" display="0">
                  <p:stCondLst>
                    <p:cond delay="indefinite"/>
                  </p:stCondLst>
                </p:cTn>
                <p:tgtEl>
                  <p:spTgt spid="3"/>
                </p:tgtEl>
              </p:cMediaNode>
            </p:video>
            <p:seq concurrent="1" nextAc="seek">
              <p:cTn id="22" restart="whenNotActive" fill="hold" evtFilter="cancelBubble" nodeType="interactiveSeq">
                <p:stCondLst>
                  <p:cond evt="onClick" delay="0">
                    <p:tgtEl>
                      <p:spTgt spid="3"/>
                    </p:tgtEl>
                  </p:cond>
                </p:stCondLst>
                <p:endSync evt="end" delay="0">
                  <p:rtn val="all"/>
                </p:endSync>
                <p:childTnLst>
                  <p:par>
                    <p:cTn id="23" fill="hold">
                      <p:stCondLst>
                        <p:cond delay="0"/>
                      </p:stCondLst>
                      <p:childTnLst>
                        <p:par>
                          <p:cTn id="24" fill="hold">
                            <p:stCondLst>
                              <p:cond delay="0"/>
                            </p:stCondLst>
                            <p:childTnLst>
                              <p:par>
                                <p:cTn id="25" presetID="2" presetClass="mediacall" presetSubtype="0" fill="hold" nodeType="clickEffect">
                                  <p:stCondLst>
                                    <p:cond delay="0"/>
                                  </p:stCondLst>
                                  <p:childTnLst>
                                    <p:cmd type="call" cmd="togglePause">
                                      <p:cBhvr>
                                        <p:cTn id="26" dur="1" fill="hold"/>
                                        <p:tgtEl>
                                          <p:spTgt spid="3"/>
                                        </p:tgtEl>
                                      </p:cBhvr>
                                    </p:cmd>
                                  </p:childTnLst>
                                </p:cTn>
                              </p:par>
                            </p:childTnLst>
                          </p:cTn>
                        </p:par>
                      </p:childTnLst>
                    </p:cTn>
                  </p:par>
                </p:childTnLst>
              </p:cTn>
              <p:nextCondLst>
                <p:cond evt="onClick" delay="0">
                  <p:tgtEl>
                    <p:spTgt spid="3"/>
                  </p:tgtEl>
                </p:cond>
              </p:nextCondLst>
            </p:seq>
            <p:video>
              <p:cMediaNode vol="80000">
                <p:cTn id="27" fill="hold" display="0">
                  <p:stCondLst>
                    <p:cond delay="indefinite"/>
                  </p:stCondLst>
                </p:cTn>
                <p:tgtEl>
                  <p:spTgt spid="6"/>
                </p:tgtEl>
              </p:cMediaNode>
            </p:video>
            <p:seq concurrent="1" nextAc="seek">
              <p:cTn id="28" restart="whenNotActive" fill="hold" evtFilter="cancelBubble" nodeType="interactiveSeq">
                <p:stCondLst>
                  <p:cond evt="onClick" delay="0">
                    <p:tgtEl>
                      <p:spTgt spid="6"/>
                    </p:tgtEl>
                  </p:cond>
                </p:stCondLst>
                <p:endSync evt="end" delay="0">
                  <p:rtn val="all"/>
                </p:endSync>
                <p:childTnLst>
                  <p:par>
                    <p:cTn id="29" fill="hold">
                      <p:stCondLst>
                        <p:cond delay="0"/>
                      </p:stCondLst>
                      <p:childTnLst>
                        <p:par>
                          <p:cTn id="30" fill="hold">
                            <p:stCondLst>
                              <p:cond delay="0"/>
                            </p:stCondLst>
                            <p:childTnLst>
                              <p:par>
                                <p:cTn id="31" presetID="2" presetClass="mediacall" presetSubtype="0" fill="hold" nodeType="clickEffect">
                                  <p:stCondLst>
                                    <p:cond delay="0"/>
                                  </p:stCondLst>
                                  <p:childTnLst>
                                    <p:cmd type="call" cmd="togglePause">
                                      <p:cBhvr>
                                        <p:cTn id="3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5E753"/>
        </a:solidFill>
        <a:effectLst/>
      </p:bgPr>
    </p:bg>
    <p:spTree>
      <p:nvGrpSpPr>
        <p:cNvPr id="1" name=""/>
        <p:cNvGrpSpPr/>
        <p:nvPr/>
      </p:nvGrpSpPr>
      <p:grpSpPr>
        <a:xfrm>
          <a:off x="0" y="0"/>
          <a:ext cx="0" cy="0"/>
          <a:chOff x="0" y="0"/>
          <a:chExt cx="0" cy="0"/>
        </a:xfrm>
      </p:grpSpPr>
      <p:sp>
        <p:nvSpPr>
          <p:cNvPr id="2" name="AutoShape 2"/>
          <p:cNvSpPr/>
          <p:nvPr/>
        </p:nvSpPr>
        <p:spPr>
          <a:xfrm>
            <a:off x="17722638" y="4357337"/>
            <a:ext cx="9525" cy="3091986"/>
          </a:xfrm>
          <a:prstGeom prst="rect">
            <a:avLst/>
          </a:prstGeom>
          <a:solidFill>
            <a:srgbClr val="F5F5EF"/>
          </a:solidFill>
        </p:spPr>
      </p:sp>
      <p:pic>
        <p:nvPicPr>
          <p:cNvPr id="3" name="Picture 3"/>
          <p:cNvPicPr>
            <a:picLocks noChangeAspect="1"/>
          </p:cNvPicPr>
          <p:nvPr/>
        </p:nvPicPr>
        <p:blipFill>
          <a:blip r:embed="rId2"/>
          <a:srcRect/>
          <a:stretch>
            <a:fillRect/>
          </a:stretch>
        </p:blipFill>
        <p:spPr>
          <a:xfrm>
            <a:off x="1028700" y="3039125"/>
            <a:ext cx="5476651" cy="3991870"/>
          </a:xfrm>
          <a:prstGeom prst="rect">
            <a:avLst/>
          </a:prstGeom>
        </p:spPr>
      </p:pic>
      <p:pic>
        <p:nvPicPr>
          <p:cNvPr id="4" name="Picture 4"/>
          <p:cNvPicPr>
            <a:picLocks noChangeAspect="1"/>
          </p:cNvPicPr>
          <p:nvPr/>
        </p:nvPicPr>
        <p:blipFill>
          <a:blip r:embed="rId3"/>
          <a:srcRect/>
          <a:stretch>
            <a:fillRect/>
          </a:stretch>
        </p:blipFill>
        <p:spPr>
          <a:xfrm>
            <a:off x="8498110" y="3867027"/>
            <a:ext cx="2206831" cy="2249344"/>
          </a:xfrm>
          <a:prstGeom prst="rect">
            <a:avLst/>
          </a:prstGeom>
        </p:spPr>
      </p:pic>
      <p:pic>
        <p:nvPicPr>
          <p:cNvPr id="5" name="Picture 5"/>
          <p:cNvPicPr>
            <a:picLocks noChangeAspect="1"/>
          </p:cNvPicPr>
          <p:nvPr/>
        </p:nvPicPr>
        <p:blipFill>
          <a:blip r:embed="rId4"/>
          <a:srcRect/>
          <a:stretch>
            <a:fillRect/>
          </a:stretch>
        </p:blipFill>
        <p:spPr>
          <a:xfrm>
            <a:off x="12859382" y="3039125"/>
            <a:ext cx="3945632" cy="3991870"/>
          </a:xfrm>
          <a:prstGeom prst="rect">
            <a:avLst/>
          </a:prstGeom>
        </p:spPr>
      </p:pic>
      <p:sp>
        <p:nvSpPr>
          <p:cNvPr id="6" name="TextBox 6"/>
          <p:cNvSpPr txBox="1"/>
          <p:nvPr/>
        </p:nvSpPr>
        <p:spPr>
          <a:xfrm>
            <a:off x="2427076" y="1066800"/>
            <a:ext cx="13433847" cy="645795"/>
          </a:xfrm>
          <a:prstGeom prst="rect">
            <a:avLst/>
          </a:prstGeom>
        </p:spPr>
        <p:txBody>
          <a:bodyPr lIns="0" tIns="0" rIns="0" bIns="0" rtlCol="0" anchor="t">
            <a:spAutoFit/>
          </a:bodyPr>
          <a:lstStyle/>
          <a:p>
            <a:pPr marL="0" marR="0" lvl="0" indent="0" algn="ctr" defTabSz="914400" rtl="0" eaLnBrk="1" fontAlgn="auto" latinLnBrk="0" hangingPunct="1">
              <a:lnSpc>
                <a:spcPts val="4995"/>
              </a:lnSpc>
              <a:spcBef>
                <a:spcPts val="0"/>
              </a:spcBef>
              <a:spcAft>
                <a:spcPts val="0"/>
              </a:spcAft>
              <a:buClrTx/>
              <a:buSzTx/>
              <a:buFontTx/>
              <a:buNone/>
              <a:tabLst/>
              <a:defRPr/>
            </a:pPr>
            <a:r>
              <a:rPr kumimoji="0" lang="en-US" sz="4500" b="0" i="0" u="none" strike="noStrike" kern="1200" cap="none" spc="225" normalizeH="0" baseline="0" noProof="0">
                <a:ln>
                  <a:noFill/>
                </a:ln>
                <a:solidFill>
                  <a:srgbClr val="F5E753"/>
                </a:solidFill>
                <a:effectLst/>
                <a:uLnTx/>
                <a:uFillTx/>
                <a:latin typeface="Montserrat Classic Bold"/>
                <a:ea typeface="+mn-ea"/>
                <a:cs typeface="+mn-cs"/>
              </a:rPr>
              <a:t>OUR INTUITIONS FROM 3D WORLD FAILS</a:t>
            </a:r>
          </a:p>
        </p:txBody>
      </p:sp>
      <p:sp>
        <p:nvSpPr>
          <p:cNvPr id="8" name="TextBox 8"/>
          <p:cNvSpPr txBox="1"/>
          <p:nvPr/>
        </p:nvSpPr>
        <p:spPr>
          <a:xfrm>
            <a:off x="2667414" y="7451090"/>
            <a:ext cx="12953172" cy="1807210"/>
          </a:xfrm>
          <a:prstGeom prst="rect">
            <a:avLst/>
          </a:prstGeom>
        </p:spPr>
        <p:txBody>
          <a:bodyPr lIns="0" tIns="0" rIns="0" bIns="0" rtlCol="0" anchor="t">
            <a:spAutoFit/>
          </a:bodyPr>
          <a:lstStyle/>
          <a:p>
            <a:pPr marL="0" marR="0" lvl="0" indent="0" algn="ctr" defTabSz="914400" rtl="0" eaLnBrk="1" fontAlgn="auto" latinLnBrk="0" hangingPunct="1">
              <a:lnSpc>
                <a:spcPts val="7279"/>
              </a:lnSpc>
              <a:spcBef>
                <a:spcPts val="0"/>
              </a:spcBef>
              <a:spcAft>
                <a:spcPts val="0"/>
              </a:spcAft>
              <a:buClrTx/>
              <a:buSzTx/>
              <a:buFontTx/>
              <a:buNone/>
              <a:tabLst/>
              <a:defRPr/>
            </a:pPr>
            <a:r>
              <a:rPr kumimoji="0" lang="en-US" sz="5199" b="0" i="0" u="none" strike="noStrike" kern="1200" cap="none" spc="0" normalizeH="0" baseline="0" noProof="0" dirty="0">
                <a:ln>
                  <a:noFill/>
                </a:ln>
                <a:solidFill>
                  <a:srgbClr val="000000"/>
                </a:solidFill>
                <a:effectLst/>
                <a:uLnTx/>
                <a:uFillTx/>
                <a:latin typeface="Montserrat Classic Bold"/>
                <a:ea typeface="+mn-ea"/>
                <a:cs typeface="+mn-cs"/>
              </a:rPr>
              <a:t>Building classifier in 3d is easy as we can visualize it well.</a:t>
            </a:r>
          </a:p>
        </p:txBody>
      </p:sp>
      <p:sp>
        <p:nvSpPr>
          <p:cNvPr id="9" name="TextBox 9"/>
          <p:cNvSpPr txBox="1"/>
          <p:nvPr/>
        </p:nvSpPr>
        <p:spPr>
          <a:xfrm>
            <a:off x="2999899" y="923925"/>
            <a:ext cx="12288202" cy="973455"/>
          </a:xfrm>
          <a:prstGeom prst="rect">
            <a:avLst/>
          </a:prstGeom>
        </p:spPr>
        <p:txBody>
          <a:bodyPr lIns="0" tIns="0" rIns="0" bIns="0" rtlCol="0" anchor="t">
            <a:spAutoFit/>
          </a:bodyPr>
          <a:lstStyle/>
          <a:p>
            <a:pPr marL="0" marR="0" lvl="0" indent="0" algn="ctr" defTabSz="914400" rtl="0" eaLnBrk="1" fontAlgn="auto" latinLnBrk="0" hangingPunct="1">
              <a:lnSpc>
                <a:spcPts val="7980"/>
              </a:lnSpc>
              <a:spcBef>
                <a:spcPts val="0"/>
              </a:spcBef>
              <a:spcAft>
                <a:spcPts val="0"/>
              </a:spcAft>
              <a:buClrTx/>
              <a:buSzTx/>
              <a:buFontTx/>
              <a:buNone/>
              <a:tabLst/>
              <a:defRPr/>
            </a:pPr>
            <a:r>
              <a:rPr kumimoji="0" lang="en-US" sz="5700" b="0" i="0" u="none" strike="noStrike" kern="1200" cap="none" spc="0" normalizeH="0" baseline="0" noProof="0">
                <a:ln>
                  <a:noFill/>
                </a:ln>
                <a:solidFill>
                  <a:srgbClr val="000000"/>
                </a:solidFill>
                <a:effectLst/>
                <a:uLnTx/>
                <a:uFillTx/>
                <a:latin typeface="Montserrat Classic Bold"/>
                <a:ea typeface="+mn-ea"/>
                <a:cs typeface="+mn-cs"/>
              </a:rPr>
              <a:t>Our Intuitions from 3D world fails</a:t>
            </a:r>
          </a:p>
        </p:txBody>
      </p:sp>
    </p:spTree>
    <p:extLst>
      <p:ext uri="{BB962C8B-B14F-4D97-AF65-F5344CB8AC3E}">
        <p14:creationId xmlns:p14="http://schemas.microsoft.com/office/powerpoint/2010/main" val="2499159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0.06493 -0.00231 L -0.06493 -0.00216 L -0.27856 -0.00509 C -0.29019 -0.00525 -0.30182 -0.00555 -0.31345 -0.00648 C -0.31424 -0.00663 -0.31189 -0.00756 -0.31111 -0.00787 C -0.31068 -0.00802 -0.31016 -0.00787 -0.30964 -0.00787 " pathEditMode="relative" rAng="0" ptsTypes="AAAAAA">
                                      <p:cBhvr>
                                        <p:cTn id="6" dur="2000" fill="hold"/>
                                        <p:tgtEl>
                                          <p:spTgt spid="4"/>
                                        </p:tgtEl>
                                        <p:attrNameLst>
                                          <p:attrName>ppt_x</p:attrName>
                                          <p:attrName>ppt_y</p:attrName>
                                        </p:attrNameLst>
                                      </p:cBhvr>
                                      <p:rCtr x="-12431" y="-27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5A4594"/>
        </a:solidFill>
        <a:effectLst/>
      </p:bgPr>
    </p:bg>
    <p:spTree>
      <p:nvGrpSpPr>
        <p:cNvPr id="1" name=""/>
        <p:cNvGrpSpPr/>
        <p:nvPr/>
      </p:nvGrpSpPr>
      <p:grpSpPr>
        <a:xfrm>
          <a:off x="0" y="0"/>
          <a:ext cx="0" cy="0"/>
          <a:chOff x="0" y="0"/>
          <a:chExt cx="0" cy="0"/>
        </a:xfrm>
      </p:grpSpPr>
      <p:sp>
        <p:nvSpPr>
          <p:cNvPr id="2" name="AutoShape 2"/>
          <p:cNvSpPr/>
          <p:nvPr/>
        </p:nvSpPr>
        <p:spPr>
          <a:xfrm>
            <a:off x="17722638" y="4357337"/>
            <a:ext cx="9525" cy="3091986"/>
          </a:xfrm>
          <a:prstGeom prst="rect">
            <a:avLst/>
          </a:prstGeom>
          <a:solidFill>
            <a:srgbClr val="F5F5EF"/>
          </a:solidFill>
        </p:spPr>
      </p:sp>
      <p:grpSp>
        <p:nvGrpSpPr>
          <p:cNvPr id="3" name="Group 3"/>
          <p:cNvGrpSpPr/>
          <p:nvPr/>
        </p:nvGrpSpPr>
        <p:grpSpPr>
          <a:xfrm>
            <a:off x="5820788" y="1649807"/>
            <a:ext cx="282443" cy="6172847"/>
            <a:chOff x="0" y="0"/>
            <a:chExt cx="376590" cy="8230462"/>
          </a:xfrm>
        </p:grpSpPr>
        <p:grpSp>
          <p:nvGrpSpPr>
            <p:cNvPr id="4" name="Group 4"/>
            <p:cNvGrpSpPr/>
            <p:nvPr/>
          </p:nvGrpSpPr>
          <p:grpSpPr>
            <a:xfrm rot="-5400000">
              <a:off x="-1941794" y="1941794"/>
              <a:ext cx="4260179" cy="376590"/>
              <a:chOff x="0" y="0"/>
              <a:chExt cx="9194800" cy="812800"/>
            </a:xfrm>
          </p:grpSpPr>
          <p:sp>
            <p:nvSpPr>
              <p:cNvPr id="5" name="Freeform 5"/>
              <p:cNvSpPr/>
              <p:nvPr/>
            </p:nvSpPr>
            <p:spPr>
              <a:xfrm>
                <a:off x="457200" y="304800"/>
                <a:ext cx="8331200" cy="203200"/>
              </a:xfrm>
              <a:custGeom>
                <a:avLst/>
                <a:gdLst/>
                <a:ahLst/>
                <a:cxnLst/>
                <a:rect l="l" t="t" r="r" b="b"/>
                <a:pathLst>
                  <a:path w="8331200" h="203200">
                    <a:moveTo>
                      <a:pt x="101600" y="0"/>
                    </a:moveTo>
                    <a:cubicBezTo>
                      <a:pt x="157480" y="0"/>
                      <a:pt x="203200" y="45720"/>
                      <a:pt x="203200" y="101600"/>
                    </a:cubicBezTo>
                    <a:cubicBezTo>
                      <a:pt x="203200" y="157480"/>
                      <a:pt x="157480" y="203200"/>
                      <a:pt x="101600" y="203200"/>
                    </a:cubicBezTo>
                    <a:cubicBezTo>
                      <a:pt x="45720" y="203200"/>
                      <a:pt x="0" y="157480"/>
                      <a:pt x="0" y="101600"/>
                    </a:cubicBezTo>
                    <a:cubicBezTo>
                      <a:pt x="0" y="45720"/>
                      <a:pt x="45720" y="0"/>
                      <a:pt x="101600" y="0"/>
                    </a:cubicBezTo>
                    <a:close/>
                    <a:moveTo>
                      <a:pt x="508000" y="0"/>
                    </a:moveTo>
                    <a:cubicBezTo>
                      <a:pt x="563880" y="0"/>
                      <a:pt x="609600" y="45720"/>
                      <a:pt x="609600" y="101600"/>
                    </a:cubicBezTo>
                    <a:cubicBezTo>
                      <a:pt x="609600" y="157480"/>
                      <a:pt x="563880" y="203200"/>
                      <a:pt x="508000" y="203200"/>
                    </a:cubicBezTo>
                    <a:cubicBezTo>
                      <a:pt x="452120" y="203200"/>
                      <a:pt x="406400" y="157480"/>
                      <a:pt x="406400" y="101600"/>
                    </a:cubicBezTo>
                    <a:cubicBezTo>
                      <a:pt x="406400" y="45720"/>
                      <a:pt x="452120" y="0"/>
                      <a:pt x="508000" y="0"/>
                    </a:cubicBezTo>
                    <a:close/>
                    <a:moveTo>
                      <a:pt x="914400" y="0"/>
                    </a:moveTo>
                    <a:cubicBezTo>
                      <a:pt x="970280" y="0"/>
                      <a:pt x="1016000" y="45720"/>
                      <a:pt x="1016000" y="101600"/>
                    </a:cubicBezTo>
                    <a:cubicBezTo>
                      <a:pt x="1016000" y="157480"/>
                      <a:pt x="970280" y="203200"/>
                      <a:pt x="914400" y="203200"/>
                    </a:cubicBezTo>
                    <a:cubicBezTo>
                      <a:pt x="858520" y="203200"/>
                      <a:pt x="812800" y="157480"/>
                      <a:pt x="812800" y="101600"/>
                    </a:cubicBezTo>
                    <a:cubicBezTo>
                      <a:pt x="812800" y="45720"/>
                      <a:pt x="858520" y="0"/>
                      <a:pt x="914400" y="0"/>
                    </a:cubicBezTo>
                    <a:close/>
                    <a:moveTo>
                      <a:pt x="1320800" y="0"/>
                    </a:moveTo>
                    <a:cubicBezTo>
                      <a:pt x="1376680" y="0"/>
                      <a:pt x="1422400" y="45720"/>
                      <a:pt x="1422400" y="101600"/>
                    </a:cubicBezTo>
                    <a:cubicBezTo>
                      <a:pt x="1422400" y="157480"/>
                      <a:pt x="1376680" y="203200"/>
                      <a:pt x="1320800" y="203200"/>
                    </a:cubicBezTo>
                    <a:cubicBezTo>
                      <a:pt x="1264920" y="203200"/>
                      <a:pt x="1219200" y="157480"/>
                      <a:pt x="1219200" y="101600"/>
                    </a:cubicBezTo>
                    <a:cubicBezTo>
                      <a:pt x="1219200" y="45720"/>
                      <a:pt x="1264920" y="0"/>
                      <a:pt x="1320800" y="0"/>
                    </a:cubicBezTo>
                    <a:close/>
                    <a:moveTo>
                      <a:pt x="1727200" y="0"/>
                    </a:moveTo>
                    <a:cubicBezTo>
                      <a:pt x="1783080" y="0"/>
                      <a:pt x="1828800" y="45720"/>
                      <a:pt x="1828800" y="101600"/>
                    </a:cubicBezTo>
                    <a:cubicBezTo>
                      <a:pt x="1828800" y="157480"/>
                      <a:pt x="1783080" y="203200"/>
                      <a:pt x="1727200" y="203200"/>
                    </a:cubicBezTo>
                    <a:cubicBezTo>
                      <a:pt x="1671320" y="203200"/>
                      <a:pt x="1625600" y="157480"/>
                      <a:pt x="1625600" y="101600"/>
                    </a:cubicBezTo>
                    <a:cubicBezTo>
                      <a:pt x="1625600" y="45720"/>
                      <a:pt x="1671320" y="0"/>
                      <a:pt x="1727200" y="0"/>
                    </a:cubicBezTo>
                    <a:close/>
                    <a:moveTo>
                      <a:pt x="2133600" y="0"/>
                    </a:moveTo>
                    <a:cubicBezTo>
                      <a:pt x="2189480" y="0"/>
                      <a:pt x="2235200" y="45720"/>
                      <a:pt x="2235200" y="101600"/>
                    </a:cubicBezTo>
                    <a:cubicBezTo>
                      <a:pt x="2235200" y="157480"/>
                      <a:pt x="2189480" y="203200"/>
                      <a:pt x="2133600" y="203200"/>
                    </a:cubicBezTo>
                    <a:cubicBezTo>
                      <a:pt x="2077720" y="203200"/>
                      <a:pt x="2032000" y="157480"/>
                      <a:pt x="2032000" y="101600"/>
                    </a:cubicBezTo>
                    <a:cubicBezTo>
                      <a:pt x="2032000" y="45720"/>
                      <a:pt x="2077720" y="0"/>
                      <a:pt x="2133600" y="0"/>
                    </a:cubicBezTo>
                    <a:close/>
                    <a:moveTo>
                      <a:pt x="2540000" y="0"/>
                    </a:moveTo>
                    <a:cubicBezTo>
                      <a:pt x="2595880" y="0"/>
                      <a:pt x="2641600" y="45720"/>
                      <a:pt x="2641600" y="101600"/>
                    </a:cubicBezTo>
                    <a:cubicBezTo>
                      <a:pt x="2641600" y="157480"/>
                      <a:pt x="2595880" y="203200"/>
                      <a:pt x="2540000" y="203200"/>
                    </a:cubicBezTo>
                    <a:cubicBezTo>
                      <a:pt x="2484120" y="203200"/>
                      <a:pt x="2438400" y="157480"/>
                      <a:pt x="2438400" y="101600"/>
                    </a:cubicBezTo>
                    <a:cubicBezTo>
                      <a:pt x="2438400" y="45720"/>
                      <a:pt x="2484120" y="0"/>
                      <a:pt x="2540000" y="0"/>
                    </a:cubicBezTo>
                    <a:close/>
                    <a:moveTo>
                      <a:pt x="2946400" y="0"/>
                    </a:moveTo>
                    <a:cubicBezTo>
                      <a:pt x="3002280" y="0"/>
                      <a:pt x="3048000" y="45720"/>
                      <a:pt x="3048000" y="101600"/>
                    </a:cubicBezTo>
                    <a:cubicBezTo>
                      <a:pt x="3048000" y="157480"/>
                      <a:pt x="3002280" y="203200"/>
                      <a:pt x="2946400" y="203200"/>
                    </a:cubicBezTo>
                    <a:cubicBezTo>
                      <a:pt x="2890520" y="203200"/>
                      <a:pt x="2844800" y="157480"/>
                      <a:pt x="2844800" y="101600"/>
                    </a:cubicBezTo>
                    <a:cubicBezTo>
                      <a:pt x="2844800" y="45720"/>
                      <a:pt x="2890520" y="0"/>
                      <a:pt x="2946400" y="0"/>
                    </a:cubicBezTo>
                    <a:close/>
                    <a:moveTo>
                      <a:pt x="3352800" y="0"/>
                    </a:moveTo>
                    <a:cubicBezTo>
                      <a:pt x="3408680" y="0"/>
                      <a:pt x="3454400" y="45720"/>
                      <a:pt x="3454400" y="101600"/>
                    </a:cubicBezTo>
                    <a:cubicBezTo>
                      <a:pt x="3454400" y="157480"/>
                      <a:pt x="3408680" y="203200"/>
                      <a:pt x="3352800" y="203200"/>
                    </a:cubicBezTo>
                    <a:cubicBezTo>
                      <a:pt x="3296920" y="203200"/>
                      <a:pt x="3251200" y="157480"/>
                      <a:pt x="3251200" y="101600"/>
                    </a:cubicBezTo>
                    <a:cubicBezTo>
                      <a:pt x="3251200" y="45720"/>
                      <a:pt x="3296920" y="0"/>
                      <a:pt x="3352800" y="0"/>
                    </a:cubicBezTo>
                    <a:close/>
                    <a:moveTo>
                      <a:pt x="3759200" y="0"/>
                    </a:moveTo>
                    <a:cubicBezTo>
                      <a:pt x="3815080" y="0"/>
                      <a:pt x="3860800" y="45720"/>
                      <a:pt x="3860800" y="101600"/>
                    </a:cubicBezTo>
                    <a:cubicBezTo>
                      <a:pt x="3860800" y="157480"/>
                      <a:pt x="3815080" y="203200"/>
                      <a:pt x="3759200" y="203200"/>
                    </a:cubicBezTo>
                    <a:cubicBezTo>
                      <a:pt x="3703320" y="203200"/>
                      <a:pt x="3657600" y="157480"/>
                      <a:pt x="3657600" y="101600"/>
                    </a:cubicBezTo>
                    <a:cubicBezTo>
                      <a:pt x="3657600" y="45720"/>
                      <a:pt x="3703320" y="0"/>
                      <a:pt x="3759200" y="0"/>
                    </a:cubicBezTo>
                    <a:close/>
                    <a:moveTo>
                      <a:pt x="4165600" y="0"/>
                    </a:moveTo>
                    <a:cubicBezTo>
                      <a:pt x="4221480" y="0"/>
                      <a:pt x="4267200" y="45720"/>
                      <a:pt x="4267200" y="101600"/>
                    </a:cubicBezTo>
                    <a:cubicBezTo>
                      <a:pt x="4267200" y="157480"/>
                      <a:pt x="4221480" y="203200"/>
                      <a:pt x="4165600" y="203200"/>
                    </a:cubicBezTo>
                    <a:cubicBezTo>
                      <a:pt x="4109720" y="203200"/>
                      <a:pt x="4064000" y="157480"/>
                      <a:pt x="4064000" y="101600"/>
                    </a:cubicBezTo>
                    <a:cubicBezTo>
                      <a:pt x="4064000" y="45720"/>
                      <a:pt x="4109720" y="0"/>
                      <a:pt x="4165600" y="0"/>
                    </a:cubicBezTo>
                    <a:close/>
                    <a:moveTo>
                      <a:pt x="4572000" y="0"/>
                    </a:moveTo>
                    <a:cubicBezTo>
                      <a:pt x="4627880" y="0"/>
                      <a:pt x="4673600" y="45720"/>
                      <a:pt x="4673600" y="101600"/>
                    </a:cubicBezTo>
                    <a:cubicBezTo>
                      <a:pt x="4673600" y="157480"/>
                      <a:pt x="4627880" y="203200"/>
                      <a:pt x="4572000" y="203200"/>
                    </a:cubicBezTo>
                    <a:cubicBezTo>
                      <a:pt x="4516120" y="203200"/>
                      <a:pt x="4470400" y="157480"/>
                      <a:pt x="4470400" y="101600"/>
                    </a:cubicBezTo>
                    <a:cubicBezTo>
                      <a:pt x="4470400" y="45720"/>
                      <a:pt x="4516120" y="0"/>
                      <a:pt x="4572000" y="0"/>
                    </a:cubicBezTo>
                    <a:close/>
                    <a:moveTo>
                      <a:pt x="4978400" y="0"/>
                    </a:moveTo>
                    <a:cubicBezTo>
                      <a:pt x="5034280" y="0"/>
                      <a:pt x="5080000" y="45720"/>
                      <a:pt x="5080000" y="101600"/>
                    </a:cubicBezTo>
                    <a:cubicBezTo>
                      <a:pt x="5080000" y="157480"/>
                      <a:pt x="5034280" y="203200"/>
                      <a:pt x="4978400" y="203200"/>
                    </a:cubicBezTo>
                    <a:cubicBezTo>
                      <a:pt x="4922520" y="203200"/>
                      <a:pt x="4876800" y="157480"/>
                      <a:pt x="4876800" y="101600"/>
                    </a:cubicBezTo>
                    <a:cubicBezTo>
                      <a:pt x="4876800" y="45720"/>
                      <a:pt x="4922520" y="0"/>
                      <a:pt x="4978400" y="0"/>
                    </a:cubicBezTo>
                    <a:close/>
                    <a:moveTo>
                      <a:pt x="5384800" y="0"/>
                    </a:moveTo>
                    <a:cubicBezTo>
                      <a:pt x="5440680" y="0"/>
                      <a:pt x="5486400" y="45720"/>
                      <a:pt x="5486400" y="101600"/>
                    </a:cubicBezTo>
                    <a:cubicBezTo>
                      <a:pt x="5486400" y="157480"/>
                      <a:pt x="5440680" y="203200"/>
                      <a:pt x="5384800" y="203200"/>
                    </a:cubicBezTo>
                    <a:cubicBezTo>
                      <a:pt x="5328920" y="203200"/>
                      <a:pt x="5283200" y="157480"/>
                      <a:pt x="5283200" y="101600"/>
                    </a:cubicBezTo>
                    <a:cubicBezTo>
                      <a:pt x="5283200" y="45720"/>
                      <a:pt x="5328920" y="0"/>
                      <a:pt x="5384800" y="0"/>
                    </a:cubicBezTo>
                    <a:close/>
                    <a:moveTo>
                      <a:pt x="5791200" y="0"/>
                    </a:moveTo>
                    <a:cubicBezTo>
                      <a:pt x="5847080" y="0"/>
                      <a:pt x="5892800" y="45720"/>
                      <a:pt x="5892800" y="101600"/>
                    </a:cubicBezTo>
                    <a:cubicBezTo>
                      <a:pt x="5892800" y="157480"/>
                      <a:pt x="5847080" y="203200"/>
                      <a:pt x="5791200" y="203200"/>
                    </a:cubicBezTo>
                    <a:cubicBezTo>
                      <a:pt x="5735320" y="203200"/>
                      <a:pt x="5689600" y="157480"/>
                      <a:pt x="5689600" y="101600"/>
                    </a:cubicBezTo>
                    <a:cubicBezTo>
                      <a:pt x="5689600" y="45720"/>
                      <a:pt x="5735320" y="0"/>
                      <a:pt x="5791200" y="0"/>
                    </a:cubicBezTo>
                    <a:close/>
                    <a:moveTo>
                      <a:pt x="6197600" y="0"/>
                    </a:moveTo>
                    <a:cubicBezTo>
                      <a:pt x="6253480" y="0"/>
                      <a:pt x="6299200" y="45720"/>
                      <a:pt x="6299200" y="101600"/>
                    </a:cubicBezTo>
                    <a:cubicBezTo>
                      <a:pt x="6299200" y="157480"/>
                      <a:pt x="6253480" y="203200"/>
                      <a:pt x="6197600" y="203200"/>
                    </a:cubicBezTo>
                    <a:cubicBezTo>
                      <a:pt x="6141720" y="203200"/>
                      <a:pt x="6096000" y="157480"/>
                      <a:pt x="6096000" y="101600"/>
                    </a:cubicBezTo>
                    <a:cubicBezTo>
                      <a:pt x="6096000" y="45720"/>
                      <a:pt x="6141720" y="0"/>
                      <a:pt x="6197600" y="0"/>
                    </a:cubicBezTo>
                    <a:close/>
                    <a:moveTo>
                      <a:pt x="6604000" y="0"/>
                    </a:moveTo>
                    <a:cubicBezTo>
                      <a:pt x="6659880" y="0"/>
                      <a:pt x="6705600" y="45720"/>
                      <a:pt x="6705600" y="101600"/>
                    </a:cubicBezTo>
                    <a:cubicBezTo>
                      <a:pt x="6705600" y="157480"/>
                      <a:pt x="6659880" y="203200"/>
                      <a:pt x="6604000" y="203200"/>
                    </a:cubicBezTo>
                    <a:cubicBezTo>
                      <a:pt x="6548120" y="203200"/>
                      <a:pt x="6502400" y="157480"/>
                      <a:pt x="6502400" y="101600"/>
                    </a:cubicBezTo>
                    <a:cubicBezTo>
                      <a:pt x="6502400" y="45720"/>
                      <a:pt x="6548120" y="0"/>
                      <a:pt x="6604000" y="0"/>
                    </a:cubicBezTo>
                    <a:close/>
                    <a:moveTo>
                      <a:pt x="7010400" y="0"/>
                    </a:moveTo>
                    <a:cubicBezTo>
                      <a:pt x="7066280" y="0"/>
                      <a:pt x="7112000" y="45720"/>
                      <a:pt x="7112000" y="101600"/>
                    </a:cubicBezTo>
                    <a:cubicBezTo>
                      <a:pt x="7112000" y="157480"/>
                      <a:pt x="7066280" y="203200"/>
                      <a:pt x="7010400" y="203200"/>
                    </a:cubicBezTo>
                    <a:cubicBezTo>
                      <a:pt x="6954520" y="203200"/>
                      <a:pt x="6908800" y="157480"/>
                      <a:pt x="6908800" y="101600"/>
                    </a:cubicBezTo>
                    <a:cubicBezTo>
                      <a:pt x="6908800" y="45720"/>
                      <a:pt x="6954520" y="0"/>
                      <a:pt x="7010400" y="0"/>
                    </a:cubicBezTo>
                    <a:close/>
                    <a:moveTo>
                      <a:pt x="7416800" y="0"/>
                    </a:moveTo>
                    <a:cubicBezTo>
                      <a:pt x="7472680" y="0"/>
                      <a:pt x="7518400" y="45720"/>
                      <a:pt x="7518400" y="101600"/>
                    </a:cubicBezTo>
                    <a:cubicBezTo>
                      <a:pt x="7518400" y="157480"/>
                      <a:pt x="7472680" y="203200"/>
                      <a:pt x="7416800" y="203200"/>
                    </a:cubicBezTo>
                    <a:cubicBezTo>
                      <a:pt x="7360920" y="203200"/>
                      <a:pt x="7315200" y="157480"/>
                      <a:pt x="7315200" y="101600"/>
                    </a:cubicBezTo>
                    <a:cubicBezTo>
                      <a:pt x="7315200" y="45720"/>
                      <a:pt x="7360920" y="0"/>
                      <a:pt x="7416800" y="0"/>
                    </a:cubicBezTo>
                    <a:close/>
                    <a:moveTo>
                      <a:pt x="7823200" y="0"/>
                    </a:moveTo>
                    <a:cubicBezTo>
                      <a:pt x="7879080" y="0"/>
                      <a:pt x="7924800" y="45720"/>
                      <a:pt x="7924800" y="101600"/>
                    </a:cubicBezTo>
                    <a:cubicBezTo>
                      <a:pt x="7924800" y="157480"/>
                      <a:pt x="7879080" y="203200"/>
                      <a:pt x="7823200" y="203200"/>
                    </a:cubicBezTo>
                    <a:cubicBezTo>
                      <a:pt x="7767320" y="203200"/>
                      <a:pt x="7721600" y="157480"/>
                      <a:pt x="7721600" y="101600"/>
                    </a:cubicBezTo>
                    <a:cubicBezTo>
                      <a:pt x="7721600" y="45720"/>
                      <a:pt x="7767320" y="0"/>
                      <a:pt x="7823200" y="0"/>
                    </a:cubicBezTo>
                    <a:close/>
                    <a:moveTo>
                      <a:pt x="8229600" y="0"/>
                    </a:moveTo>
                    <a:cubicBezTo>
                      <a:pt x="8285480" y="0"/>
                      <a:pt x="8331200" y="45720"/>
                      <a:pt x="8331200" y="101600"/>
                    </a:cubicBezTo>
                    <a:cubicBezTo>
                      <a:pt x="8331200" y="157480"/>
                      <a:pt x="8285480" y="203200"/>
                      <a:pt x="8229600" y="203200"/>
                    </a:cubicBezTo>
                    <a:cubicBezTo>
                      <a:pt x="8173720" y="203200"/>
                      <a:pt x="8128000" y="157480"/>
                      <a:pt x="8128000" y="101600"/>
                    </a:cubicBezTo>
                    <a:cubicBezTo>
                      <a:pt x="8128000" y="45720"/>
                      <a:pt x="8173720" y="0"/>
                      <a:pt x="8229600" y="0"/>
                    </a:cubicBezTo>
                    <a:close/>
                  </a:path>
                </a:pathLst>
              </a:custGeom>
              <a:solidFill>
                <a:srgbClr val="F5F5EF"/>
              </a:solidFill>
            </p:spPr>
          </p:sp>
        </p:grpSp>
        <p:grpSp>
          <p:nvGrpSpPr>
            <p:cNvPr id="6" name="Group 6"/>
            <p:cNvGrpSpPr/>
            <p:nvPr/>
          </p:nvGrpSpPr>
          <p:grpSpPr>
            <a:xfrm rot="-5400000">
              <a:off x="-1941794" y="5912077"/>
              <a:ext cx="4260179" cy="376590"/>
              <a:chOff x="0" y="0"/>
              <a:chExt cx="9194800" cy="812800"/>
            </a:xfrm>
          </p:grpSpPr>
          <p:sp>
            <p:nvSpPr>
              <p:cNvPr id="7" name="Freeform 7"/>
              <p:cNvSpPr/>
              <p:nvPr/>
            </p:nvSpPr>
            <p:spPr>
              <a:xfrm>
                <a:off x="457200" y="304800"/>
                <a:ext cx="8331200" cy="203200"/>
              </a:xfrm>
              <a:custGeom>
                <a:avLst/>
                <a:gdLst/>
                <a:ahLst/>
                <a:cxnLst/>
                <a:rect l="l" t="t" r="r" b="b"/>
                <a:pathLst>
                  <a:path w="8331200" h="203200">
                    <a:moveTo>
                      <a:pt x="101600" y="0"/>
                    </a:moveTo>
                    <a:cubicBezTo>
                      <a:pt x="157480" y="0"/>
                      <a:pt x="203200" y="45720"/>
                      <a:pt x="203200" y="101600"/>
                    </a:cubicBezTo>
                    <a:cubicBezTo>
                      <a:pt x="203200" y="157480"/>
                      <a:pt x="157480" y="203200"/>
                      <a:pt x="101600" y="203200"/>
                    </a:cubicBezTo>
                    <a:cubicBezTo>
                      <a:pt x="45720" y="203200"/>
                      <a:pt x="0" y="157480"/>
                      <a:pt x="0" y="101600"/>
                    </a:cubicBezTo>
                    <a:cubicBezTo>
                      <a:pt x="0" y="45720"/>
                      <a:pt x="45720" y="0"/>
                      <a:pt x="101600" y="0"/>
                    </a:cubicBezTo>
                    <a:close/>
                    <a:moveTo>
                      <a:pt x="508000" y="0"/>
                    </a:moveTo>
                    <a:cubicBezTo>
                      <a:pt x="563880" y="0"/>
                      <a:pt x="609600" y="45720"/>
                      <a:pt x="609600" y="101600"/>
                    </a:cubicBezTo>
                    <a:cubicBezTo>
                      <a:pt x="609600" y="157480"/>
                      <a:pt x="563880" y="203200"/>
                      <a:pt x="508000" y="203200"/>
                    </a:cubicBezTo>
                    <a:cubicBezTo>
                      <a:pt x="452120" y="203200"/>
                      <a:pt x="406400" y="157480"/>
                      <a:pt x="406400" y="101600"/>
                    </a:cubicBezTo>
                    <a:cubicBezTo>
                      <a:pt x="406400" y="45720"/>
                      <a:pt x="452120" y="0"/>
                      <a:pt x="508000" y="0"/>
                    </a:cubicBezTo>
                    <a:close/>
                    <a:moveTo>
                      <a:pt x="914400" y="0"/>
                    </a:moveTo>
                    <a:cubicBezTo>
                      <a:pt x="970280" y="0"/>
                      <a:pt x="1016000" y="45720"/>
                      <a:pt x="1016000" y="101600"/>
                    </a:cubicBezTo>
                    <a:cubicBezTo>
                      <a:pt x="1016000" y="157480"/>
                      <a:pt x="970280" y="203200"/>
                      <a:pt x="914400" y="203200"/>
                    </a:cubicBezTo>
                    <a:cubicBezTo>
                      <a:pt x="858520" y="203200"/>
                      <a:pt x="812800" y="157480"/>
                      <a:pt x="812800" y="101600"/>
                    </a:cubicBezTo>
                    <a:cubicBezTo>
                      <a:pt x="812800" y="45720"/>
                      <a:pt x="858520" y="0"/>
                      <a:pt x="914400" y="0"/>
                    </a:cubicBezTo>
                    <a:close/>
                    <a:moveTo>
                      <a:pt x="1320800" y="0"/>
                    </a:moveTo>
                    <a:cubicBezTo>
                      <a:pt x="1376680" y="0"/>
                      <a:pt x="1422400" y="45720"/>
                      <a:pt x="1422400" y="101600"/>
                    </a:cubicBezTo>
                    <a:cubicBezTo>
                      <a:pt x="1422400" y="157480"/>
                      <a:pt x="1376680" y="203200"/>
                      <a:pt x="1320800" y="203200"/>
                    </a:cubicBezTo>
                    <a:cubicBezTo>
                      <a:pt x="1264920" y="203200"/>
                      <a:pt x="1219200" y="157480"/>
                      <a:pt x="1219200" y="101600"/>
                    </a:cubicBezTo>
                    <a:cubicBezTo>
                      <a:pt x="1219200" y="45720"/>
                      <a:pt x="1264920" y="0"/>
                      <a:pt x="1320800" y="0"/>
                    </a:cubicBezTo>
                    <a:close/>
                    <a:moveTo>
                      <a:pt x="1727200" y="0"/>
                    </a:moveTo>
                    <a:cubicBezTo>
                      <a:pt x="1783080" y="0"/>
                      <a:pt x="1828800" y="45720"/>
                      <a:pt x="1828800" y="101600"/>
                    </a:cubicBezTo>
                    <a:cubicBezTo>
                      <a:pt x="1828800" y="157480"/>
                      <a:pt x="1783080" y="203200"/>
                      <a:pt x="1727200" y="203200"/>
                    </a:cubicBezTo>
                    <a:cubicBezTo>
                      <a:pt x="1671320" y="203200"/>
                      <a:pt x="1625600" y="157480"/>
                      <a:pt x="1625600" y="101600"/>
                    </a:cubicBezTo>
                    <a:cubicBezTo>
                      <a:pt x="1625600" y="45720"/>
                      <a:pt x="1671320" y="0"/>
                      <a:pt x="1727200" y="0"/>
                    </a:cubicBezTo>
                    <a:close/>
                    <a:moveTo>
                      <a:pt x="2133600" y="0"/>
                    </a:moveTo>
                    <a:cubicBezTo>
                      <a:pt x="2189480" y="0"/>
                      <a:pt x="2235200" y="45720"/>
                      <a:pt x="2235200" y="101600"/>
                    </a:cubicBezTo>
                    <a:cubicBezTo>
                      <a:pt x="2235200" y="157480"/>
                      <a:pt x="2189480" y="203200"/>
                      <a:pt x="2133600" y="203200"/>
                    </a:cubicBezTo>
                    <a:cubicBezTo>
                      <a:pt x="2077720" y="203200"/>
                      <a:pt x="2032000" y="157480"/>
                      <a:pt x="2032000" y="101600"/>
                    </a:cubicBezTo>
                    <a:cubicBezTo>
                      <a:pt x="2032000" y="45720"/>
                      <a:pt x="2077720" y="0"/>
                      <a:pt x="2133600" y="0"/>
                    </a:cubicBezTo>
                    <a:close/>
                    <a:moveTo>
                      <a:pt x="2540000" y="0"/>
                    </a:moveTo>
                    <a:cubicBezTo>
                      <a:pt x="2595880" y="0"/>
                      <a:pt x="2641600" y="45720"/>
                      <a:pt x="2641600" y="101600"/>
                    </a:cubicBezTo>
                    <a:cubicBezTo>
                      <a:pt x="2641600" y="157480"/>
                      <a:pt x="2595880" y="203200"/>
                      <a:pt x="2540000" y="203200"/>
                    </a:cubicBezTo>
                    <a:cubicBezTo>
                      <a:pt x="2484120" y="203200"/>
                      <a:pt x="2438400" y="157480"/>
                      <a:pt x="2438400" y="101600"/>
                    </a:cubicBezTo>
                    <a:cubicBezTo>
                      <a:pt x="2438400" y="45720"/>
                      <a:pt x="2484120" y="0"/>
                      <a:pt x="2540000" y="0"/>
                    </a:cubicBezTo>
                    <a:close/>
                    <a:moveTo>
                      <a:pt x="2946400" y="0"/>
                    </a:moveTo>
                    <a:cubicBezTo>
                      <a:pt x="3002280" y="0"/>
                      <a:pt x="3048000" y="45720"/>
                      <a:pt x="3048000" y="101600"/>
                    </a:cubicBezTo>
                    <a:cubicBezTo>
                      <a:pt x="3048000" y="157480"/>
                      <a:pt x="3002280" y="203200"/>
                      <a:pt x="2946400" y="203200"/>
                    </a:cubicBezTo>
                    <a:cubicBezTo>
                      <a:pt x="2890520" y="203200"/>
                      <a:pt x="2844800" y="157480"/>
                      <a:pt x="2844800" y="101600"/>
                    </a:cubicBezTo>
                    <a:cubicBezTo>
                      <a:pt x="2844800" y="45720"/>
                      <a:pt x="2890520" y="0"/>
                      <a:pt x="2946400" y="0"/>
                    </a:cubicBezTo>
                    <a:close/>
                    <a:moveTo>
                      <a:pt x="3352800" y="0"/>
                    </a:moveTo>
                    <a:cubicBezTo>
                      <a:pt x="3408680" y="0"/>
                      <a:pt x="3454400" y="45720"/>
                      <a:pt x="3454400" y="101600"/>
                    </a:cubicBezTo>
                    <a:cubicBezTo>
                      <a:pt x="3454400" y="157480"/>
                      <a:pt x="3408680" y="203200"/>
                      <a:pt x="3352800" y="203200"/>
                    </a:cubicBezTo>
                    <a:cubicBezTo>
                      <a:pt x="3296920" y="203200"/>
                      <a:pt x="3251200" y="157480"/>
                      <a:pt x="3251200" y="101600"/>
                    </a:cubicBezTo>
                    <a:cubicBezTo>
                      <a:pt x="3251200" y="45720"/>
                      <a:pt x="3296920" y="0"/>
                      <a:pt x="3352800" y="0"/>
                    </a:cubicBezTo>
                    <a:close/>
                    <a:moveTo>
                      <a:pt x="3759200" y="0"/>
                    </a:moveTo>
                    <a:cubicBezTo>
                      <a:pt x="3815080" y="0"/>
                      <a:pt x="3860800" y="45720"/>
                      <a:pt x="3860800" y="101600"/>
                    </a:cubicBezTo>
                    <a:cubicBezTo>
                      <a:pt x="3860800" y="157480"/>
                      <a:pt x="3815080" y="203200"/>
                      <a:pt x="3759200" y="203200"/>
                    </a:cubicBezTo>
                    <a:cubicBezTo>
                      <a:pt x="3703320" y="203200"/>
                      <a:pt x="3657600" y="157480"/>
                      <a:pt x="3657600" y="101600"/>
                    </a:cubicBezTo>
                    <a:cubicBezTo>
                      <a:pt x="3657600" y="45720"/>
                      <a:pt x="3703320" y="0"/>
                      <a:pt x="3759200" y="0"/>
                    </a:cubicBezTo>
                    <a:close/>
                    <a:moveTo>
                      <a:pt x="4165600" y="0"/>
                    </a:moveTo>
                    <a:cubicBezTo>
                      <a:pt x="4221480" y="0"/>
                      <a:pt x="4267200" y="45720"/>
                      <a:pt x="4267200" y="101600"/>
                    </a:cubicBezTo>
                    <a:cubicBezTo>
                      <a:pt x="4267200" y="157480"/>
                      <a:pt x="4221480" y="203200"/>
                      <a:pt x="4165600" y="203200"/>
                    </a:cubicBezTo>
                    <a:cubicBezTo>
                      <a:pt x="4109720" y="203200"/>
                      <a:pt x="4064000" y="157480"/>
                      <a:pt x="4064000" y="101600"/>
                    </a:cubicBezTo>
                    <a:cubicBezTo>
                      <a:pt x="4064000" y="45720"/>
                      <a:pt x="4109720" y="0"/>
                      <a:pt x="4165600" y="0"/>
                    </a:cubicBezTo>
                    <a:close/>
                    <a:moveTo>
                      <a:pt x="4572000" y="0"/>
                    </a:moveTo>
                    <a:cubicBezTo>
                      <a:pt x="4627880" y="0"/>
                      <a:pt x="4673600" y="45720"/>
                      <a:pt x="4673600" y="101600"/>
                    </a:cubicBezTo>
                    <a:cubicBezTo>
                      <a:pt x="4673600" y="157480"/>
                      <a:pt x="4627880" y="203200"/>
                      <a:pt x="4572000" y="203200"/>
                    </a:cubicBezTo>
                    <a:cubicBezTo>
                      <a:pt x="4516120" y="203200"/>
                      <a:pt x="4470400" y="157480"/>
                      <a:pt x="4470400" y="101600"/>
                    </a:cubicBezTo>
                    <a:cubicBezTo>
                      <a:pt x="4470400" y="45720"/>
                      <a:pt x="4516120" y="0"/>
                      <a:pt x="4572000" y="0"/>
                    </a:cubicBezTo>
                    <a:close/>
                    <a:moveTo>
                      <a:pt x="4978400" y="0"/>
                    </a:moveTo>
                    <a:cubicBezTo>
                      <a:pt x="5034280" y="0"/>
                      <a:pt x="5080000" y="45720"/>
                      <a:pt x="5080000" y="101600"/>
                    </a:cubicBezTo>
                    <a:cubicBezTo>
                      <a:pt x="5080000" y="157480"/>
                      <a:pt x="5034280" y="203200"/>
                      <a:pt x="4978400" y="203200"/>
                    </a:cubicBezTo>
                    <a:cubicBezTo>
                      <a:pt x="4922520" y="203200"/>
                      <a:pt x="4876800" y="157480"/>
                      <a:pt x="4876800" y="101600"/>
                    </a:cubicBezTo>
                    <a:cubicBezTo>
                      <a:pt x="4876800" y="45720"/>
                      <a:pt x="4922520" y="0"/>
                      <a:pt x="4978400" y="0"/>
                    </a:cubicBezTo>
                    <a:close/>
                    <a:moveTo>
                      <a:pt x="5384800" y="0"/>
                    </a:moveTo>
                    <a:cubicBezTo>
                      <a:pt x="5440680" y="0"/>
                      <a:pt x="5486400" y="45720"/>
                      <a:pt x="5486400" y="101600"/>
                    </a:cubicBezTo>
                    <a:cubicBezTo>
                      <a:pt x="5486400" y="157480"/>
                      <a:pt x="5440680" y="203200"/>
                      <a:pt x="5384800" y="203200"/>
                    </a:cubicBezTo>
                    <a:cubicBezTo>
                      <a:pt x="5328920" y="203200"/>
                      <a:pt x="5283200" y="157480"/>
                      <a:pt x="5283200" y="101600"/>
                    </a:cubicBezTo>
                    <a:cubicBezTo>
                      <a:pt x="5283200" y="45720"/>
                      <a:pt x="5328920" y="0"/>
                      <a:pt x="5384800" y="0"/>
                    </a:cubicBezTo>
                    <a:close/>
                    <a:moveTo>
                      <a:pt x="5791200" y="0"/>
                    </a:moveTo>
                    <a:cubicBezTo>
                      <a:pt x="5847080" y="0"/>
                      <a:pt x="5892800" y="45720"/>
                      <a:pt x="5892800" y="101600"/>
                    </a:cubicBezTo>
                    <a:cubicBezTo>
                      <a:pt x="5892800" y="157480"/>
                      <a:pt x="5847080" y="203200"/>
                      <a:pt x="5791200" y="203200"/>
                    </a:cubicBezTo>
                    <a:cubicBezTo>
                      <a:pt x="5735320" y="203200"/>
                      <a:pt x="5689600" y="157480"/>
                      <a:pt x="5689600" y="101600"/>
                    </a:cubicBezTo>
                    <a:cubicBezTo>
                      <a:pt x="5689600" y="45720"/>
                      <a:pt x="5735320" y="0"/>
                      <a:pt x="5791200" y="0"/>
                    </a:cubicBezTo>
                    <a:close/>
                    <a:moveTo>
                      <a:pt x="6197600" y="0"/>
                    </a:moveTo>
                    <a:cubicBezTo>
                      <a:pt x="6253480" y="0"/>
                      <a:pt x="6299200" y="45720"/>
                      <a:pt x="6299200" y="101600"/>
                    </a:cubicBezTo>
                    <a:cubicBezTo>
                      <a:pt x="6299200" y="157480"/>
                      <a:pt x="6253480" y="203200"/>
                      <a:pt x="6197600" y="203200"/>
                    </a:cubicBezTo>
                    <a:cubicBezTo>
                      <a:pt x="6141720" y="203200"/>
                      <a:pt x="6096000" y="157480"/>
                      <a:pt x="6096000" y="101600"/>
                    </a:cubicBezTo>
                    <a:cubicBezTo>
                      <a:pt x="6096000" y="45720"/>
                      <a:pt x="6141720" y="0"/>
                      <a:pt x="6197600" y="0"/>
                    </a:cubicBezTo>
                    <a:close/>
                    <a:moveTo>
                      <a:pt x="6604000" y="0"/>
                    </a:moveTo>
                    <a:cubicBezTo>
                      <a:pt x="6659880" y="0"/>
                      <a:pt x="6705600" y="45720"/>
                      <a:pt x="6705600" y="101600"/>
                    </a:cubicBezTo>
                    <a:cubicBezTo>
                      <a:pt x="6705600" y="157480"/>
                      <a:pt x="6659880" y="203200"/>
                      <a:pt x="6604000" y="203200"/>
                    </a:cubicBezTo>
                    <a:cubicBezTo>
                      <a:pt x="6548120" y="203200"/>
                      <a:pt x="6502400" y="157480"/>
                      <a:pt x="6502400" y="101600"/>
                    </a:cubicBezTo>
                    <a:cubicBezTo>
                      <a:pt x="6502400" y="45720"/>
                      <a:pt x="6548120" y="0"/>
                      <a:pt x="6604000" y="0"/>
                    </a:cubicBezTo>
                    <a:close/>
                    <a:moveTo>
                      <a:pt x="7010400" y="0"/>
                    </a:moveTo>
                    <a:cubicBezTo>
                      <a:pt x="7066280" y="0"/>
                      <a:pt x="7112000" y="45720"/>
                      <a:pt x="7112000" y="101600"/>
                    </a:cubicBezTo>
                    <a:cubicBezTo>
                      <a:pt x="7112000" y="157480"/>
                      <a:pt x="7066280" y="203200"/>
                      <a:pt x="7010400" y="203200"/>
                    </a:cubicBezTo>
                    <a:cubicBezTo>
                      <a:pt x="6954520" y="203200"/>
                      <a:pt x="6908800" y="157480"/>
                      <a:pt x="6908800" y="101600"/>
                    </a:cubicBezTo>
                    <a:cubicBezTo>
                      <a:pt x="6908800" y="45720"/>
                      <a:pt x="6954520" y="0"/>
                      <a:pt x="7010400" y="0"/>
                    </a:cubicBezTo>
                    <a:close/>
                    <a:moveTo>
                      <a:pt x="7416800" y="0"/>
                    </a:moveTo>
                    <a:cubicBezTo>
                      <a:pt x="7472680" y="0"/>
                      <a:pt x="7518400" y="45720"/>
                      <a:pt x="7518400" y="101600"/>
                    </a:cubicBezTo>
                    <a:cubicBezTo>
                      <a:pt x="7518400" y="157480"/>
                      <a:pt x="7472680" y="203200"/>
                      <a:pt x="7416800" y="203200"/>
                    </a:cubicBezTo>
                    <a:cubicBezTo>
                      <a:pt x="7360920" y="203200"/>
                      <a:pt x="7315200" y="157480"/>
                      <a:pt x="7315200" y="101600"/>
                    </a:cubicBezTo>
                    <a:cubicBezTo>
                      <a:pt x="7315200" y="45720"/>
                      <a:pt x="7360920" y="0"/>
                      <a:pt x="7416800" y="0"/>
                    </a:cubicBezTo>
                    <a:close/>
                    <a:moveTo>
                      <a:pt x="7823200" y="0"/>
                    </a:moveTo>
                    <a:cubicBezTo>
                      <a:pt x="7879080" y="0"/>
                      <a:pt x="7924800" y="45720"/>
                      <a:pt x="7924800" y="101600"/>
                    </a:cubicBezTo>
                    <a:cubicBezTo>
                      <a:pt x="7924800" y="157480"/>
                      <a:pt x="7879080" y="203200"/>
                      <a:pt x="7823200" y="203200"/>
                    </a:cubicBezTo>
                    <a:cubicBezTo>
                      <a:pt x="7767320" y="203200"/>
                      <a:pt x="7721600" y="157480"/>
                      <a:pt x="7721600" y="101600"/>
                    </a:cubicBezTo>
                    <a:cubicBezTo>
                      <a:pt x="7721600" y="45720"/>
                      <a:pt x="7767320" y="0"/>
                      <a:pt x="7823200" y="0"/>
                    </a:cubicBezTo>
                    <a:close/>
                    <a:moveTo>
                      <a:pt x="8229600" y="0"/>
                    </a:moveTo>
                    <a:cubicBezTo>
                      <a:pt x="8285480" y="0"/>
                      <a:pt x="8331200" y="45720"/>
                      <a:pt x="8331200" y="101600"/>
                    </a:cubicBezTo>
                    <a:cubicBezTo>
                      <a:pt x="8331200" y="157480"/>
                      <a:pt x="8285480" y="203200"/>
                      <a:pt x="8229600" y="203200"/>
                    </a:cubicBezTo>
                    <a:cubicBezTo>
                      <a:pt x="8173720" y="203200"/>
                      <a:pt x="8128000" y="157480"/>
                      <a:pt x="8128000" y="101600"/>
                    </a:cubicBezTo>
                    <a:cubicBezTo>
                      <a:pt x="8128000" y="45720"/>
                      <a:pt x="8173720" y="0"/>
                      <a:pt x="8229600" y="0"/>
                    </a:cubicBezTo>
                    <a:close/>
                  </a:path>
                </a:pathLst>
              </a:custGeom>
              <a:solidFill>
                <a:srgbClr val="F5F5EF"/>
              </a:solidFill>
            </p:spPr>
          </p:sp>
        </p:grpSp>
      </p:grpSp>
      <p:grpSp>
        <p:nvGrpSpPr>
          <p:cNvPr id="8" name="Group 8"/>
          <p:cNvGrpSpPr/>
          <p:nvPr/>
        </p:nvGrpSpPr>
        <p:grpSpPr>
          <a:xfrm>
            <a:off x="5820788" y="2778807"/>
            <a:ext cx="282443" cy="6172847"/>
            <a:chOff x="0" y="0"/>
            <a:chExt cx="376590" cy="8230462"/>
          </a:xfrm>
        </p:grpSpPr>
        <p:grpSp>
          <p:nvGrpSpPr>
            <p:cNvPr id="9" name="Group 9"/>
            <p:cNvGrpSpPr/>
            <p:nvPr/>
          </p:nvGrpSpPr>
          <p:grpSpPr>
            <a:xfrm rot="-5400000">
              <a:off x="-1941794" y="1941794"/>
              <a:ext cx="4260179" cy="376590"/>
              <a:chOff x="0" y="0"/>
              <a:chExt cx="9194800" cy="812800"/>
            </a:xfrm>
          </p:grpSpPr>
          <p:sp>
            <p:nvSpPr>
              <p:cNvPr id="10" name="Freeform 10"/>
              <p:cNvSpPr/>
              <p:nvPr/>
            </p:nvSpPr>
            <p:spPr>
              <a:xfrm>
                <a:off x="457200" y="304800"/>
                <a:ext cx="8331200" cy="203200"/>
              </a:xfrm>
              <a:custGeom>
                <a:avLst/>
                <a:gdLst/>
                <a:ahLst/>
                <a:cxnLst/>
                <a:rect l="l" t="t" r="r" b="b"/>
                <a:pathLst>
                  <a:path w="8331200" h="203200">
                    <a:moveTo>
                      <a:pt x="101600" y="0"/>
                    </a:moveTo>
                    <a:cubicBezTo>
                      <a:pt x="157480" y="0"/>
                      <a:pt x="203200" y="45720"/>
                      <a:pt x="203200" y="101600"/>
                    </a:cubicBezTo>
                    <a:cubicBezTo>
                      <a:pt x="203200" y="157480"/>
                      <a:pt x="157480" y="203200"/>
                      <a:pt x="101600" y="203200"/>
                    </a:cubicBezTo>
                    <a:cubicBezTo>
                      <a:pt x="45720" y="203200"/>
                      <a:pt x="0" y="157480"/>
                      <a:pt x="0" y="101600"/>
                    </a:cubicBezTo>
                    <a:cubicBezTo>
                      <a:pt x="0" y="45720"/>
                      <a:pt x="45720" y="0"/>
                      <a:pt x="101600" y="0"/>
                    </a:cubicBezTo>
                    <a:close/>
                    <a:moveTo>
                      <a:pt x="508000" y="0"/>
                    </a:moveTo>
                    <a:cubicBezTo>
                      <a:pt x="563880" y="0"/>
                      <a:pt x="609600" y="45720"/>
                      <a:pt x="609600" y="101600"/>
                    </a:cubicBezTo>
                    <a:cubicBezTo>
                      <a:pt x="609600" y="157480"/>
                      <a:pt x="563880" y="203200"/>
                      <a:pt x="508000" y="203200"/>
                    </a:cubicBezTo>
                    <a:cubicBezTo>
                      <a:pt x="452120" y="203200"/>
                      <a:pt x="406400" y="157480"/>
                      <a:pt x="406400" y="101600"/>
                    </a:cubicBezTo>
                    <a:cubicBezTo>
                      <a:pt x="406400" y="45720"/>
                      <a:pt x="452120" y="0"/>
                      <a:pt x="508000" y="0"/>
                    </a:cubicBezTo>
                    <a:close/>
                    <a:moveTo>
                      <a:pt x="914400" y="0"/>
                    </a:moveTo>
                    <a:cubicBezTo>
                      <a:pt x="970280" y="0"/>
                      <a:pt x="1016000" y="45720"/>
                      <a:pt x="1016000" y="101600"/>
                    </a:cubicBezTo>
                    <a:cubicBezTo>
                      <a:pt x="1016000" y="157480"/>
                      <a:pt x="970280" y="203200"/>
                      <a:pt x="914400" y="203200"/>
                    </a:cubicBezTo>
                    <a:cubicBezTo>
                      <a:pt x="858520" y="203200"/>
                      <a:pt x="812800" y="157480"/>
                      <a:pt x="812800" y="101600"/>
                    </a:cubicBezTo>
                    <a:cubicBezTo>
                      <a:pt x="812800" y="45720"/>
                      <a:pt x="858520" y="0"/>
                      <a:pt x="914400" y="0"/>
                    </a:cubicBezTo>
                    <a:close/>
                    <a:moveTo>
                      <a:pt x="1320800" y="0"/>
                    </a:moveTo>
                    <a:cubicBezTo>
                      <a:pt x="1376680" y="0"/>
                      <a:pt x="1422400" y="45720"/>
                      <a:pt x="1422400" y="101600"/>
                    </a:cubicBezTo>
                    <a:cubicBezTo>
                      <a:pt x="1422400" y="157480"/>
                      <a:pt x="1376680" y="203200"/>
                      <a:pt x="1320800" y="203200"/>
                    </a:cubicBezTo>
                    <a:cubicBezTo>
                      <a:pt x="1264920" y="203200"/>
                      <a:pt x="1219200" y="157480"/>
                      <a:pt x="1219200" y="101600"/>
                    </a:cubicBezTo>
                    <a:cubicBezTo>
                      <a:pt x="1219200" y="45720"/>
                      <a:pt x="1264920" y="0"/>
                      <a:pt x="1320800" y="0"/>
                    </a:cubicBezTo>
                    <a:close/>
                    <a:moveTo>
                      <a:pt x="1727200" y="0"/>
                    </a:moveTo>
                    <a:cubicBezTo>
                      <a:pt x="1783080" y="0"/>
                      <a:pt x="1828800" y="45720"/>
                      <a:pt x="1828800" y="101600"/>
                    </a:cubicBezTo>
                    <a:cubicBezTo>
                      <a:pt x="1828800" y="157480"/>
                      <a:pt x="1783080" y="203200"/>
                      <a:pt x="1727200" y="203200"/>
                    </a:cubicBezTo>
                    <a:cubicBezTo>
                      <a:pt x="1671320" y="203200"/>
                      <a:pt x="1625600" y="157480"/>
                      <a:pt x="1625600" y="101600"/>
                    </a:cubicBezTo>
                    <a:cubicBezTo>
                      <a:pt x="1625600" y="45720"/>
                      <a:pt x="1671320" y="0"/>
                      <a:pt x="1727200" y="0"/>
                    </a:cubicBezTo>
                    <a:close/>
                    <a:moveTo>
                      <a:pt x="2133600" y="0"/>
                    </a:moveTo>
                    <a:cubicBezTo>
                      <a:pt x="2189480" y="0"/>
                      <a:pt x="2235200" y="45720"/>
                      <a:pt x="2235200" y="101600"/>
                    </a:cubicBezTo>
                    <a:cubicBezTo>
                      <a:pt x="2235200" y="157480"/>
                      <a:pt x="2189480" y="203200"/>
                      <a:pt x="2133600" y="203200"/>
                    </a:cubicBezTo>
                    <a:cubicBezTo>
                      <a:pt x="2077720" y="203200"/>
                      <a:pt x="2032000" y="157480"/>
                      <a:pt x="2032000" y="101600"/>
                    </a:cubicBezTo>
                    <a:cubicBezTo>
                      <a:pt x="2032000" y="45720"/>
                      <a:pt x="2077720" y="0"/>
                      <a:pt x="2133600" y="0"/>
                    </a:cubicBezTo>
                    <a:close/>
                    <a:moveTo>
                      <a:pt x="2540000" y="0"/>
                    </a:moveTo>
                    <a:cubicBezTo>
                      <a:pt x="2595880" y="0"/>
                      <a:pt x="2641600" y="45720"/>
                      <a:pt x="2641600" y="101600"/>
                    </a:cubicBezTo>
                    <a:cubicBezTo>
                      <a:pt x="2641600" y="157480"/>
                      <a:pt x="2595880" y="203200"/>
                      <a:pt x="2540000" y="203200"/>
                    </a:cubicBezTo>
                    <a:cubicBezTo>
                      <a:pt x="2484120" y="203200"/>
                      <a:pt x="2438400" y="157480"/>
                      <a:pt x="2438400" y="101600"/>
                    </a:cubicBezTo>
                    <a:cubicBezTo>
                      <a:pt x="2438400" y="45720"/>
                      <a:pt x="2484120" y="0"/>
                      <a:pt x="2540000" y="0"/>
                    </a:cubicBezTo>
                    <a:close/>
                    <a:moveTo>
                      <a:pt x="2946400" y="0"/>
                    </a:moveTo>
                    <a:cubicBezTo>
                      <a:pt x="3002280" y="0"/>
                      <a:pt x="3048000" y="45720"/>
                      <a:pt x="3048000" y="101600"/>
                    </a:cubicBezTo>
                    <a:cubicBezTo>
                      <a:pt x="3048000" y="157480"/>
                      <a:pt x="3002280" y="203200"/>
                      <a:pt x="2946400" y="203200"/>
                    </a:cubicBezTo>
                    <a:cubicBezTo>
                      <a:pt x="2890520" y="203200"/>
                      <a:pt x="2844800" y="157480"/>
                      <a:pt x="2844800" y="101600"/>
                    </a:cubicBezTo>
                    <a:cubicBezTo>
                      <a:pt x="2844800" y="45720"/>
                      <a:pt x="2890520" y="0"/>
                      <a:pt x="2946400" y="0"/>
                    </a:cubicBezTo>
                    <a:close/>
                    <a:moveTo>
                      <a:pt x="3352800" y="0"/>
                    </a:moveTo>
                    <a:cubicBezTo>
                      <a:pt x="3408680" y="0"/>
                      <a:pt x="3454400" y="45720"/>
                      <a:pt x="3454400" y="101600"/>
                    </a:cubicBezTo>
                    <a:cubicBezTo>
                      <a:pt x="3454400" y="157480"/>
                      <a:pt x="3408680" y="203200"/>
                      <a:pt x="3352800" y="203200"/>
                    </a:cubicBezTo>
                    <a:cubicBezTo>
                      <a:pt x="3296920" y="203200"/>
                      <a:pt x="3251200" y="157480"/>
                      <a:pt x="3251200" y="101600"/>
                    </a:cubicBezTo>
                    <a:cubicBezTo>
                      <a:pt x="3251200" y="45720"/>
                      <a:pt x="3296920" y="0"/>
                      <a:pt x="3352800" y="0"/>
                    </a:cubicBezTo>
                    <a:close/>
                    <a:moveTo>
                      <a:pt x="3759200" y="0"/>
                    </a:moveTo>
                    <a:cubicBezTo>
                      <a:pt x="3815080" y="0"/>
                      <a:pt x="3860800" y="45720"/>
                      <a:pt x="3860800" y="101600"/>
                    </a:cubicBezTo>
                    <a:cubicBezTo>
                      <a:pt x="3860800" y="157480"/>
                      <a:pt x="3815080" y="203200"/>
                      <a:pt x="3759200" y="203200"/>
                    </a:cubicBezTo>
                    <a:cubicBezTo>
                      <a:pt x="3703320" y="203200"/>
                      <a:pt x="3657600" y="157480"/>
                      <a:pt x="3657600" y="101600"/>
                    </a:cubicBezTo>
                    <a:cubicBezTo>
                      <a:pt x="3657600" y="45720"/>
                      <a:pt x="3703320" y="0"/>
                      <a:pt x="3759200" y="0"/>
                    </a:cubicBezTo>
                    <a:close/>
                    <a:moveTo>
                      <a:pt x="4165600" y="0"/>
                    </a:moveTo>
                    <a:cubicBezTo>
                      <a:pt x="4221480" y="0"/>
                      <a:pt x="4267200" y="45720"/>
                      <a:pt x="4267200" y="101600"/>
                    </a:cubicBezTo>
                    <a:cubicBezTo>
                      <a:pt x="4267200" y="157480"/>
                      <a:pt x="4221480" y="203200"/>
                      <a:pt x="4165600" y="203200"/>
                    </a:cubicBezTo>
                    <a:cubicBezTo>
                      <a:pt x="4109720" y="203200"/>
                      <a:pt x="4064000" y="157480"/>
                      <a:pt x="4064000" y="101600"/>
                    </a:cubicBezTo>
                    <a:cubicBezTo>
                      <a:pt x="4064000" y="45720"/>
                      <a:pt x="4109720" y="0"/>
                      <a:pt x="4165600" y="0"/>
                    </a:cubicBezTo>
                    <a:close/>
                    <a:moveTo>
                      <a:pt x="4572000" y="0"/>
                    </a:moveTo>
                    <a:cubicBezTo>
                      <a:pt x="4627880" y="0"/>
                      <a:pt x="4673600" y="45720"/>
                      <a:pt x="4673600" y="101600"/>
                    </a:cubicBezTo>
                    <a:cubicBezTo>
                      <a:pt x="4673600" y="157480"/>
                      <a:pt x="4627880" y="203200"/>
                      <a:pt x="4572000" y="203200"/>
                    </a:cubicBezTo>
                    <a:cubicBezTo>
                      <a:pt x="4516120" y="203200"/>
                      <a:pt x="4470400" y="157480"/>
                      <a:pt x="4470400" y="101600"/>
                    </a:cubicBezTo>
                    <a:cubicBezTo>
                      <a:pt x="4470400" y="45720"/>
                      <a:pt x="4516120" y="0"/>
                      <a:pt x="4572000" y="0"/>
                    </a:cubicBezTo>
                    <a:close/>
                    <a:moveTo>
                      <a:pt x="4978400" y="0"/>
                    </a:moveTo>
                    <a:cubicBezTo>
                      <a:pt x="5034280" y="0"/>
                      <a:pt x="5080000" y="45720"/>
                      <a:pt x="5080000" y="101600"/>
                    </a:cubicBezTo>
                    <a:cubicBezTo>
                      <a:pt x="5080000" y="157480"/>
                      <a:pt x="5034280" y="203200"/>
                      <a:pt x="4978400" y="203200"/>
                    </a:cubicBezTo>
                    <a:cubicBezTo>
                      <a:pt x="4922520" y="203200"/>
                      <a:pt x="4876800" y="157480"/>
                      <a:pt x="4876800" y="101600"/>
                    </a:cubicBezTo>
                    <a:cubicBezTo>
                      <a:pt x="4876800" y="45720"/>
                      <a:pt x="4922520" y="0"/>
                      <a:pt x="4978400" y="0"/>
                    </a:cubicBezTo>
                    <a:close/>
                    <a:moveTo>
                      <a:pt x="5384800" y="0"/>
                    </a:moveTo>
                    <a:cubicBezTo>
                      <a:pt x="5440680" y="0"/>
                      <a:pt x="5486400" y="45720"/>
                      <a:pt x="5486400" y="101600"/>
                    </a:cubicBezTo>
                    <a:cubicBezTo>
                      <a:pt x="5486400" y="157480"/>
                      <a:pt x="5440680" y="203200"/>
                      <a:pt x="5384800" y="203200"/>
                    </a:cubicBezTo>
                    <a:cubicBezTo>
                      <a:pt x="5328920" y="203200"/>
                      <a:pt x="5283200" y="157480"/>
                      <a:pt x="5283200" y="101600"/>
                    </a:cubicBezTo>
                    <a:cubicBezTo>
                      <a:pt x="5283200" y="45720"/>
                      <a:pt x="5328920" y="0"/>
                      <a:pt x="5384800" y="0"/>
                    </a:cubicBezTo>
                    <a:close/>
                    <a:moveTo>
                      <a:pt x="5791200" y="0"/>
                    </a:moveTo>
                    <a:cubicBezTo>
                      <a:pt x="5847080" y="0"/>
                      <a:pt x="5892800" y="45720"/>
                      <a:pt x="5892800" y="101600"/>
                    </a:cubicBezTo>
                    <a:cubicBezTo>
                      <a:pt x="5892800" y="157480"/>
                      <a:pt x="5847080" y="203200"/>
                      <a:pt x="5791200" y="203200"/>
                    </a:cubicBezTo>
                    <a:cubicBezTo>
                      <a:pt x="5735320" y="203200"/>
                      <a:pt x="5689600" y="157480"/>
                      <a:pt x="5689600" y="101600"/>
                    </a:cubicBezTo>
                    <a:cubicBezTo>
                      <a:pt x="5689600" y="45720"/>
                      <a:pt x="5735320" y="0"/>
                      <a:pt x="5791200" y="0"/>
                    </a:cubicBezTo>
                    <a:close/>
                    <a:moveTo>
                      <a:pt x="6197600" y="0"/>
                    </a:moveTo>
                    <a:cubicBezTo>
                      <a:pt x="6253480" y="0"/>
                      <a:pt x="6299200" y="45720"/>
                      <a:pt x="6299200" y="101600"/>
                    </a:cubicBezTo>
                    <a:cubicBezTo>
                      <a:pt x="6299200" y="157480"/>
                      <a:pt x="6253480" y="203200"/>
                      <a:pt x="6197600" y="203200"/>
                    </a:cubicBezTo>
                    <a:cubicBezTo>
                      <a:pt x="6141720" y="203200"/>
                      <a:pt x="6096000" y="157480"/>
                      <a:pt x="6096000" y="101600"/>
                    </a:cubicBezTo>
                    <a:cubicBezTo>
                      <a:pt x="6096000" y="45720"/>
                      <a:pt x="6141720" y="0"/>
                      <a:pt x="6197600" y="0"/>
                    </a:cubicBezTo>
                    <a:close/>
                    <a:moveTo>
                      <a:pt x="6604000" y="0"/>
                    </a:moveTo>
                    <a:cubicBezTo>
                      <a:pt x="6659880" y="0"/>
                      <a:pt x="6705600" y="45720"/>
                      <a:pt x="6705600" y="101600"/>
                    </a:cubicBezTo>
                    <a:cubicBezTo>
                      <a:pt x="6705600" y="157480"/>
                      <a:pt x="6659880" y="203200"/>
                      <a:pt x="6604000" y="203200"/>
                    </a:cubicBezTo>
                    <a:cubicBezTo>
                      <a:pt x="6548120" y="203200"/>
                      <a:pt x="6502400" y="157480"/>
                      <a:pt x="6502400" y="101600"/>
                    </a:cubicBezTo>
                    <a:cubicBezTo>
                      <a:pt x="6502400" y="45720"/>
                      <a:pt x="6548120" y="0"/>
                      <a:pt x="6604000" y="0"/>
                    </a:cubicBezTo>
                    <a:close/>
                    <a:moveTo>
                      <a:pt x="7010400" y="0"/>
                    </a:moveTo>
                    <a:cubicBezTo>
                      <a:pt x="7066280" y="0"/>
                      <a:pt x="7112000" y="45720"/>
                      <a:pt x="7112000" y="101600"/>
                    </a:cubicBezTo>
                    <a:cubicBezTo>
                      <a:pt x="7112000" y="157480"/>
                      <a:pt x="7066280" y="203200"/>
                      <a:pt x="7010400" y="203200"/>
                    </a:cubicBezTo>
                    <a:cubicBezTo>
                      <a:pt x="6954520" y="203200"/>
                      <a:pt x="6908800" y="157480"/>
                      <a:pt x="6908800" y="101600"/>
                    </a:cubicBezTo>
                    <a:cubicBezTo>
                      <a:pt x="6908800" y="45720"/>
                      <a:pt x="6954520" y="0"/>
                      <a:pt x="7010400" y="0"/>
                    </a:cubicBezTo>
                    <a:close/>
                    <a:moveTo>
                      <a:pt x="7416800" y="0"/>
                    </a:moveTo>
                    <a:cubicBezTo>
                      <a:pt x="7472680" y="0"/>
                      <a:pt x="7518400" y="45720"/>
                      <a:pt x="7518400" y="101600"/>
                    </a:cubicBezTo>
                    <a:cubicBezTo>
                      <a:pt x="7518400" y="157480"/>
                      <a:pt x="7472680" y="203200"/>
                      <a:pt x="7416800" y="203200"/>
                    </a:cubicBezTo>
                    <a:cubicBezTo>
                      <a:pt x="7360920" y="203200"/>
                      <a:pt x="7315200" y="157480"/>
                      <a:pt x="7315200" y="101600"/>
                    </a:cubicBezTo>
                    <a:cubicBezTo>
                      <a:pt x="7315200" y="45720"/>
                      <a:pt x="7360920" y="0"/>
                      <a:pt x="7416800" y="0"/>
                    </a:cubicBezTo>
                    <a:close/>
                    <a:moveTo>
                      <a:pt x="7823200" y="0"/>
                    </a:moveTo>
                    <a:cubicBezTo>
                      <a:pt x="7879080" y="0"/>
                      <a:pt x="7924800" y="45720"/>
                      <a:pt x="7924800" y="101600"/>
                    </a:cubicBezTo>
                    <a:cubicBezTo>
                      <a:pt x="7924800" y="157480"/>
                      <a:pt x="7879080" y="203200"/>
                      <a:pt x="7823200" y="203200"/>
                    </a:cubicBezTo>
                    <a:cubicBezTo>
                      <a:pt x="7767320" y="203200"/>
                      <a:pt x="7721600" y="157480"/>
                      <a:pt x="7721600" y="101600"/>
                    </a:cubicBezTo>
                    <a:cubicBezTo>
                      <a:pt x="7721600" y="45720"/>
                      <a:pt x="7767320" y="0"/>
                      <a:pt x="7823200" y="0"/>
                    </a:cubicBezTo>
                    <a:close/>
                    <a:moveTo>
                      <a:pt x="8229600" y="0"/>
                    </a:moveTo>
                    <a:cubicBezTo>
                      <a:pt x="8285480" y="0"/>
                      <a:pt x="8331200" y="45720"/>
                      <a:pt x="8331200" y="101600"/>
                    </a:cubicBezTo>
                    <a:cubicBezTo>
                      <a:pt x="8331200" y="157480"/>
                      <a:pt x="8285480" y="203200"/>
                      <a:pt x="8229600" y="203200"/>
                    </a:cubicBezTo>
                    <a:cubicBezTo>
                      <a:pt x="8173720" y="203200"/>
                      <a:pt x="8128000" y="157480"/>
                      <a:pt x="8128000" y="101600"/>
                    </a:cubicBezTo>
                    <a:cubicBezTo>
                      <a:pt x="8128000" y="45720"/>
                      <a:pt x="8173720" y="0"/>
                      <a:pt x="8229600" y="0"/>
                    </a:cubicBezTo>
                    <a:close/>
                  </a:path>
                </a:pathLst>
              </a:custGeom>
              <a:solidFill>
                <a:srgbClr val="F5F5EF"/>
              </a:solidFill>
            </p:spPr>
          </p:sp>
        </p:grpSp>
        <p:grpSp>
          <p:nvGrpSpPr>
            <p:cNvPr id="11" name="Group 11"/>
            <p:cNvGrpSpPr/>
            <p:nvPr/>
          </p:nvGrpSpPr>
          <p:grpSpPr>
            <a:xfrm rot="-5400000">
              <a:off x="-1941794" y="5912077"/>
              <a:ext cx="4260179" cy="376590"/>
              <a:chOff x="0" y="0"/>
              <a:chExt cx="9194800" cy="812800"/>
            </a:xfrm>
          </p:grpSpPr>
          <p:sp>
            <p:nvSpPr>
              <p:cNvPr id="12" name="Freeform 12"/>
              <p:cNvSpPr/>
              <p:nvPr/>
            </p:nvSpPr>
            <p:spPr>
              <a:xfrm>
                <a:off x="457200" y="304800"/>
                <a:ext cx="8331200" cy="203200"/>
              </a:xfrm>
              <a:custGeom>
                <a:avLst/>
                <a:gdLst/>
                <a:ahLst/>
                <a:cxnLst/>
                <a:rect l="l" t="t" r="r" b="b"/>
                <a:pathLst>
                  <a:path w="8331200" h="203200">
                    <a:moveTo>
                      <a:pt x="101600" y="0"/>
                    </a:moveTo>
                    <a:cubicBezTo>
                      <a:pt x="157480" y="0"/>
                      <a:pt x="203200" y="45720"/>
                      <a:pt x="203200" y="101600"/>
                    </a:cubicBezTo>
                    <a:cubicBezTo>
                      <a:pt x="203200" y="157480"/>
                      <a:pt x="157480" y="203200"/>
                      <a:pt x="101600" y="203200"/>
                    </a:cubicBezTo>
                    <a:cubicBezTo>
                      <a:pt x="45720" y="203200"/>
                      <a:pt x="0" y="157480"/>
                      <a:pt x="0" y="101600"/>
                    </a:cubicBezTo>
                    <a:cubicBezTo>
                      <a:pt x="0" y="45720"/>
                      <a:pt x="45720" y="0"/>
                      <a:pt x="101600" y="0"/>
                    </a:cubicBezTo>
                    <a:close/>
                    <a:moveTo>
                      <a:pt x="508000" y="0"/>
                    </a:moveTo>
                    <a:cubicBezTo>
                      <a:pt x="563880" y="0"/>
                      <a:pt x="609600" y="45720"/>
                      <a:pt x="609600" y="101600"/>
                    </a:cubicBezTo>
                    <a:cubicBezTo>
                      <a:pt x="609600" y="157480"/>
                      <a:pt x="563880" y="203200"/>
                      <a:pt x="508000" y="203200"/>
                    </a:cubicBezTo>
                    <a:cubicBezTo>
                      <a:pt x="452120" y="203200"/>
                      <a:pt x="406400" y="157480"/>
                      <a:pt x="406400" y="101600"/>
                    </a:cubicBezTo>
                    <a:cubicBezTo>
                      <a:pt x="406400" y="45720"/>
                      <a:pt x="452120" y="0"/>
                      <a:pt x="508000" y="0"/>
                    </a:cubicBezTo>
                    <a:close/>
                    <a:moveTo>
                      <a:pt x="914400" y="0"/>
                    </a:moveTo>
                    <a:cubicBezTo>
                      <a:pt x="970280" y="0"/>
                      <a:pt x="1016000" y="45720"/>
                      <a:pt x="1016000" y="101600"/>
                    </a:cubicBezTo>
                    <a:cubicBezTo>
                      <a:pt x="1016000" y="157480"/>
                      <a:pt x="970280" y="203200"/>
                      <a:pt x="914400" y="203200"/>
                    </a:cubicBezTo>
                    <a:cubicBezTo>
                      <a:pt x="858520" y="203200"/>
                      <a:pt x="812800" y="157480"/>
                      <a:pt x="812800" y="101600"/>
                    </a:cubicBezTo>
                    <a:cubicBezTo>
                      <a:pt x="812800" y="45720"/>
                      <a:pt x="858520" y="0"/>
                      <a:pt x="914400" y="0"/>
                    </a:cubicBezTo>
                    <a:close/>
                    <a:moveTo>
                      <a:pt x="1320800" y="0"/>
                    </a:moveTo>
                    <a:cubicBezTo>
                      <a:pt x="1376680" y="0"/>
                      <a:pt x="1422400" y="45720"/>
                      <a:pt x="1422400" y="101600"/>
                    </a:cubicBezTo>
                    <a:cubicBezTo>
                      <a:pt x="1422400" y="157480"/>
                      <a:pt x="1376680" y="203200"/>
                      <a:pt x="1320800" y="203200"/>
                    </a:cubicBezTo>
                    <a:cubicBezTo>
                      <a:pt x="1264920" y="203200"/>
                      <a:pt x="1219200" y="157480"/>
                      <a:pt x="1219200" y="101600"/>
                    </a:cubicBezTo>
                    <a:cubicBezTo>
                      <a:pt x="1219200" y="45720"/>
                      <a:pt x="1264920" y="0"/>
                      <a:pt x="1320800" y="0"/>
                    </a:cubicBezTo>
                    <a:close/>
                    <a:moveTo>
                      <a:pt x="1727200" y="0"/>
                    </a:moveTo>
                    <a:cubicBezTo>
                      <a:pt x="1783080" y="0"/>
                      <a:pt x="1828800" y="45720"/>
                      <a:pt x="1828800" y="101600"/>
                    </a:cubicBezTo>
                    <a:cubicBezTo>
                      <a:pt x="1828800" y="157480"/>
                      <a:pt x="1783080" y="203200"/>
                      <a:pt x="1727200" y="203200"/>
                    </a:cubicBezTo>
                    <a:cubicBezTo>
                      <a:pt x="1671320" y="203200"/>
                      <a:pt x="1625600" y="157480"/>
                      <a:pt x="1625600" y="101600"/>
                    </a:cubicBezTo>
                    <a:cubicBezTo>
                      <a:pt x="1625600" y="45720"/>
                      <a:pt x="1671320" y="0"/>
                      <a:pt x="1727200" y="0"/>
                    </a:cubicBezTo>
                    <a:close/>
                    <a:moveTo>
                      <a:pt x="2133600" y="0"/>
                    </a:moveTo>
                    <a:cubicBezTo>
                      <a:pt x="2189480" y="0"/>
                      <a:pt x="2235200" y="45720"/>
                      <a:pt x="2235200" y="101600"/>
                    </a:cubicBezTo>
                    <a:cubicBezTo>
                      <a:pt x="2235200" y="157480"/>
                      <a:pt x="2189480" y="203200"/>
                      <a:pt x="2133600" y="203200"/>
                    </a:cubicBezTo>
                    <a:cubicBezTo>
                      <a:pt x="2077720" y="203200"/>
                      <a:pt x="2032000" y="157480"/>
                      <a:pt x="2032000" y="101600"/>
                    </a:cubicBezTo>
                    <a:cubicBezTo>
                      <a:pt x="2032000" y="45720"/>
                      <a:pt x="2077720" y="0"/>
                      <a:pt x="2133600" y="0"/>
                    </a:cubicBezTo>
                    <a:close/>
                    <a:moveTo>
                      <a:pt x="2540000" y="0"/>
                    </a:moveTo>
                    <a:cubicBezTo>
                      <a:pt x="2595880" y="0"/>
                      <a:pt x="2641600" y="45720"/>
                      <a:pt x="2641600" y="101600"/>
                    </a:cubicBezTo>
                    <a:cubicBezTo>
                      <a:pt x="2641600" y="157480"/>
                      <a:pt x="2595880" y="203200"/>
                      <a:pt x="2540000" y="203200"/>
                    </a:cubicBezTo>
                    <a:cubicBezTo>
                      <a:pt x="2484120" y="203200"/>
                      <a:pt x="2438400" y="157480"/>
                      <a:pt x="2438400" y="101600"/>
                    </a:cubicBezTo>
                    <a:cubicBezTo>
                      <a:pt x="2438400" y="45720"/>
                      <a:pt x="2484120" y="0"/>
                      <a:pt x="2540000" y="0"/>
                    </a:cubicBezTo>
                    <a:close/>
                    <a:moveTo>
                      <a:pt x="2946400" y="0"/>
                    </a:moveTo>
                    <a:cubicBezTo>
                      <a:pt x="3002280" y="0"/>
                      <a:pt x="3048000" y="45720"/>
                      <a:pt x="3048000" y="101600"/>
                    </a:cubicBezTo>
                    <a:cubicBezTo>
                      <a:pt x="3048000" y="157480"/>
                      <a:pt x="3002280" y="203200"/>
                      <a:pt x="2946400" y="203200"/>
                    </a:cubicBezTo>
                    <a:cubicBezTo>
                      <a:pt x="2890520" y="203200"/>
                      <a:pt x="2844800" y="157480"/>
                      <a:pt x="2844800" y="101600"/>
                    </a:cubicBezTo>
                    <a:cubicBezTo>
                      <a:pt x="2844800" y="45720"/>
                      <a:pt x="2890520" y="0"/>
                      <a:pt x="2946400" y="0"/>
                    </a:cubicBezTo>
                    <a:close/>
                    <a:moveTo>
                      <a:pt x="3352800" y="0"/>
                    </a:moveTo>
                    <a:cubicBezTo>
                      <a:pt x="3408680" y="0"/>
                      <a:pt x="3454400" y="45720"/>
                      <a:pt x="3454400" y="101600"/>
                    </a:cubicBezTo>
                    <a:cubicBezTo>
                      <a:pt x="3454400" y="157480"/>
                      <a:pt x="3408680" y="203200"/>
                      <a:pt x="3352800" y="203200"/>
                    </a:cubicBezTo>
                    <a:cubicBezTo>
                      <a:pt x="3296920" y="203200"/>
                      <a:pt x="3251200" y="157480"/>
                      <a:pt x="3251200" y="101600"/>
                    </a:cubicBezTo>
                    <a:cubicBezTo>
                      <a:pt x="3251200" y="45720"/>
                      <a:pt x="3296920" y="0"/>
                      <a:pt x="3352800" y="0"/>
                    </a:cubicBezTo>
                    <a:close/>
                    <a:moveTo>
                      <a:pt x="3759200" y="0"/>
                    </a:moveTo>
                    <a:cubicBezTo>
                      <a:pt x="3815080" y="0"/>
                      <a:pt x="3860800" y="45720"/>
                      <a:pt x="3860800" y="101600"/>
                    </a:cubicBezTo>
                    <a:cubicBezTo>
                      <a:pt x="3860800" y="157480"/>
                      <a:pt x="3815080" y="203200"/>
                      <a:pt x="3759200" y="203200"/>
                    </a:cubicBezTo>
                    <a:cubicBezTo>
                      <a:pt x="3703320" y="203200"/>
                      <a:pt x="3657600" y="157480"/>
                      <a:pt x="3657600" y="101600"/>
                    </a:cubicBezTo>
                    <a:cubicBezTo>
                      <a:pt x="3657600" y="45720"/>
                      <a:pt x="3703320" y="0"/>
                      <a:pt x="3759200" y="0"/>
                    </a:cubicBezTo>
                    <a:close/>
                    <a:moveTo>
                      <a:pt x="4165600" y="0"/>
                    </a:moveTo>
                    <a:cubicBezTo>
                      <a:pt x="4221480" y="0"/>
                      <a:pt x="4267200" y="45720"/>
                      <a:pt x="4267200" y="101600"/>
                    </a:cubicBezTo>
                    <a:cubicBezTo>
                      <a:pt x="4267200" y="157480"/>
                      <a:pt x="4221480" y="203200"/>
                      <a:pt x="4165600" y="203200"/>
                    </a:cubicBezTo>
                    <a:cubicBezTo>
                      <a:pt x="4109720" y="203200"/>
                      <a:pt x="4064000" y="157480"/>
                      <a:pt x="4064000" y="101600"/>
                    </a:cubicBezTo>
                    <a:cubicBezTo>
                      <a:pt x="4064000" y="45720"/>
                      <a:pt x="4109720" y="0"/>
                      <a:pt x="4165600" y="0"/>
                    </a:cubicBezTo>
                    <a:close/>
                    <a:moveTo>
                      <a:pt x="4572000" y="0"/>
                    </a:moveTo>
                    <a:cubicBezTo>
                      <a:pt x="4627880" y="0"/>
                      <a:pt x="4673600" y="45720"/>
                      <a:pt x="4673600" y="101600"/>
                    </a:cubicBezTo>
                    <a:cubicBezTo>
                      <a:pt x="4673600" y="157480"/>
                      <a:pt x="4627880" y="203200"/>
                      <a:pt x="4572000" y="203200"/>
                    </a:cubicBezTo>
                    <a:cubicBezTo>
                      <a:pt x="4516120" y="203200"/>
                      <a:pt x="4470400" y="157480"/>
                      <a:pt x="4470400" y="101600"/>
                    </a:cubicBezTo>
                    <a:cubicBezTo>
                      <a:pt x="4470400" y="45720"/>
                      <a:pt x="4516120" y="0"/>
                      <a:pt x="4572000" y="0"/>
                    </a:cubicBezTo>
                    <a:close/>
                    <a:moveTo>
                      <a:pt x="4978400" y="0"/>
                    </a:moveTo>
                    <a:cubicBezTo>
                      <a:pt x="5034280" y="0"/>
                      <a:pt x="5080000" y="45720"/>
                      <a:pt x="5080000" y="101600"/>
                    </a:cubicBezTo>
                    <a:cubicBezTo>
                      <a:pt x="5080000" y="157480"/>
                      <a:pt x="5034280" y="203200"/>
                      <a:pt x="4978400" y="203200"/>
                    </a:cubicBezTo>
                    <a:cubicBezTo>
                      <a:pt x="4922520" y="203200"/>
                      <a:pt x="4876800" y="157480"/>
                      <a:pt x="4876800" y="101600"/>
                    </a:cubicBezTo>
                    <a:cubicBezTo>
                      <a:pt x="4876800" y="45720"/>
                      <a:pt x="4922520" y="0"/>
                      <a:pt x="4978400" y="0"/>
                    </a:cubicBezTo>
                    <a:close/>
                    <a:moveTo>
                      <a:pt x="5384800" y="0"/>
                    </a:moveTo>
                    <a:cubicBezTo>
                      <a:pt x="5440680" y="0"/>
                      <a:pt x="5486400" y="45720"/>
                      <a:pt x="5486400" y="101600"/>
                    </a:cubicBezTo>
                    <a:cubicBezTo>
                      <a:pt x="5486400" y="157480"/>
                      <a:pt x="5440680" y="203200"/>
                      <a:pt x="5384800" y="203200"/>
                    </a:cubicBezTo>
                    <a:cubicBezTo>
                      <a:pt x="5328920" y="203200"/>
                      <a:pt x="5283200" y="157480"/>
                      <a:pt x="5283200" y="101600"/>
                    </a:cubicBezTo>
                    <a:cubicBezTo>
                      <a:pt x="5283200" y="45720"/>
                      <a:pt x="5328920" y="0"/>
                      <a:pt x="5384800" y="0"/>
                    </a:cubicBezTo>
                    <a:close/>
                    <a:moveTo>
                      <a:pt x="5791200" y="0"/>
                    </a:moveTo>
                    <a:cubicBezTo>
                      <a:pt x="5847080" y="0"/>
                      <a:pt x="5892800" y="45720"/>
                      <a:pt x="5892800" y="101600"/>
                    </a:cubicBezTo>
                    <a:cubicBezTo>
                      <a:pt x="5892800" y="157480"/>
                      <a:pt x="5847080" y="203200"/>
                      <a:pt x="5791200" y="203200"/>
                    </a:cubicBezTo>
                    <a:cubicBezTo>
                      <a:pt x="5735320" y="203200"/>
                      <a:pt x="5689600" y="157480"/>
                      <a:pt x="5689600" y="101600"/>
                    </a:cubicBezTo>
                    <a:cubicBezTo>
                      <a:pt x="5689600" y="45720"/>
                      <a:pt x="5735320" y="0"/>
                      <a:pt x="5791200" y="0"/>
                    </a:cubicBezTo>
                    <a:close/>
                    <a:moveTo>
                      <a:pt x="6197600" y="0"/>
                    </a:moveTo>
                    <a:cubicBezTo>
                      <a:pt x="6253480" y="0"/>
                      <a:pt x="6299200" y="45720"/>
                      <a:pt x="6299200" y="101600"/>
                    </a:cubicBezTo>
                    <a:cubicBezTo>
                      <a:pt x="6299200" y="157480"/>
                      <a:pt x="6253480" y="203200"/>
                      <a:pt x="6197600" y="203200"/>
                    </a:cubicBezTo>
                    <a:cubicBezTo>
                      <a:pt x="6141720" y="203200"/>
                      <a:pt x="6096000" y="157480"/>
                      <a:pt x="6096000" y="101600"/>
                    </a:cubicBezTo>
                    <a:cubicBezTo>
                      <a:pt x="6096000" y="45720"/>
                      <a:pt x="6141720" y="0"/>
                      <a:pt x="6197600" y="0"/>
                    </a:cubicBezTo>
                    <a:close/>
                    <a:moveTo>
                      <a:pt x="6604000" y="0"/>
                    </a:moveTo>
                    <a:cubicBezTo>
                      <a:pt x="6659880" y="0"/>
                      <a:pt x="6705600" y="45720"/>
                      <a:pt x="6705600" y="101600"/>
                    </a:cubicBezTo>
                    <a:cubicBezTo>
                      <a:pt x="6705600" y="157480"/>
                      <a:pt x="6659880" y="203200"/>
                      <a:pt x="6604000" y="203200"/>
                    </a:cubicBezTo>
                    <a:cubicBezTo>
                      <a:pt x="6548120" y="203200"/>
                      <a:pt x="6502400" y="157480"/>
                      <a:pt x="6502400" y="101600"/>
                    </a:cubicBezTo>
                    <a:cubicBezTo>
                      <a:pt x="6502400" y="45720"/>
                      <a:pt x="6548120" y="0"/>
                      <a:pt x="6604000" y="0"/>
                    </a:cubicBezTo>
                    <a:close/>
                    <a:moveTo>
                      <a:pt x="7010400" y="0"/>
                    </a:moveTo>
                    <a:cubicBezTo>
                      <a:pt x="7066280" y="0"/>
                      <a:pt x="7112000" y="45720"/>
                      <a:pt x="7112000" y="101600"/>
                    </a:cubicBezTo>
                    <a:cubicBezTo>
                      <a:pt x="7112000" y="157480"/>
                      <a:pt x="7066280" y="203200"/>
                      <a:pt x="7010400" y="203200"/>
                    </a:cubicBezTo>
                    <a:cubicBezTo>
                      <a:pt x="6954520" y="203200"/>
                      <a:pt x="6908800" y="157480"/>
                      <a:pt x="6908800" y="101600"/>
                    </a:cubicBezTo>
                    <a:cubicBezTo>
                      <a:pt x="6908800" y="45720"/>
                      <a:pt x="6954520" y="0"/>
                      <a:pt x="7010400" y="0"/>
                    </a:cubicBezTo>
                    <a:close/>
                    <a:moveTo>
                      <a:pt x="7416800" y="0"/>
                    </a:moveTo>
                    <a:cubicBezTo>
                      <a:pt x="7472680" y="0"/>
                      <a:pt x="7518400" y="45720"/>
                      <a:pt x="7518400" y="101600"/>
                    </a:cubicBezTo>
                    <a:cubicBezTo>
                      <a:pt x="7518400" y="157480"/>
                      <a:pt x="7472680" y="203200"/>
                      <a:pt x="7416800" y="203200"/>
                    </a:cubicBezTo>
                    <a:cubicBezTo>
                      <a:pt x="7360920" y="203200"/>
                      <a:pt x="7315200" y="157480"/>
                      <a:pt x="7315200" y="101600"/>
                    </a:cubicBezTo>
                    <a:cubicBezTo>
                      <a:pt x="7315200" y="45720"/>
                      <a:pt x="7360920" y="0"/>
                      <a:pt x="7416800" y="0"/>
                    </a:cubicBezTo>
                    <a:close/>
                    <a:moveTo>
                      <a:pt x="7823200" y="0"/>
                    </a:moveTo>
                    <a:cubicBezTo>
                      <a:pt x="7879080" y="0"/>
                      <a:pt x="7924800" y="45720"/>
                      <a:pt x="7924800" y="101600"/>
                    </a:cubicBezTo>
                    <a:cubicBezTo>
                      <a:pt x="7924800" y="157480"/>
                      <a:pt x="7879080" y="203200"/>
                      <a:pt x="7823200" y="203200"/>
                    </a:cubicBezTo>
                    <a:cubicBezTo>
                      <a:pt x="7767320" y="203200"/>
                      <a:pt x="7721600" y="157480"/>
                      <a:pt x="7721600" y="101600"/>
                    </a:cubicBezTo>
                    <a:cubicBezTo>
                      <a:pt x="7721600" y="45720"/>
                      <a:pt x="7767320" y="0"/>
                      <a:pt x="7823200" y="0"/>
                    </a:cubicBezTo>
                    <a:close/>
                    <a:moveTo>
                      <a:pt x="8229600" y="0"/>
                    </a:moveTo>
                    <a:cubicBezTo>
                      <a:pt x="8285480" y="0"/>
                      <a:pt x="8331200" y="45720"/>
                      <a:pt x="8331200" y="101600"/>
                    </a:cubicBezTo>
                    <a:cubicBezTo>
                      <a:pt x="8331200" y="157480"/>
                      <a:pt x="8285480" y="203200"/>
                      <a:pt x="8229600" y="203200"/>
                    </a:cubicBezTo>
                    <a:cubicBezTo>
                      <a:pt x="8173720" y="203200"/>
                      <a:pt x="8128000" y="157480"/>
                      <a:pt x="8128000" y="101600"/>
                    </a:cubicBezTo>
                    <a:cubicBezTo>
                      <a:pt x="8128000" y="45720"/>
                      <a:pt x="8173720" y="0"/>
                      <a:pt x="8229600" y="0"/>
                    </a:cubicBezTo>
                    <a:close/>
                  </a:path>
                </a:pathLst>
              </a:custGeom>
              <a:solidFill>
                <a:srgbClr val="F5F5EF"/>
              </a:solidFill>
            </p:spPr>
          </p:sp>
        </p:grpSp>
      </p:grpSp>
      <p:pic>
        <p:nvPicPr>
          <p:cNvPr id="13" name="Picture 13"/>
          <p:cNvPicPr>
            <a:picLocks noChangeAspect="1"/>
          </p:cNvPicPr>
          <p:nvPr/>
        </p:nvPicPr>
        <p:blipFill>
          <a:blip r:embed="rId2"/>
          <a:srcRect/>
          <a:stretch>
            <a:fillRect/>
          </a:stretch>
        </p:blipFill>
        <p:spPr>
          <a:xfrm>
            <a:off x="9043969" y="5755436"/>
            <a:ext cx="7820062" cy="3816688"/>
          </a:xfrm>
          <a:prstGeom prst="rect">
            <a:avLst/>
          </a:prstGeom>
        </p:spPr>
      </p:pic>
      <p:grpSp>
        <p:nvGrpSpPr>
          <p:cNvPr id="14" name="Group 14"/>
          <p:cNvGrpSpPr/>
          <p:nvPr/>
        </p:nvGrpSpPr>
        <p:grpSpPr>
          <a:xfrm>
            <a:off x="9601200" y="6429610"/>
            <a:ext cx="2770901" cy="2468339"/>
            <a:chOff x="0" y="0"/>
            <a:chExt cx="1403170" cy="1249954"/>
          </a:xfrm>
        </p:grpSpPr>
        <p:sp>
          <p:nvSpPr>
            <p:cNvPr id="15" name="Freeform 15"/>
            <p:cNvSpPr/>
            <p:nvPr/>
          </p:nvSpPr>
          <p:spPr>
            <a:xfrm>
              <a:off x="0" y="0"/>
              <a:ext cx="1403170" cy="1249954"/>
            </a:xfrm>
            <a:custGeom>
              <a:avLst/>
              <a:gdLst/>
              <a:ahLst/>
              <a:cxnLst/>
              <a:rect l="l" t="t" r="r" b="b"/>
              <a:pathLst>
                <a:path w="1403170" h="1249954">
                  <a:moveTo>
                    <a:pt x="0" y="0"/>
                  </a:moveTo>
                  <a:lnTo>
                    <a:pt x="0" y="1249954"/>
                  </a:lnTo>
                  <a:lnTo>
                    <a:pt x="1403170" y="1249954"/>
                  </a:lnTo>
                  <a:lnTo>
                    <a:pt x="1403170" y="0"/>
                  </a:lnTo>
                  <a:lnTo>
                    <a:pt x="0" y="0"/>
                  </a:lnTo>
                  <a:close/>
                  <a:moveTo>
                    <a:pt x="1342210" y="1188994"/>
                  </a:moveTo>
                  <a:lnTo>
                    <a:pt x="59690" y="1188994"/>
                  </a:lnTo>
                  <a:lnTo>
                    <a:pt x="59690" y="59690"/>
                  </a:lnTo>
                  <a:lnTo>
                    <a:pt x="1342210" y="59690"/>
                  </a:lnTo>
                  <a:lnTo>
                    <a:pt x="1342210" y="1188994"/>
                  </a:lnTo>
                  <a:close/>
                </a:path>
              </a:pathLst>
            </a:custGeom>
            <a:solidFill>
              <a:srgbClr val="FF1616"/>
            </a:solidFill>
          </p:spPr>
        </p:sp>
      </p:grpSp>
      <p:sp>
        <p:nvSpPr>
          <p:cNvPr id="16" name="TextBox 16"/>
          <p:cNvSpPr txBox="1"/>
          <p:nvPr/>
        </p:nvSpPr>
        <p:spPr>
          <a:xfrm>
            <a:off x="9186082" y="1504324"/>
            <a:ext cx="5850502" cy="573405"/>
          </a:xfrm>
          <a:prstGeom prst="rect">
            <a:avLst/>
          </a:prstGeom>
        </p:spPr>
        <p:txBody>
          <a:bodyPr wrap="square" lIns="0" tIns="0" rIns="0" bIns="0" rtlCol="0" anchor="t">
            <a:spAutoFit/>
          </a:bodyPr>
          <a:lstStyle/>
          <a:p>
            <a:pPr marL="0" marR="0" lvl="0" indent="0" algn="l" defTabSz="914400" rtl="0" eaLnBrk="1" fontAlgn="auto" latinLnBrk="0" hangingPunct="1">
              <a:lnSpc>
                <a:spcPts val="4439"/>
              </a:lnSpc>
              <a:spcBef>
                <a:spcPts val="0"/>
              </a:spcBef>
              <a:spcAft>
                <a:spcPts val="0"/>
              </a:spcAft>
              <a:buClrTx/>
              <a:buSzTx/>
              <a:buFontTx/>
              <a:buNone/>
              <a:tabLst/>
              <a:defRPr/>
            </a:pPr>
            <a:r>
              <a:rPr kumimoji="0" lang="en-US" sz="3999" b="0" i="0" u="none" strike="noStrike" kern="1200" cap="none" spc="199" normalizeH="0" baseline="0" noProof="0" dirty="0">
                <a:ln>
                  <a:noFill/>
                </a:ln>
                <a:solidFill>
                  <a:srgbClr val="F5E753"/>
                </a:solidFill>
                <a:effectLst/>
                <a:uLnTx/>
                <a:uFillTx/>
                <a:latin typeface="Montserrat Classic Bold"/>
                <a:ea typeface="+mn-ea"/>
                <a:cs typeface="+mn-cs"/>
              </a:rPr>
              <a:t>“</a:t>
            </a:r>
            <a:r>
              <a:rPr kumimoji="0" lang="en-US" sz="3999" b="1" i="0" u="none" strike="noStrike" kern="1200" cap="none" spc="199" normalizeH="0" baseline="0" noProof="0" dirty="0">
                <a:ln>
                  <a:noFill/>
                </a:ln>
                <a:solidFill>
                  <a:srgbClr val="F5E753"/>
                </a:solidFill>
                <a:effectLst/>
                <a:uLnTx/>
                <a:uFillTx/>
                <a:latin typeface="Montserrat Classic Bold"/>
                <a:ea typeface="+mn-ea"/>
                <a:cs typeface="+mn-cs"/>
              </a:rPr>
              <a:t>B</a:t>
            </a:r>
            <a:r>
              <a:rPr kumimoji="0" lang="en-US" sz="2895" b="1" i="0" u="none" strike="noStrike" kern="1200" cap="none" spc="144" normalizeH="0" baseline="0" noProof="0" dirty="0">
                <a:ln>
                  <a:noFill/>
                </a:ln>
                <a:solidFill>
                  <a:srgbClr val="F5E753"/>
                </a:solidFill>
                <a:effectLst/>
                <a:uLnTx/>
                <a:uFillTx/>
                <a:latin typeface="Arimo Bold"/>
                <a:ea typeface="+mn-ea"/>
                <a:cs typeface="+mn-cs"/>
              </a:rPr>
              <a:t>lessing of Non-Uniformity</a:t>
            </a:r>
            <a:r>
              <a:rPr kumimoji="0" lang="en-US" sz="2895" b="0" i="0" u="none" strike="noStrike" kern="1200" cap="none" spc="144" normalizeH="0" baseline="0" noProof="0" dirty="0">
                <a:ln>
                  <a:noFill/>
                </a:ln>
                <a:solidFill>
                  <a:srgbClr val="F5E753"/>
                </a:solidFill>
                <a:effectLst/>
                <a:uLnTx/>
                <a:uFillTx/>
                <a:latin typeface="Arimo Bold"/>
                <a:ea typeface="+mn-ea"/>
                <a:cs typeface="+mn-cs"/>
              </a:rPr>
              <a:t>”</a:t>
            </a:r>
          </a:p>
        </p:txBody>
      </p:sp>
      <p:sp>
        <p:nvSpPr>
          <p:cNvPr id="17" name="TextBox 17"/>
          <p:cNvSpPr txBox="1"/>
          <p:nvPr/>
        </p:nvSpPr>
        <p:spPr>
          <a:xfrm>
            <a:off x="1320536" y="2218773"/>
            <a:ext cx="4201392" cy="4488408"/>
          </a:xfrm>
          <a:prstGeom prst="rect">
            <a:avLst/>
          </a:prstGeom>
        </p:spPr>
        <p:txBody>
          <a:bodyPr lIns="0" tIns="0" rIns="0" bIns="0" rtlCol="0" anchor="t">
            <a:spAutoFit/>
          </a:bodyPr>
          <a:lstStyle/>
          <a:p>
            <a:pPr marL="0" marR="0" lvl="0" indent="0" algn="l" defTabSz="914400" rtl="0" eaLnBrk="1" fontAlgn="auto" latinLnBrk="0" hangingPunct="1">
              <a:lnSpc>
                <a:spcPts val="4995"/>
              </a:lnSpc>
              <a:spcBef>
                <a:spcPts val="0"/>
              </a:spcBef>
              <a:spcAft>
                <a:spcPts val="0"/>
              </a:spcAft>
              <a:buClrTx/>
              <a:buSzTx/>
              <a:buFontTx/>
              <a:buNone/>
              <a:tabLst/>
              <a:defRPr/>
            </a:pPr>
            <a:r>
              <a:rPr kumimoji="0" lang="en-US" sz="4500" b="0" i="0" u="none" strike="noStrike" kern="1200" cap="none" spc="225" normalizeH="0" baseline="0" noProof="0" dirty="0">
                <a:ln>
                  <a:noFill/>
                </a:ln>
                <a:solidFill>
                  <a:srgbClr val="8BD4AB"/>
                </a:solidFill>
                <a:effectLst/>
                <a:uLnTx/>
                <a:uFillTx/>
                <a:latin typeface="Montserrat Classic Bold"/>
                <a:ea typeface="+mn-ea"/>
                <a:cs typeface="+mn-cs"/>
              </a:rPr>
              <a:t>DO YOU THINK MORE FEATURES DOES NO HARM ???</a:t>
            </a:r>
          </a:p>
          <a:p>
            <a:pPr marL="0" marR="0" lvl="0" indent="0" algn="l" defTabSz="914400" rtl="0" eaLnBrk="1" fontAlgn="auto" latinLnBrk="0" hangingPunct="1">
              <a:lnSpc>
                <a:spcPts val="4995"/>
              </a:lnSpc>
              <a:spcBef>
                <a:spcPts val="0"/>
              </a:spcBef>
              <a:spcAft>
                <a:spcPts val="0"/>
              </a:spcAft>
              <a:buClrTx/>
              <a:buSzTx/>
              <a:buFontTx/>
              <a:buNone/>
              <a:tabLst/>
              <a:defRPr/>
            </a:pPr>
            <a:endParaRPr kumimoji="0" lang="en-US" sz="4500" b="0" i="0" u="none" strike="noStrike" kern="1200" cap="none" spc="225" normalizeH="0" baseline="0" noProof="0" dirty="0">
              <a:ln>
                <a:noFill/>
              </a:ln>
              <a:solidFill>
                <a:srgbClr val="8BD4AB"/>
              </a:solidFill>
              <a:effectLst/>
              <a:uLnTx/>
              <a:uFillTx/>
              <a:latin typeface="Montserrat Classic Bold"/>
              <a:ea typeface="+mn-ea"/>
              <a:cs typeface="+mn-cs"/>
            </a:endParaRPr>
          </a:p>
          <a:p>
            <a:pPr marL="0" marR="0" lvl="0" indent="0" algn="l" defTabSz="914400" rtl="0" eaLnBrk="1" fontAlgn="auto" latinLnBrk="0" hangingPunct="1">
              <a:lnSpc>
                <a:spcPts val="4995"/>
              </a:lnSpc>
              <a:spcBef>
                <a:spcPts val="0"/>
              </a:spcBef>
              <a:spcAft>
                <a:spcPts val="0"/>
              </a:spcAft>
              <a:buClrTx/>
              <a:buSzTx/>
              <a:buFontTx/>
              <a:buNone/>
              <a:tabLst/>
              <a:defRPr/>
            </a:pPr>
            <a:r>
              <a:rPr kumimoji="0" lang="en-US" sz="4500" b="0" i="0" u="none" strike="noStrike" kern="1200" cap="none" spc="60" normalizeH="0" baseline="0" noProof="0" dirty="0">
                <a:ln>
                  <a:noFill/>
                </a:ln>
                <a:solidFill>
                  <a:srgbClr val="8BD4AB"/>
                </a:solidFill>
                <a:effectLst/>
                <a:uLnTx/>
                <a:uFillTx/>
                <a:latin typeface="Arimo Bold"/>
                <a:ea typeface="+mn-ea"/>
                <a:cs typeface="+mn-cs"/>
              </a:rPr>
              <a:t>But they does</a:t>
            </a:r>
          </a:p>
        </p:txBody>
      </p:sp>
      <p:sp>
        <p:nvSpPr>
          <p:cNvPr id="18" name="TextBox 18"/>
          <p:cNvSpPr txBox="1"/>
          <p:nvPr/>
        </p:nvSpPr>
        <p:spPr>
          <a:xfrm>
            <a:off x="7265530" y="2366139"/>
            <a:ext cx="9701934" cy="1037656"/>
          </a:xfrm>
          <a:prstGeom prst="rect">
            <a:avLst/>
          </a:prstGeom>
        </p:spPr>
        <p:txBody>
          <a:bodyPr wrap="square" lIns="0" tIns="0" rIns="0" bIns="0" rtlCol="0" anchor="t">
            <a:spAutoFit/>
          </a:bodyPr>
          <a:lstStyle/>
          <a:p>
            <a:pPr marL="0" marR="0" lvl="0" indent="0" algn="ctr" defTabSz="914400" rtl="0" eaLnBrk="1" fontAlgn="auto" latinLnBrk="0" hangingPunct="1">
              <a:lnSpc>
                <a:spcPts val="4200"/>
              </a:lnSpc>
              <a:spcBef>
                <a:spcPts val="0"/>
              </a:spcBef>
              <a:spcAft>
                <a:spcPts val="0"/>
              </a:spcAft>
              <a:buClrTx/>
              <a:buSzTx/>
              <a:buFontTx/>
              <a:buNone/>
              <a:tabLst/>
              <a:defRPr/>
            </a:pPr>
            <a:r>
              <a:rPr kumimoji="0" lang="en-US" sz="3000" b="0" i="0" u="none" strike="noStrike" kern="1200" cap="none" spc="0" normalizeH="0" baseline="0" noProof="0" dirty="0">
                <a:ln>
                  <a:noFill/>
                </a:ln>
                <a:solidFill>
                  <a:srgbClr val="FFFFFF"/>
                </a:solidFill>
                <a:effectLst/>
                <a:uLnTx/>
                <a:uFillTx/>
                <a:latin typeface="Montserrat Light"/>
                <a:ea typeface="+mn-ea"/>
                <a:cs typeface="+mn-cs"/>
              </a:rPr>
              <a:t>Data is concentrated on or near a lower dimensional manifold</a:t>
            </a:r>
          </a:p>
        </p:txBody>
      </p:sp>
      <p:sp>
        <p:nvSpPr>
          <p:cNvPr id="19" name="TextBox 19"/>
          <p:cNvSpPr txBox="1"/>
          <p:nvPr/>
        </p:nvSpPr>
        <p:spPr>
          <a:xfrm>
            <a:off x="6756165" y="3559142"/>
            <a:ext cx="10710336" cy="1548765"/>
          </a:xfrm>
          <a:prstGeom prst="rect">
            <a:avLst/>
          </a:prstGeom>
        </p:spPr>
        <p:txBody>
          <a:bodyPr lIns="0" tIns="0" rIns="0" bIns="0" rtlCol="0" anchor="t">
            <a:spAutoFit/>
          </a:bodyPr>
          <a:lstStyle/>
          <a:p>
            <a:pPr marL="0" marR="0" lvl="0" indent="0" algn="ctr" defTabSz="914400" rtl="0" eaLnBrk="1" fontAlgn="auto" latinLnBrk="0" hangingPunct="1">
              <a:lnSpc>
                <a:spcPts val="4199"/>
              </a:lnSpc>
              <a:spcBef>
                <a:spcPts val="0"/>
              </a:spcBef>
              <a:spcAft>
                <a:spcPts val="0"/>
              </a:spcAft>
              <a:buClrTx/>
              <a:buSzTx/>
              <a:buFontTx/>
              <a:buNone/>
              <a:tabLst/>
              <a:defRPr/>
            </a:pPr>
            <a:r>
              <a:rPr kumimoji="0" lang="en-US" sz="2999" b="0" i="0" u="none" strike="noStrike" kern="1200" cap="none" spc="0" normalizeH="0" baseline="0" noProof="0">
                <a:ln>
                  <a:noFill/>
                </a:ln>
                <a:solidFill>
                  <a:srgbClr val="FFFFFF"/>
                </a:solidFill>
                <a:effectLst/>
                <a:uLnTx/>
                <a:uFillTx/>
                <a:latin typeface="Montserrat Light"/>
                <a:ea typeface="+mn-ea"/>
                <a:cs typeface="+mn-cs"/>
              </a:rPr>
              <a:t>Learners can implicitly take advantage of this lower effective dimension, or algorithms for explicitly reducing the dimensionality can be used</a:t>
            </a:r>
          </a:p>
        </p:txBody>
      </p:sp>
    </p:spTree>
    <p:extLst>
      <p:ext uri="{BB962C8B-B14F-4D97-AF65-F5344CB8AC3E}">
        <p14:creationId xmlns:p14="http://schemas.microsoft.com/office/powerpoint/2010/main" val="3698396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path" presetSubtype="0" accel="50000" decel="50000" fill="hold" nodeType="clickEffect">
                                  <p:stCondLst>
                                    <p:cond delay="0"/>
                                  </p:stCondLst>
                                  <p:childTnLst>
                                    <p:animMotion origin="layout" path="M -4.44444E-6 2.59259E-6 L 0.22084 0.00231 " pathEditMode="relative" rAng="0" ptsTypes="AA">
                                      <p:cBhvr>
                                        <p:cTn id="6" dur="2000" fill="hold"/>
                                        <p:tgtEl>
                                          <p:spTgt spid="14"/>
                                        </p:tgtEl>
                                        <p:attrNameLst>
                                          <p:attrName>ppt_x</p:attrName>
                                          <p:attrName>ppt_y</p:attrName>
                                        </p:attrNameLst>
                                      </p:cBhvr>
                                      <p:rCtr x="11042" y="10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5E753"/>
        </a:solidFill>
        <a:effectLst/>
      </p:bgPr>
    </p:bg>
    <p:spTree>
      <p:nvGrpSpPr>
        <p:cNvPr id="1" name=""/>
        <p:cNvGrpSpPr/>
        <p:nvPr/>
      </p:nvGrpSpPr>
      <p:grpSpPr>
        <a:xfrm>
          <a:off x="0" y="0"/>
          <a:ext cx="0" cy="0"/>
          <a:chOff x="0" y="0"/>
          <a:chExt cx="0" cy="0"/>
        </a:xfrm>
      </p:grpSpPr>
      <p:grpSp>
        <p:nvGrpSpPr>
          <p:cNvPr id="2" name="Group 2"/>
          <p:cNvGrpSpPr/>
          <p:nvPr/>
        </p:nvGrpSpPr>
        <p:grpSpPr>
          <a:xfrm>
            <a:off x="-2628212" y="6668273"/>
            <a:ext cx="8149633" cy="8149633"/>
            <a:chOff x="0" y="0"/>
            <a:chExt cx="6350000" cy="6350000"/>
          </a:xfrm>
        </p:grpSpPr>
        <p:sp>
          <p:nvSpPr>
            <p:cNvPr id="3" name="Freeform 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5A4594"/>
            </a:solidFill>
          </p:spPr>
        </p:sp>
      </p:grpSp>
      <p:grpSp>
        <p:nvGrpSpPr>
          <p:cNvPr id="4" name="Group 4"/>
          <p:cNvGrpSpPr/>
          <p:nvPr/>
        </p:nvGrpSpPr>
        <p:grpSpPr>
          <a:xfrm>
            <a:off x="10524778" y="-3037583"/>
            <a:ext cx="6137196" cy="5505690"/>
            <a:chOff x="0" y="0"/>
            <a:chExt cx="6350000"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E94759"/>
            </a:solidFill>
          </p:spPr>
        </p:sp>
      </p:grpSp>
      <p:sp>
        <p:nvSpPr>
          <p:cNvPr id="6" name="AutoShape 6"/>
          <p:cNvSpPr/>
          <p:nvPr/>
        </p:nvSpPr>
        <p:spPr>
          <a:xfrm>
            <a:off x="17722638" y="4357337"/>
            <a:ext cx="9525" cy="3091986"/>
          </a:xfrm>
          <a:prstGeom prst="rect">
            <a:avLst/>
          </a:prstGeom>
          <a:solidFill>
            <a:srgbClr val="5A4594"/>
          </a:solidFill>
        </p:spPr>
      </p:sp>
      <p:sp>
        <p:nvSpPr>
          <p:cNvPr id="7" name="TextBox 7"/>
          <p:cNvSpPr txBox="1"/>
          <p:nvPr/>
        </p:nvSpPr>
        <p:spPr>
          <a:xfrm>
            <a:off x="446620" y="599511"/>
            <a:ext cx="9616862" cy="1391920"/>
          </a:xfrm>
          <a:prstGeom prst="rect">
            <a:avLst/>
          </a:prstGeom>
        </p:spPr>
        <p:txBody>
          <a:bodyPr lIns="0" tIns="0" rIns="0" bIns="0" rtlCol="0" anchor="t">
            <a:spAutoFit/>
          </a:bodyPr>
          <a:lstStyle/>
          <a:p>
            <a:pPr marL="0" marR="0" lvl="0" indent="0" algn="ctr" defTabSz="914400" rtl="0" eaLnBrk="1" fontAlgn="auto" latinLnBrk="0" hangingPunct="1">
              <a:lnSpc>
                <a:spcPts val="5599"/>
              </a:lnSpc>
              <a:spcBef>
                <a:spcPts val="0"/>
              </a:spcBef>
              <a:spcAft>
                <a:spcPts val="0"/>
              </a:spcAft>
              <a:buClrTx/>
              <a:buSzTx/>
              <a:buFontTx/>
              <a:buNone/>
              <a:tabLst/>
              <a:defRPr/>
            </a:pPr>
            <a:r>
              <a:rPr kumimoji="0" lang="en-US" sz="3999" b="0" i="0" u="none" strike="noStrike" kern="1200" cap="none" spc="0" normalizeH="0" baseline="0" noProof="0" dirty="0">
                <a:ln>
                  <a:noFill/>
                </a:ln>
                <a:solidFill>
                  <a:srgbClr val="5A4594"/>
                </a:solidFill>
                <a:effectLst/>
                <a:uLnTx/>
                <a:uFillTx/>
                <a:latin typeface="Montserrat Classic Bold" panose="020B0604020202020204" charset="0"/>
                <a:ea typeface="+mn-ea"/>
                <a:cs typeface="+mn-cs"/>
              </a:rPr>
              <a:t>Theoretical guarantees are not what they seem</a:t>
            </a:r>
          </a:p>
        </p:txBody>
      </p:sp>
      <p:sp>
        <p:nvSpPr>
          <p:cNvPr id="8" name="TextBox 8"/>
          <p:cNvSpPr txBox="1"/>
          <p:nvPr/>
        </p:nvSpPr>
        <p:spPr>
          <a:xfrm>
            <a:off x="662093" y="2242787"/>
            <a:ext cx="10093605" cy="2160270"/>
          </a:xfrm>
          <a:prstGeom prst="rect">
            <a:avLst/>
          </a:prstGeom>
        </p:spPr>
        <p:txBody>
          <a:bodyPr lIns="0" tIns="0" rIns="0" bIns="0" rtlCol="0" anchor="t">
            <a:spAutoFit/>
          </a:bodyPr>
          <a:lstStyle/>
          <a:p>
            <a:pPr marL="0" marR="0" lvl="0" indent="0" algn="ctr" defTabSz="914400" rtl="0" eaLnBrk="1" fontAlgn="auto" latinLnBrk="0" hangingPunct="1">
              <a:lnSpc>
                <a:spcPts val="4200"/>
              </a:lnSpc>
              <a:spcBef>
                <a:spcPts val="0"/>
              </a:spcBef>
              <a:spcAft>
                <a:spcPts val="0"/>
              </a:spcAft>
              <a:buClrTx/>
              <a:buSzTx/>
              <a:buFontTx/>
              <a:buNone/>
              <a:tabLst/>
              <a:defRPr/>
            </a:pPr>
            <a:r>
              <a:rPr kumimoji="0" lang="en-US" sz="3000" b="0" i="0" u="none" strike="noStrike" kern="1200" cap="none" spc="0" normalizeH="0" baseline="0" noProof="0">
                <a:ln>
                  <a:noFill/>
                </a:ln>
                <a:solidFill>
                  <a:srgbClr val="5A4594"/>
                </a:solidFill>
                <a:effectLst/>
                <a:uLnTx/>
                <a:uFillTx/>
                <a:latin typeface="Montserrat Light"/>
                <a:ea typeface="+mn-ea"/>
                <a:cs typeface="+mn-cs"/>
              </a:rPr>
              <a:t>Theorems are stated in a </a:t>
            </a:r>
            <a:r>
              <a:rPr kumimoji="0" lang="en-US" sz="3000" b="0" i="0" u="none" strike="noStrike" kern="1200" cap="none" spc="0" normalizeH="0" baseline="0" noProof="0">
                <a:ln>
                  <a:noFill/>
                </a:ln>
                <a:solidFill>
                  <a:srgbClr val="FF1616"/>
                </a:solidFill>
                <a:effectLst/>
                <a:uLnTx/>
                <a:uFillTx/>
                <a:latin typeface="Montserrat Light Bold"/>
                <a:ea typeface="+mn-ea"/>
                <a:cs typeface="+mn-cs"/>
              </a:rPr>
              <a:t>mathematically strict sense.</a:t>
            </a:r>
            <a:r>
              <a:rPr kumimoji="0" lang="en-US" sz="3000" b="0" i="0" u="none" strike="noStrike" kern="1200" cap="none" spc="0" normalizeH="0" baseline="0" noProof="0">
                <a:ln>
                  <a:noFill/>
                </a:ln>
                <a:solidFill>
                  <a:srgbClr val="5A4594"/>
                </a:solidFill>
                <a:effectLst/>
                <a:uLnTx/>
                <a:uFillTx/>
                <a:latin typeface="Montserrat Light"/>
                <a:ea typeface="+mn-ea"/>
                <a:cs typeface="+mn-cs"/>
              </a:rPr>
              <a:t> Extrapolating from these theorems to make decisions in practice is prone to errors, and one needs to be very careful.</a:t>
            </a:r>
          </a:p>
        </p:txBody>
      </p:sp>
      <p:sp>
        <p:nvSpPr>
          <p:cNvPr id="9" name="TextBox 9"/>
          <p:cNvSpPr txBox="1"/>
          <p:nvPr/>
        </p:nvSpPr>
        <p:spPr>
          <a:xfrm>
            <a:off x="6033879" y="4847723"/>
            <a:ext cx="11102146" cy="1391920"/>
          </a:xfrm>
          <a:prstGeom prst="rect">
            <a:avLst/>
          </a:prstGeom>
        </p:spPr>
        <p:txBody>
          <a:bodyPr lIns="0" tIns="0" rIns="0" bIns="0" rtlCol="0" anchor="t">
            <a:spAutoFit/>
          </a:bodyPr>
          <a:lstStyle/>
          <a:p>
            <a:pPr marL="0" marR="0" lvl="0" indent="0" algn="ctr" defTabSz="914400" rtl="0" eaLnBrk="1" fontAlgn="auto" latinLnBrk="0" hangingPunct="1">
              <a:lnSpc>
                <a:spcPts val="5599"/>
              </a:lnSpc>
              <a:spcBef>
                <a:spcPts val="0"/>
              </a:spcBef>
              <a:spcAft>
                <a:spcPts val="0"/>
              </a:spcAft>
              <a:buClrTx/>
              <a:buSzTx/>
              <a:buFontTx/>
              <a:buNone/>
              <a:tabLst/>
              <a:defRPr/>
            </a:pPr>
            <a:r>
              <a:rPr kumimoji="0" lang="en-US" sz="3999" b="0" i="0" u="none" strike="noStrike" kern="1200" cap="none" spc="0" normalizeH="0" baseline="0" noProof="0" dirty="0">
                <a:ln>
                  <a:noFill/>
                </a:ln>
                <a:solidFill>
                  <a:srgbClr val="5A4594"/>
                </a:solidFill>
                <a:effectLst/>
                <a:uLnTx/>
                <a:uFillTx/>
                <a:latin typeface="Montserrat Classic Bold" panose="020B0604020202020204" charset="0"/>
                <a:ea typeface="+mn-ea"/>
                <a:cs typeface="+mn-cs"/>
              </a:rPr>
              <a:t>Theory says it is possible, but in practice it is not always such a good idea</a:t>
            </a:r>
          </a:p>
        </p:txBody>
      </p:sp>
      <p:sp>
        <p:nvSpPr>
          <p:cNvPr id="10" name="TextBox 10"/>
          <p:cNvSpPr txBox="1"/>
          <p:nvPr/>
        </p:nvSpPr>
        <p:spPr>
          <a:xfrm>
            <a:off x="5787327" y="6787048"/>
            <a:ext cx="11348697" cy="1626870"/>
          </a:xfrm>
          <a:prstGeom prst="rect">
            <a:avLst/>
          </a:prstGeom>
        </p:spPr>
        <p:txBody>
          <a:bodyPr lIns="0" tIns="0" rIns="0" bIns="0" rtlCol="0" anchor="t">
            <a:spAutoFit/>
          </a:bodyPr>
          <a:lstStyle/>
          <a:p>
            <a:pPr marL="0" marR="0" lvl="0" indent="0" algn="ctr" defTabSz="914400" rtl="0" eaLnBrk="1" fontAlgn="auto" latinLnBrk="0" hangingPunct="1">
              <a:lnSpc>
                <a:spcPts val="4200"/>
              </a:lnSpc>
              <a:spcBef>
                <a:spcPts val="0"/>
              </a:spcBef>
              <a:spcAft>
                <a:spcPts val="0"/>
              </a:spcAft>
              <a:buClrTx/>
              <a:buSzTx/>
              <a:buFontTx/>
              <a:buNone/>
              <a:tabLst/>
              <a:defRPr/>
            </a:pPr>
            <a:r>
              <a:rPr kumimoji="0" lang="en-US" sz="3000" b="0" i="0" u="none" strike="noStrike" kern="1200" cap="none" spc="0" normalizeH="0" baseline="0" noProof="0">
                <a:ln>
                  <a:noFill/>
                </a:ln>
                <a:solidFill>
                  <a:srgbClr val="5A4594"/>
                </a:solidFill>
                <a:effectLst/>
                <a:uLnTx/>
                <a:uFillTx/>
                <a:latin typeface="Montserrat Light"/>
                <a:ea typeface="+mn-ea"/>
                <a:cs typeface="+mn-cs"/>
              </a:rPr>
              <a:t>The </a:t>
            </a:r>
            <a:r>
              <a:rPr kumimoji="0" lang="en-US" sz="3000" b="0" i="0" u="none" strike="noStrike" kern="1200" cap="none" spc="0" normalizeH="0" baseline="0" noProof="0">
                <a:ln>
                  <a:noFill/>
                </a:ln>
                <a:solidFill>
                  <a:srgbClr val="EC3655"/>
                </a:solidFill>
                <a:effectLst/>
                <a:uLnTx/>
                <a:uFillTx/>
                <a:latin typeface="Montserrat Light Bold"/>
                <a:ea typeface="+mn-ea"/>
                <a:cs typeface="+mn-cs"/>
              </a:rPr>
              <a:t>Universality theorem</a:t>
            </a:r>
            <a:r>
              <a:rPr kumimoji="0" lang="en-US" sz="3000" b="0" i="0" u="none" strike="noStrike" kern="1200" cap="none" spc="0" normalizeH="0" baseline="0" noProof="0">
                <a:ln>
                  <a:noFill/>
                </a:ln>
                <a:solidFill>
                  <a:srgbClr val="5A4594"/>
                </a:solidFill>
                <a:effectLst/>
                <a:uLnTx/>
                <a:uFillTx/>
                <a:latin typeface="Montserrat Light"/>
                <a:ea typeface="+mn-ea"/>
                <a:cs typeface="+mn-cs"/>
              </a:rPr>
              <a:t> asserts that neural networks can compute any computable function. Moreover, even a NN with </a:t>
            </a:r>
            <a:r>
              <a:rPr kumimoji="0" lang="en-US" sz="3000" b="0" i="0" u="none" strike="noStrike" kern="1200" cap="none" spc="0" normalizeH="0" baseline="0" noProof="0">
                <a:ln>
                  <a:noFill/>
                </a:ln>
                <a:solidFill>
                  <a:srgbClr val="EC3655"/>
                </a:solidFill>
                <a:effectLst/>
                <a:uLnTx/>
                <a:uFillTx/>
                <a:latin typeface="Montserrat Light Bold"/>
                <a:ea typeface="+mn-ea"/>
                <a:cs typeface="+mn-cs"/>
              </a:rPr>
              <a:t>only one hidden layer</a:t>
            </a:r>
            <a:r>
              <a:rPr kumimoji="0" lang="en-US" sz="3000" b="0" i="0" u="none" strike="noStrike" kern="1200" cap="none" spc="0" normalizeH="0" baseline="0" noProof="0">
                <a:ln>
                  <a:noFill/>
                </a:ln>
                <a:solidFill>
                  <a:srgbClr val="5A4594"/>
                </a:solidFill>
                <a:effectLst/>
                <a:uLnTx/>
                <a:uFillTx/>
                <a:latin typeface="Montserrat Light"/>
                <a:ea typeface="+mn-ea"/>
                <a:cs typeface="+mn-cs"/>
              </a:rPr>
              <a:t> can accomplish this task.</a:t>
            </a:r>
          </a:p>
        </p:txBody>
      </p:sp>
    </p:spTree>
    <p:extLst>
      <p:ext uri="{BB962C8B-B14F-4D97-AF65-F5344CB8AC3E}">
        <p14:creationId xmlns:p14="http://schemas.microsoft.com/office/powerpoint/2010/main" val="2240787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8BD4AB"/>
        </a:solidFill>
        <a:effectLst/>
      </p:bgPr>
    </p:bg>
    <p:spTree>
      <p:nvGrpSpPr>
        <p:cNvPr id="1" name=""/>
        <p:cNvGrpSpPr/>
        <p:nvPr/>
      </p:nvGrpSpPr>
      <p:grpSpPr>
        <a:xfrm>
          <a:off x="0" y="0"/>
          <a:ext cx="0" cy="0"/>
          <a:chOff x="0" y="0"/>
          <a:chExt cx="0" cy="0"/>
        </a:xfrm>
      </p:grpSpPr>
      <p:sp>
        <p:nvSpPr>
          <p:cNvPr id="2" name="AutoShape 2"/>
          <p:cNvSpPr/>
          <p:nvPr/>
        </p:nvSpPr>
        <p:spPr>
          <a:xfrm>
            <a:off x="17722638" y="4357337"/>
            <a:ext cx="9525" cy="3091986"/>
          </a:xfrm>
          <a:prstGeom prst="rect">
            <a:avLst/>
          </a:prstGeom>
          <a:solidFill>
            <a:srgbClr val="5A4594"/>
          </a:solidFill>
        </p:spPr>
      </p:sp>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2489890" y="2483461"/>
            <a:ext cx="5242273" cy="4965862"/>
          </a:xfrm>
          <a:prstGeom prst="rect">
            <a:avLst/>
          </a:prstGeom>
        </p:spPr>
      </p:pic>
      <p:sp>
        <p:nvSpPr>
          <p:cNvPr id="4" name="TextBox 4"/>
          <p:cNvSpPr txBox="1"/>
          <p:nvPr/>
        </p:nvSpPr>
        <p:spPr>
          <a:xfrm>
            <a:off x="705979" y="2095422"/>
            <a:ext cx="10850010" cy="1581150"/>
          </a:xfrm>
          <a:prstGeom prst="rect">
            <a:avLst/>
          </a:prstGeom>
        </p:spPr>
        <p:txBody>
          <a:bodyPr lIns="0" tIns="0" rIns="0" bIns="0" rtlCol="0" anchor="t">
            <a:spAutoFit/>
          </a:bodyPr>
          <a:lstStyle/>
          <a:p>
            <a:pPr marL="0" marR="0" lvl="0" indent="0" algn="ctr" defTabSz="914400" rtl="0" eaLnBrk="1" fontAlgn="auto" latinLnBrk="0" hangingPunct="1">
              <a:lnSpc>
                <a:spcPts val="4200"/>
              </a:lnSpc>
              <a:spcBef>
                <a:spcPts val="0"/>
              </a:spcBef>
              <a:spcAft>
                <a:spcPts val="0"/>
              </a:spcAft>
              <a:buClrTx/>
              <a:buSzTx/>
              <a:buFontTx/>
              <a:buNone/>
              <a:tabLst/>
              <a:defRPr/>
            </a:pPr>
            <a:r>
              <a:rPr kumimoji="0" lang="en-US" sz="3000" b="0" i="0" u="none" strike="noStrike" kern="1200" cap="none" spc="0" normalizeH="0" baseline="0" noProof="0" dirty="0">
                <a:ln>
                  <a:noFill/>
                </a:ln>
                <a:solidFill>
                  <a:srgbClr val="5A4594"/>
                </a:solidFill>
                <a:effectLst/>
                <a:uLnTx/>
                <a:uFillTx/>
                <a:latin typeface="Montserrat Light"/>
                <a:ea typeface="+mn-ea"/>
                <a:cs typeface="+mn-cs"/>
              </a:rPr>
              <a:t>Learning = Representation + Evaluation + Optimization. This theorem only talks about the representation, not the optimization.</a:t>
            </a:r>
          </a:p>
        </p:txBody>
      </p:sp>
      <p:sp>
        <p:nvSpPr>
          <p:cNvPr id="5" name="TextBox 5"/>
          <p:cNvSpPr txBox="1"/>
          <p:nvPr/>
        </p:nvSpPr>
        <p:spPr>
          <a:xfrm>
            <a:off x="617731" y="4300187"/>
            <a:ext cx="11026505" cy="1093470"/>
          </a:xfrm>
          <a:prstGeom prst="rect">
            <a:avLst/>
          </a:prstGeom>
        </p:spPr>
        <p:txBody>
          <a:bodyPr lIns="0" tIns="0" rIns="0" bIns="0" rtlCol="0" anchor="t">
            <a:spAutoFit/>
          </a:bodyPr>
          <a:lstStyle/>
          <a:p>
            <a:pPr marL="0" marR="0" lvl="0" indent="0" algn="ctr" defTabSz="914400" rtl="0" eaLnBrk="1" fontAlgn="auto" latinLnBrk="0" hangingPunct="1">
              <a:lnSpc>
                <a:spcPts val="4200"/>
              </a:lnSpc>
              <a:spcBef>
                <a:spcPts val="0"/>
              </a:spcBef>
              <a:spcAft>
                <a:spcPts val="0"/>
              </a:spcAft>
              <a:buClrTx/>
              <a:buSzTx/>
              <a:buFontTx/>
              <a:buNone/>
              <a:tabLst/>
              <a:defRPr/>
            </a:pPr>
            <a:r>
              <a:rPr kumimoji="0" lang="en-US" sz="3000" b="0" i="0" u="none" strike="noStrike" kern="1200" cap="none" spc="0" normalizeH="0" baseline="0" noProof="0" dirty="0">
                <a:ln>
                  <a:noFill/>
                </a:ln>
                <a:solidFill>
                  <a:srgbClr val="5A4594"/>
                </a:solidFill>
                <a:effectLst/>
                <a:uLnTx/>
                <a:uFillTx/>
                <a:latin typeface="Montserrat Light"/>
                <a:ea typeface="+mn-ea"/>
                <a:cs typeface="+mn-cs"/>
              </a:rPr>
              <a:t>In practice, a single layered NN would </a:t>
            </a:r>
            <a:r>
              <a:rPr kumimoji="0" lang="en-US" sz="3000" b="0" i="0" u="none" strike="noStrike" kern="1200" cap="none" spc="0" normalizeH="0" baseline="0" noProof="0" dirty="0">
                <a:ln>
                  <a:noFill/>
                </a:ln>
                <a:solidFill>
                  <a:srgbClr val="EC3655"/>
                </a:solidFill>
                <a:effectLst/>
                <a:uLnTx/>
                <a:uFillTx/>
                <a:latin typeface="Montserrat Light Bold"/>
                <a:ea typeface="+mn-ea"/>
                <a:cs typeface="+mn-cs"/>
              </a:rPr>
              <a:t>take exponentially more neurons, and exponentially more data</a:t>
            </a:r>
          </a:p>
        </p:txBody>
      </p:sp>
      <p:sp>
        <p:nvSpPr>
          <p:cNvPr id="6" name="TextBox 6"/>
          <p:cNvSpPr txBox="1"/>
          <p:nvPr/>
        </p:nvSpPr>
        <p:spPr>
          <a:xfrm>
            <a:off x="705979" y="713740"/>
            <a:ext cx="10850010" cy="1070610"/>
          </a:xfrm>
          <a:prstGeom prst="rect">
            <a:avLst/>
          </a:prstGeom>
        </p:spPr>
        <p:txBody>
          <a:bodyPr lIns="0" tIns="0" rIns="0" bIns="0" rtlCol="0" anchor="t">
            <a:spAutoFit/>
          </a:bodyPr>
          <a:lstStyle/>
          <a:p>
            <a:pPr marL="0" marR="0" lvl="0" indent="0" algn="ctr" defTabSz="914400" rtl="0" eaLnBrk="1" fontAlgn="auto" latinLnBrk="0" hangingPunct="1">
              <a:lnSpc>
                <a:spcPts val="4200"/>
              </a:lnSpc>
              <a:spcBef>
                <a:spcPts val="0"/>
              </a:spcBef>
              <a:spcAft>
                <a:spcPts val="0"/>
              </a:spcAft>
              <a:buClrTx/>
              <a:buSzTx/>
              <a:buFontTx/>
              <a:buNone/>
              <a:tabLst/>
              <a:defRPr/>
            </a:pPr>
            <a:r>
              <a:rPr kumimoji="0" lang="en-US" sz="3000" b="0" i="0" u="none" strike="noStrike" kern="1200" cap="none" spc="0" normalizeH="0" baseline="0" noProof="0" dirty="0">
                <a:ln>
                  <a:noFill/>
                </a:ln>
                <a:solidFill>
                  <a:srgbClr val="5A4594"/>
                </a:solidFill>
                <a:effectLst/>
                <a:uLnTx/>
                <a:uFillTx/>
                <a:latin typeface="Montserrat Light"/>
                <a:ea typeface="+mn-ea"/>
                <a:cs typeface="+mn-cs"/>
              </a:rPr>
              <a:t>A NN is capable of representing a computable function,</a:t>
            </a:r>
          </a:p>
          <a:p>
            <a:pPr marL="0" marR="0" lvl="0" indent="0" algn="ctr" defTabSz="914400" rtl="0" eaLnBrk="1" fontAlgn="auto" latinLnBrk="0" hangingPunct="1">
              <a:lnSpc>
                <a:spcPts val="4200"/>
              </a:lnSpc>
              <a:spcBef>
                <a:spcPts val="0"/>
              </a:spcBef>
              <a:spcAft>
                <a:spcPts val="0"/>
              </a:spcAft>
              <a:buClrTx/>
              <a:buSzTx/>
              <a:buFontTx/>
              <a:buNone/>
              <a:tabLst/>
              <a:defRPr/>
            </a:pPr>
            <a:r>
              <a:rPr kumimoji="0" lang="en-US" sz="3000" b="0" i="0" u="none" strike="noStrike" kern="1200" cap="none" spc="0" normalizeH="0" baseline="0" noProof="0" dirty="0">
                <a:ln>
                  <a:noFill/>
                </a:ln>
                <a:solidFill>
                  <a:srgbClr val="5A4594"/>
                </a:solidFill>
                <a:effectLst/>
                <a:uLnTx/>
                <a:uFillTx/>
                <a:latin typeface="Montserrat Light"/>
                <a:ea typeface="+mn-ea"/>
                <a:cs typeface="+mn-cs"/>
              </a:rPr>
              <a:t> </a:t>
            </a:r>
            <a:r>
              <a:rPr kumimoji="0" lang="en-US" sz="3000" b="0" i="0" u="none" strike="noStrike" kern="1200" cap="none" spc="0" normalizeH="0" baseline="0" noProof="0" dirty="0">
                <a:ln>
                  <a:noFill/>
                </a:ln>
                <a:solidFill>
                  <a:srgbClr val="EC3655"/>
                </a:solidFill>
                <a:effectLst/>
                <a:uLnTx/>
                <a:uFillTx/>
                <a:latin typeface="Montserrat Light Bold"/>
                <a:ea typeface="+mn-ea"/>
                <a:cs typeface="+mn-cs"/>
              </a:rPr>
              <a:t>how to find such a NN in the hypothesis space?</a:t>
            </a:r>
          </a:p>
        </p:txBody>
      </p:sp>
      <p:sp>
        <p:nvSpPr>
          <p:cNvPr id="7" name="TextBox 7"/>
          <p:cNvSpPr txBox="1"/>
          <p:nvPr/>
        </p:nvSpPr>
        <p:spPr>
          <a:xfrm>
            <a:off x="529484" y="5846180"/>
            <a:ext cx="10850010" cy="1093470"/>
          </a:xfrm>
          <a:prstGeom prst="rect">
            <a:avLst/>
          </a:prstGeom>
        </p:spPr>
        <p:txBody>
          <a:bodyPr lIns="0" tIns="0" rIns="0" bIns="0" rtlCol="0" anchor="t">
            <a:spAutoFit/>
          </a:bodyPr>
          <a:lstStyle/>
          <a:p>
            <a:pPr marL="0" marR="0" lvl="0" indent="0" algn="ctr" defTabSz="914400" rtl="0" eaLnBrk="1" fontAlgn="auto" latinLnBrk="0" hangingPunct="1">
              <a:lnSpc>
                <a:spcPts val="4200"/>
              </a:lnSpc>
              <a:spcBef>
                <a:spcPts val="0"/>
              </a:spcBef>
              <a:spcAft>
                <a:spcPts val="0"/>
              </a:spcAft>
              <a:buClrTx/>
              <a:buSzTx/>
              <a:buFontTx/>
              <a:buNone/>
              <a:tabLst/>
              <a:defRPr/>
            </a:pPr>
            <a:r>
              <a:rPr kumimoji="0" lang="en-US" sz="3000" b="0" i="0" u="none" strike="noStrike" kern="1200" cap="none" spc="0" normalizeH="0" baseline="0" noProof="0" dirty="0">
                <a:ln>
                  <a:noFill/>
                </a:ln>
                <a:solidFill>
                  <a:srgbClr val="5A4594"/>
                </a:solidFill>
                <a:effectLst/>
                <a:uLnTx/>
                <a:uFillTx/>
                <a:latin typeface="Montserrat Light"/>
                <a:ea typeface="+mn-ea"/>
                <a:cs typeface="+mn-cs"/>
              </a:rPr>
              <a:t>The theorem should </a:t>
            </a:r>
            <a:r>
              <a:rPr kumimoji="0" lang="en-US" sz="3000" b="0" i="0" u="none" strike="noStrike" kern="1200" cap="none" spc="0" normalizeH="0" baseline="0" noProof="0" dirty="0">
                <a:ln>
                  <a:noFill/>
                </a:ln>
                <a:solidFill>
                  <a:srgbClr val="EC3655"/>
                </a:solidFill>
                <a:effectLst/>
                <a:uLnTx/>
                <a:uFillTx/>
                <a:latin typeface="Montserrat Light Bold"/>
                <a:ea typeface="+mn-ea"/>
                <a:cs typeface="+mn-cs"/>
              </a:rPr>
              <a:t>NOT</a:t>
            </a:r>
            <a:r>
              <a:rPr kumimoji="0" lang="en-US" sz="3000" b="0" i="0" u="none" strike="noStrike" kern="1200" cap="none" spc="0" normalizeH="0" baseline="0" noProof="0" dirty="0">
                <a:ln>
                  <a:noFill/>
                </a:ln>
                <a:solidFill>
                  <a:srgbClr val="5A4594"/>
                </a:solidFill>
                <a:effectLst/>
                <a:uLnTx/>
                <a:uFillTx/>
                <a:latin typeface="Montserrat Light"/>
                <a:ea typeface="+mn-ea"/>
                <a:cs typeface="+mn-cs"/>
              </a:rPr>
              <a:t> be read as </a:t>
            </a:r>
            <a:r>
              <a:rPr kumimoji="0" lang="en-US" sz="3000" b="0" i="0" u="none" strike="noStrike" kern="1200" cap="none" spc="0" normalizeH="0" baseline="0" noProof="0" dirty="0">
                <a:ln>
                  <a:noFill/>
                </a:ln>
                <a:solidFill>
                  <a:srgbClr val="EC3655"/>
                </a:solidFill>
                <a:effectLst/>
                <a:uLnTx/>
                <a:uFillTx/>
                <a:latin typeface="Montserrat Light Bold"/>
                <a:ea typeface="+mn-ea"/>
                <a:cs typeface="+mn-cs"/>
              </a:rPr>
              <a:t>NNs being better than other machine learning algorithms</a:t>
            </a:r>
            <a:r>
              <a:rPr kumimoji="0" lang="en-US" sz="3000" b="0" i="0" u="none" strike="noStrike" kern="1200" cap="none" spc="0" normalizeH="0" baseline="0" noProof="0" dirty="0">
                <a:ln>
                  <a:noFill/>
                </a:ln>
                <a:solidFill>
                  <a:srgbClr val="5A4594"/>
                </a:solidFill>
                <a:effectLst/>
                <a:uLnTx/>
                <a:uFillTx/>
                <a:latin typeface="Montserrat Light"/>
                <a:ea typeface="+mn-ea"/>
                <a:cs typeface="+mn-cs"/>
              </a:rPr>
              <a:t>.</a:t>
            </a:r>
          </a:p>
        </p:txBody>
      </p:sp>
      <p:sp>
        <p:nvSpPr>
          <p:cNvPr id="8" name="TextBox 8"/>
          <p:cNvSpPr txBox="1"/>
          <p:nvPr/>
        </p:nvSpPr>
        <p:spPr>
          <a:xfrm>
            <a:off x="390810" y="7392173"/>
            <a:ext cx="11480348" cy="2114550"/>
          </a:xfrm>
          <a:prstGeom prst="rect">
            <a:avLst/>
          </a:prstGeom>
        </p:spPr>
        <p:txBody>
          <a:bodyPr lIns="0" tIns="0" rIns="0" bIns="0" rtlCol="0" anchor="t">
            <a:spAutoFit/>
          </a:bodyPr>
          <a:lstStyle/>
          <a:p>
            <a:pPr marL="0" marR="0" lvl="0" indent="0" algn="ctr" defTabSz="914400" rtl="0" eaLnBrk="1" fontAlgn="auto" latinLnBrk="0" hangingPunct="1">
              <a:lnSpc>
                <a:spcPts val="4200"/>
              </a:lnSpc>
              <a:spcBef>
                <a:spcPts val="0"/>
              </a:spcBef>
              <a:spcAft>
                <a:spcPts val="0"/>
              </a:spcAft>
              <a:buClrTx/>
              <a:buSzTx/>
              <a:buFontTx/>
              <a:buNone/>
              <a:tabLst/>
              <a:defRPr/>
            </a:pPr>
            <a:r>
              <a:rPr kumimoji="0" lang="en-US" sz="3000" b="0" i="0" u="none" strike="noStrike" kern="1200" cap="none" spc="0" normalizeH="0" baseline="0" noProof="0" dirty="0">
                <a:ln>
                  <a:noFill/>
                </a:ln>
                <a:solidFill>
                  <a:srgbClr val="5A4594"/>
                </a:solidFill>
                <a:effectLst/>
                <a:uLnTx/>
                <a:uFillTx/>
                <a:latin typeface="Montserrat Light"/>
                <a:ea typeface="+mn-ea"/>
                <a:cs typeface="+mn-cs"/>
              </a:rPr>
              <a:t>The other algorithms will still continue to perform better than NN’s in terms of overfitting, computational efficiency, amount of data required etc. for certain problems</a:t>
            </a:r>
          </a:p>
          <a:p>
            <a:pPr marL="0" marR="0" lvl="0" indent="0" algn="ctr" defTabSz="914400" rtl="0" eaLnBrk="1" fontAlgn="auto" latinLnBrk="0" hangingPunct="1">
              <a:lnSpc>
                <a:spcPts val="4200"/>
              </a:lnSpc>
              <a:spcBef>
                <a:spcPts val="0"/>
              </a:spcBef>
              <a:spcAft>
                <a:spcPts val="0"/>
              </a:spcAft>
              <a:buClrTx/>
              <a:buSzTx/>
              <a:buFontTx/>
              <a:buNone/>
              <a:tabLst/>
              <a:defRPr/>
            </a:pPr>
            <a:endParaRPr kumimoji="0" lang="en-US" sz="3000" b="0" i="0" u="none" strike="noStrike" kern="1200" cap="none" spc="0" normalizeH="0" baseline="0" noProof="0" dirty="0">
              <a:ln>
                <a:noFill/>
              </a:ln>
              <a:solidFill>
                <a:srgbClr val="5A4594"/>
              </a:solidFill>
              <a:effectLst/>
              <a:uLnTx/>
              <a:uFillTx/>
              <a:latin typeface="Montserrat Light"/>
              <a:ea typeface="+mn-ea"/>
              <a:cs typeface="+mn-cs"/>
            </a:endParaRPr>
          </a:p>
        </p:txBody>
      </p:sp>
    </p:spTree>
    <p:extLst>
      <p:ext uri="{BB962C8B-B14F-4D97-AF65-F5344CB8AC3E}">
        <p14:creationId xmlns:p14="http://schemas.microsoft.com/office/powerpoint/2010/main" val="1543563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81C5D8"/>
        </a:solidFill>
        <a:effectLst/>
      </p:bgPr>
    </p:bg>
    <p:spTree>
      <p:nvGrpSpPr>
        <p:cNvPr id="1" name=""/>
        <p:cNvGrpSpPr/>
        <p:nvPr/>
      </p:nvGrpSpPr>
      <p:grpSpPr>
        <a:xfrm>
          <a:off x="0" y="0"/>
          <a:ext cx="0" cy="0"/>
          <a:chOff x="0" y="0"/>
          <a:chExt cx="0" cy="0"/>
        </a:xfrm>
      </p:grpSpPr>
      <p:sp>
        <p:nvSpPr>
          <p:cNvPr id="2" name="AutoShape 2"/>
          <p:cNvSpPr/>
          <p:nvPr/>
        </p:nvSpPr>
        <p:spPr>
          <a:xfrm>
            <a:off x="17722638" y="4357337"/>
            <a:ext cx="9525" cy="3091986"/>
          </a:xfrm>
          <a:prstGeom prst="rect">
            <a:avLst/>
          </a:prstGeom>
          <a:solidFill>
            <a:srgbClr val="1D242C"/>
          </a:solidFill>
        </p:spPr>
      </p:sp>
      <p:sp>
        <p:nvSpPr>
          <p:cNvPr id="3" name="TextBox 3"/>
          <p:cNvSpPr txBox="1"/>
          <p:nvPr/>
        </p:nvSpPr>
        <p:spPr>
          <a:xfrm>
            <a:off x="7654247" y="1066800"/>
            <a:ext cx="7767506" cy="2543175"/>
          </a:xfrm>
          <a:prstGeom prst="rect">
            <a:avLst/>
          </a:prstGeom>
        </p:spPr>
        <p:txBody>
          <a:bodyPr lIns="0" tIns="0" rIns="0" bIns="0" rtlCol="0" anchor="t">
            <a:spAutoFit/>
          </a:bodyPr>
          <a:lstStyle/>
          <a:p>
            <a:pPr marL="0" marR="0" lvl="0" indent="0" algn="l" defTabSz="914400" rtl="0" eaLnBrk="1" fontAlgn="auto" latinLnBrk="0" hangingPunct="1">
              <a:lnSpc>
                <a:spcPts val="4995"/>
              </a:lnSpc>
              <a:spcBef>
                <a:spcPts val="0"/>
              </a:spcBef>
              <a:spcAft>
                <a:spcPts val="0"/>
              </a:spcAft>
              <a:buClrTx/>
              <a:buSzTx/>
              <a:buFontTx/>
              <a:buNone/>
              <a:tabLst/>
              <a:defRPr/>
            </a:pPr>
            <a:r>
              <a:rPr kumimoji="0" lang="en-US" sz="4500" b="0" i="0" u="none" strike="noStrike" kern="1200" cap="none" spc="225" normalizeH="0" baseline="0" noProof="0" dirty="0">
                <a:ln>
                  <a:noFill/>
                </a:ln>
                <a:solidFill>
                  <a:srgbClr val="5A4594"/>
                </a:solidFill>
                <a:effectLst/>
                <a:uLnTx/>
                <a:uFillTx/>
                <a:latin typeface="Montserrat Classic Bold"/>
                <a:ea typeface="+mn-ea"/>
                <a:cs typeface="+mn-cs"/>
              </a:rPr>
              <a:t>THEORY IS TOO CONSERVATIVE, BUT IN PRACTICE IT WORKS PRETTY WELL.</a:t>
            </a:r>
          </a:p>
        </p:txBody>
      </p:sp>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2423453" y="2138610"/>
            <a:ext cx="3806352" cy="5880601"/>
          </a:xfrm>
          <a:prstGeom prst="rect">
            <a:avLst/>
          </a:prstGeom>
        </p:spPr>
      </p:pic>
      <p:sp>
        <p:nvSpPr>
          <p:cNvPr id="5" name="TextBox 5"/>
          <p:cNvSpPr txBox="1"/>
          <p:nvPr/>
        </p:nvSpPr>
        <p:spPr>
          <a:xfrm>
            <a:off x="7663772" y="4259760"/>
            <a:ext cx="10068391" cy="2114550"/>
          </a:xfrm>
          <a:prstGeom prst="rect">
            <a:avLst/>
          </a:prstGeom>
        </p:spPr>
        <p:txBody>
          <a:bodyPr lIns="0" tIns="0" rIns="0" bIns="0" rtlCol="0" anchor="t">
            <a:spAutoFit/>
          </a:bodyPr>
          <a:lstStyle/>
          <a:p>
            <a:pPr marL="0" marR="0" lvl="0" indent="0" algn="l" defTabSz="914400" rtl="0" eaLnBrk="1" fontAlgn="auto" latinLnBrk="0" hangingPunct="1">
              <a:lnSpc>
                <a:spcPts val="4200"/>
              </a:lnSpc>
              <a:spcBef>
                <a:spcPts val="0"/>
              </a:spcBef>
              <a:spcAft>
                <a:spcPts val="0"/>
              </a:spcAft>
              <a:buClrTx/>
              <a:buSzTx/>
              <a:buFontTx/>
              <a:buNone/>
              <a:tabLst/>
              <a:defRPr/>
            </a:pPr>
            <a:r>
              <a:rPr kumimoji="0" lang="en-US" sz="3000" b="0" i="0" u="none" strike="noStrike" kern="1200" cap="none" spc="0" normalizeH="0" baseline="0" noProof="0" dirty="0">
                <a:ln>
                  <a:noFill/>
                </a:ln>
                <a:solidFill>
                  <a:srgbClr val="5A4594"/>
                </a:solidFill>
                <a:effectLst/>
                <a:uLnTx/>
                <a:uFillTx/>
                <a:latin typeface="Montserrat Light"/>
                <a:ea typeface="+mn-ea"/>
                <a:cs typeface="+mn-cs"/>
              </a:rPr>
              <a:t>There are a number of theoretical bounds about number of training samples given the number of parameters in a model required for good generalization.</a:t>
            </a:r>
          </a:p>
        </p:txBody>
      </p:sp>
      <p:sp>
        <p:nvSpPr>
          <p:cNvPr id="6" name="TextBox 6"/>
          <p:cNvSpPr txBox="1"/>
          <p:nvPr/>
        </p:nvSpPr>
        <p:spPr>
          <a:xfrm>
            <a:off x="7654247" y="6464920"/>
            <a:ext cx="9605053" cy="2114550"/>
          </a:xfrm>
          <a:prstGeom prst="rect">
            <a:avLst/>
          </a:prstGeom>
        </p:spPr>
        <p:txBody>
          <a:bodyPr lIns="0" tIns="0" rIns="0" bIns="0" rtlCol="0" anchor="t">
            <a:spAutoFit/>
          </a:bodyPr>
          <a:lstStyle/>
          <a:p>
            <a:pPr marL="0" marR="0" lvl="0" indent="0" algn="l" defTabSz="914400" rtl="0" eaLnBrk="1" fontAlgn="auto" latinLnBrk="0" hangingPunct="1">
              <a:lnSpc>
                <a:spcPts val="4200"/>
              </a:lnSpc>
              <a:spcBef>
                <a:spcPts val="0"/>
              </a:spcBef>
              <a:spcAft>
                <a:spcPts val="0"/>
              </a:spcAft>
              <a:buClrTx/>
              <a:buSzTx/>
              <a:buFontTx/>
              <a:buNone/>
              <a:tabLst/>
              <a:defRPr/>
            </a:pPr>
            <a:r>
              <a:rPr kumimoji="0" lang="en-US" sz="3000" b="0" i="0" u="none" strike="noStrike" kern="1200" cap="none" spc="0" normalizeH="0" baseline="0" noProof="0" dirty="0">
                <a:ln>
                  <a:noFill/>
                </a:ln>
                <a:solidFill>
                  <a:srgbClr val="5A4594"/>
                </a:solidFill>
                <a:effectLst/>
                <a:uLnTx/>
                <a:uFillTx/>
                <a:latin typeface="Montserrat Light"/>
                <a:ea typeface="+mn-ea"/>
                <a:cs typeface="+mn-cs"/>
              </a:rPr>
              <a:t>A lot of these </a:t>
            </a:r>
            <a:r>
              <a:rPr kumimoji="0" lang="en-US" sz="3000" b="0" i="0" u="none" strike="noStrike" kern="1200" cap="none" spc="0" normalizeH="0" baseline="0" noProof="0" dirty="0">
                <a:ln>
                  <a:noFill/>
                </a:ln>
                <a:solidFill>
                  <a:srgbClr val="FF0000"/>
                </a:solidFill>
                <a:effectLst/>
                <a:uLnTx/>
                <a:uFillTx/>
                <a:latin typeface="Montserrat Light"/>
                <a:ea typeface="+mn-ea"/>
                <a:cs typeface="+mn-cs"/>
              </a:rPr>
              <a:t>theoretical bounds are extremely loose</a:t>
            </a:r>
            <a:r>
              <a:rPr kumimoji="0" lang="en-US" sz="3000" b="0" i="0" u="none" strike="noStrike" kern="1200" cap="none" spc="0" normalizeH="0" baseline="0" noProof="0" dirty="0">
                <a:ln>
                  <a:noFill/>
                </a:ln>
                <a:solidFill>
                  <a:srgbClr val="5A4594"/>
                </a:solidFill>
                <a:effectLst/>
                <a:uLnTx/>
                <a:uFillTx/>
                <a:latin typeface="Montserrat Light"/>
                <a:ea typeface="+mn-ea"/>
                <a:cs typeface="+mn-cs"/>
              </a:rPr>
              <a:t>. In practice requirements for total amount of data is usually less restrictive that theoretical bounds suggest.</a:t>
            </a:r>
          </a:p>
        </p:txBody>
      </p:sp>
    </p:spTree>
    <p:extLst>
      <p:ext uri="{BB962C8B-B14F-4D97-AF65-F5344CB8AC3E}">
        <p14:creationId xmlns:p14="http://schemas.microsoft.com/office/powerpoint/2010/main" val="3735959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E94759"/>
        </a:solidFill>
        <a:effectLst/>
      </p:bgPr>
    </p:bg>
    <p:spTree>
      <p:nvGrpSpPr>
        <p:cNvPr id="1" name=""/>
        <p:cNvGrpSpPr/>
        <p:nvPr/>
      </p:nvGrpSpPr>
      <p:grpSpPr>
        <a:xfrm>
          <a:off x="0" y="0"/>
          <a:ext cx="0" cy="0"/>
          <a:chOff x="0" y="0"/>
          <a:chExt cx="0" cy="0"/>
        </a:xfrm>
      </p:grpSpPr>
      <p:sp>
        <p:nvSpPr>
          <p:cNvPr id="2" name="AutoShape 2"/>
          <p:cNvSpPr/>
          <p:nvPr/>
        </p:nvSpPr>
        <p:spPr>
          <a:xfrm>
            <a:off x="17722638" y="4357337"/>
            <a:ext cx="9525" cy="3091986"/>
          </a:xfrm>
          <a:prstGeom prst="rect">
            <a:avLst/>
          </a:prstGeom>
          <a:solidFill>
            <a:srgbClr val="F5F5EF"/>
          </a:solidFill>
        </p:spPr>
      </p:sp>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1402300" y="3241728"/>
            <a:ext cx="5016665" cy="3803544"/>
          </a:xfrm>
          <a:prstGeom prst="rect">
            <a:avLst/>
          </a:prstGeom>
        </p:spPr>
      </p:pic>
      <p:sp>
        <p:nvSpPr>
          <p:cNvPr id="4" name="TextBox 4"/>
          <p:cNvSpPr txBox="1"/>
          <p:nvPr/>
        </p:nvSpPr>
        <p:spPr>
          <a:xfrm>
            <a:off x="1028700" y="952500"/>
            <a:ext cx="10373600" cy="1391920"/>
          </a:xfrm>
          <a:prstGeom prst="rect">
            <a:avLst/>
          </a:prstGeom>
        </p:spPr>
        <p:txBody>
          <a:bodyPr lIns="0" tIns="0" rIns="0" bIns="0" rtlCol="0" anchor="t">
            <a:spAutoFit/>
          </a:bodyPr>
          <a:lstStyle/>
          <a:p>
            <a:pPr marL="0" marR="0" lvl="0" indent="0" algn="l" defTabSz="914400" rtl="0" eaLnBrk="1" fontAlgn="auto" latinLnBrk="0" hangingPunct="1">
              <a:lnSpc>
                <a:spcPts val="5599"/>
              </a:lnSpc>
              <a:spcBef>
                <a:spcPts val="0"/>
              </a:spcBef>
              <a:spcAft>
                <a:spcPts val="0"/>
              </a:spcAft>
              <a:buClrTx/>
              <a:buSzTx/>
              <a:buFontTx/>
              <a:buNone/>
              <a:tabLst/>
              <a:defRPr/>
            </a:pPr>
            <a:r>
              <a:rPr kumimoji="0" lang="en-US" sz="3999" b="0" i="0" u="none" strike="noStrike" kern="1200" cap="none" spc="0" normalizeH="0" baseline="0" noProof="0" dirty="0">
                <a:ln>
                  <a:noFill/>
                </a:ln>
                <a:solidFill>
                  <a:srgbClr val="F5E753"/>
                </a:solidFill>
                <a:effectLst/>
                <a:uLnTx/>
                <a:uFillTx/>
                <a:latin typeface="Montserrat Classic"/>
                <a:ea typeface="+mn-ea"/>
                <a:cs typeface="+mn-cs"/>
              </a:rPr>
              <a:t> Similar theorems exist for predicting convergence time of various algorithm</a:t>
            </a:r>
          </a:p>
        </p:txBody>
      </p:sp>
      <p:sp>
        <p:nvSpPr>
          <p:cNvPr id="5" name="TextBox 5"/>
          <p:cNvSpPr txBox="1"/>
          <p:nvPr/>
        </p:nvSpPr>
        <p:spPr>
          <a:xfrm>
            <a:off x="1028700" y="3139407"/>
            <a:ext cx="9311985" cy="2114550"/>
          </a:xfrm>
          <a:prstGeom prst="rect">
            <a:avLst/>
          </a:prstGeom>
        </p:spPr>
        <p:txBody>
          <a:bodyPr lIns="0" tIns="0" rIns="0" bIns="0" rtlCol="0" anchor="t">
            <a:spAutoFit/>
          </a:bodyPr>
          <a:lstStyle/>
          <a:p>
            <a:pPr marL="0" marR="0" lvl="0" indent="0" algn="ctr" defTabSz="914400" rtl="0" eaLnBrk="1" fontAlgn="auto" latinLnBrk="0" hangingPunct="1">
              <a:lnSpc>
                <a:spcPts val="4200"/>
              </a:lnSpc>
              <a:spcBef>
                <a:spcPts val="0"/>
              </a:spcBef>
              <a:spcAft>
                <a:spcPts val="0"/>
              </a:spcAft>
              <a:buClrTx/>
              <a:buSzTx/>
              <a:buFontTx/>
              <a:buNone/>
              <a:tabLst/>
              <a:defRPr/>
            </a:pPr>
            <a:r>
              <a:rPr kumimoji="0" lang="en-US" sz="3000" b="0" i="0" u="none" strike="noStrike" kern="1200" cap="none" spc="0" normalizeH="0" baseline="0" noProof="0" dirty="0">
                <a:ln>
                  <a:noFill/>
                </a:ln>
                <a:solidFill>
                  <a:srgbClr val="FFFFFF"/>
                </a:solidFill>
                <a:effectLst/>
                <a:uLnTx/>
                <a:uFillTx/>
                <a:latin typeface="Montserrat Light"/>
                <a:ea typeface="+mn-ea"/>
                <a:cs typeface="+mn-cs"/>
              </a:rPr>
              <a:t>For the perceptron algorithm, theoretical bounds saying convergence is guaranteed in number of iterations = exponential in dimensionality of input space.</a:t>
            </a:r>
          </a:p>
        </p:txBody>
      </p:sp>
      <p:sp>
        <p:nvSpPr>
          <p:cNvPr id="6" name="TextBox 6"/>
          <p:cNvSpPr txBox="1"/>
          <p:nvPr/>
        </p:nvSpPr>
        <p:spPr>
          <a:xfrm>
            <a:off x="1028700" y="5997522"/>
            <a:ext cx="9311985" cy="1581150"/>
          </a:xfrm>
          <a:prstGeom prst="rect">
            <a:avLst/>
          </a:prstGeom>
        </p:spPr>
        <p:txBody>
          <a:bodyPr lIns="0" tIns="0" rIns="0" bIns="0" rtlCol="0" anchor="t">
            <a:spAutoFit/>
          </a:bodyPr>
          <a:lstStyle/>
          <a:p>
            <a:pPr marL="0" marR="0" lvl="0" indent="0" algn="ctr" defTabSz="914400" rtl="0" eaLnBrk="1" fontAlgn="auto" latinLnBrk="0" hangingPunct="1">
              <a:lnSpc>
                <a:spcPts val="4200"/>
              </a:lnSpc>
              <a:spcBef>
                <a:spcPts val="0"/>
              </a:spcBef>
              <a:spcAft>
                <a:spcPts val="0"/>
              </a:spcAft>
              <a:buClrTx/>
              <a:buSzTx/>
              <a:buFontTx/>
              <a:buNone/>
              <a:tabLst/>
              <a:defRPr/>
            </a:pPr>
            <a:r>
              <a:rPr kumimoji="0" lang="en-US" sz="3000" b="0" i="0" u="none" strike="noStrike" kern="1200" cap="none" spc="0" normalizeH="0" baseline="0" noProof="0" dirty="0">
                <a:ln>
                  <a:noFill/>
                </a:ln>
                <a:solidFill>
                  <a:srgbClr val="FFFFFF"/>
                </a:solidFill>
                <a:effectLst/>
                <a:uLnTx/>
                <a:uFillTx/>
                <a:latin typeface="Montserrat Light"/>
                <a:ea typeface="+mn-ea"/>
                <a:cs typeface="+mn-cs"/>
              </a:rPr>
              <a:t>However, in the average case the algorithm is relatively efficient and only needs polynomial time</a:t>
            </a:r>
          </a:p>
        </p:txBody>
      </p:sp>
    </p:spTree>
    <p:extLst>
      <p:ext uri="{BB962C8B-B14F-4D97-AF65-F5344CB8AC3E}">
        <p14:creationId xmlns:p14="http://schemas.microsoft.com/office/powerpoint/2010/main" val="26961649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8BD4AB"/>
        </a:solidFill>
        <a:effectLst/>
      </p:bgPr>
    </p:bg>
    <p:spTree>
      <p:nvGrpSpPr>
        <p:cNvPr id="1" name=""/>
        <p:cNvGrpSpPr/>
        <p:nvPr/>
      </p:nvGrpSpPr>
      <p:grpSpPr>
        <a:xfrm>
          <a:off x="0" y="0"/>
          <a:ext cx="0" cy="0"/>
          <a:chOff x="0" y="0"/>
          <a:chExt cx="0" cy="0"/>
        </a:xfrm>
      </p:grpSpPr>
      <p:sp>
        <p:nvSpPr>
          <p:cNvPr id="2" name="AutoShape 2"/>
          <p:cNvSpPr/>
          <p:nvPr/>
        </p:nvSpPr>
        <p:spPr>
          <a:xfrm>
            <a:off x="17722638" y="4357337"/>
            <a:ext cx="9525" cy="3091986"/>
          </a:xfrm>
          <a:prstGeom prst="rect">
            <a:avLst/>
          </a:prstGeom>
          <a:solidFill>
            <a:srgbClr val="5A4594"/>
          </a:solidFill>
        </p:spPr>
      </p:sp>
      <p:grpSp>
        <p:nvGrpSpPr>
          <p:cNvPr id="3" name="Group 3"/>
          <p:cNvGrpSpPr/>
          <p:nvPr/>
        </p:nvGrpSpPr>
        <p:grpSpPr>
          <a:xfrm>
            <a:off x="1205195" y="474436"/>
            <a:ext cx="16230600" cy="2032288"/>
            <a:chOff x="0" y="0"/>
            <a:chExt cx="21640800" cy="2709718"/>
          </a:xfrm>
        </p:grpSpPr>
        <p:sp>
          <p:nvSpPr>
            <p:cNvPr id="4" name="TextBox 4"/>
            <p:cNvSpPr txBox="1"/>
            <p:nvPr/>
          </p:nvSpPr>
          <p:spPr>
            <a:xfrm>
              <a:off x="0" y="2318854"/>
              <a:ext cx="18770663" cy="390864"/>
            </a:xfrm>
            <a:prstGeom prst="rect">
              <a:avLst/>
            </a:prstGeom>
          </p:spPr>
          <p:txBody>
            <a:bodyPr lIns="0" tIns="0" rIns="0" bIns="0" rtlCol="0" anchor="t">
              <a:spAutoFit/>
            </a:bodyPr>
            <a:lstStyle/>
            <a:p>
              <a:pPr marL="0" marR="0" lvl="0" indent="0" algn="l" defTabSz="914400" rtl="0" eaLnBrk="1" fontAlgn="auto" latinLnBrk="0" hangingPunct="1">
                <a:lnSpc>
                  <a:spcPts val="2533"/>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TextBox 5"/>
            <p:cNvSpPr txBox="1"/>
            <p:nvPr/>
          </p:nvSpPr>
          <p:spPr>
            <a:xfrm>
              <a:off x="0" y="47625"/>
              <a:ext cx="21640800" cy="1161414"/>
            </a:xfrm>
            <a:prstGeom prst="rect">
              <a:avLst/>
            </a:prstGeom>
          </p:spPr>
          <p:txBody>
            <a:bodyPr lIns="0" tIns="0" rIns="0" bIns="0" rtlCol="0" anchor="t">
              <a:spAutoFit/>
            </a:bodyPr>
            <a:lstStyle/>
            <a:p>
              <a:pPr marL="0" marR="0" lvl="0" indent="0" algn="l" defTabSz="914400" rtl="0" eaLnBrk="1" fontAlgn="auto" latinLnBrk="0" hangingPunct="1">
                <a:lnSpc>
                  <a:spcPts val="6659"/>
                </a:lnSpc>
                <a:spcBef>
                  <a:spcPts val="0"/>
                </a:spcBef>
                <a:spcAft>
                  <a:spcPts val="0"/>
                </a:spcAft>
                <a:buClrTx/>
                <a:buSzTx/>
                <a:buFontTx/>
                <a:buNone/>
                <a:tabLst/>
                <a:defRPr/>
              </a:pPr>
              <a:r>
                <a:rPr kumimoji="0" lang="en-US" sz="5999" b="0" i="0" u="none" strike="noStrike" kern="1200" cap="none" spc="299" normalizeH="0" baseline="0" noProof="0" dirty="0">
                  <a:ln>
                    <a:noFill/>
                  </a:ln>
                  <a:solidFill>
                    <a:srgbClr val="004AAD"/>
                  </a:solidFill>
                  <a:effectLst/>
                  <a:uLnTx/>
                  <a:uFillTx/>
                  <a:latin typeface="Montserrat Classic Bold"/>
                  <a:ea typeface="+mn-ea"/>
                  <a:cs typeface="+mn-cs"/>
                </a:rPr>
                <a:t>COMPONENTS OF MACHINE LEARNING</a:t>
              </a:r>
            </a:p>
          </p:txBody>
        </p:sp>
      </p:grpSp>
      <p:pic>
        <p:nvPicPr>
          <p:cNvPr id="6" name="Picture 6"/>
          <p:cNvPicPr>
            <a:picLocks noChangeAspect="1"/>
          </p:cNvPicPr>
          <p:nvPr/>
        </p:nvPicPr>
        <p:blipFill>
          <a:blip r:embed="rId2"/>
          <a:srcRect l="1717" t="2470" r="969" b="3286"/>
          <a:stretch>
            <a:fillRect/>
          </a:stretch>
        </p:blipFill>
        <p:spPr>
          <a:xfrm>
            <a:off x="1695610" y="1726530"/>
            <a:ext cx="14896780" cy="7798903"/>
          </a:xfrm>
          <a:prstGeom prst="rect">
            <a:avLst/>
          </a:prstGeom>
        </p:spPr>
      </p:pic>
    </p:spTree>
    <p:extLst>
      <p:ext uri="{BB962C8B-B14F-4D97-AF65-F5344CB8AC3E}">
        <p14:creationId xmlns:p14="http://schemas.microsoft.com/office/powerpoint/2010/main" val="229824865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5E753"/>
        </a:solidFill>
        <a:effectLst/>
      </p:bgPr>
    </p:bg>
    <p:spTree>
      <p:nvGrpSpPr>
        <p:cNvPr id="1" name=""/>
        <p:cNvGrpSpPr/>
        <p:nvPr/>
      </p:nvGrpSpPr>
      <p:grpSpPr>
        <a:xfrm>
          <a:off x="0" y="0"/>
          <a:ext cx="0" cy="0"/>
          <a:chOff x="0" y="0"/>
          <a:chExt cx="0" cy="0"/>
        </a:xfrm>
      </p:grpSpPr>
      <p:sp>
        <p:nvSpPr>
          <p:cNvPr id="2" name="AutoShape 2"/>
          <p:cNvSpPr/>
          <p:nvPr/>
        </p:nvSpPr>
        <p:spPr>
          <a:xfrm>
            <a:off x="17722638" y="4357337"/>
            <a:ext cx="9525" cy="3091986"/>
          </a:xfrm>
          <a:prstGeom prst="rect">
            <a:avLst/>
          </a:prstGeom>
          <a:solidFill>
            <a:srgbClr val="1D242C"/>
          </a:solidFill>
        </p:spPr>
      </p:sp>
      <p:sp>
        <p:nvSpPr>
          <p:cNvPr id="3" name="TextBox 3"/>
          <p:cNvSpPr txBox="1"/>
          <p:nvPr/>
        </p:nvSpPr>
        <p:spPr>
          <a:xfrm>
            <a:off x="3000409" y="933450"/>
            <a:ext cx="12287181" cy="1807210"/>
          </a:xfrm>
          <a:prstGeom prst="rect">
            <a:avLst/>
          </a:prstGeom>
        </p:spPr>
        <p:txBody>
          <a:bodyPr lIns="0" tIns="0" rIns="0" bIns="0" rtlCol="0" anchor="t">
            <a:spAutoFit/>
          </a:bodyPr>
          <a:lstStyle/>
          <a:p>
            <a:pPr marL="0" marR="0" lvl="0" indent="0" algn="ctr" defTabSz="914400" rtl="0" eaLnBrk="1" fontAlgn="auto" latinLnBrk="0" hangingPunct="1">
              <a:lnSpc>
                <a:spcPts val="7279"/>
              </a:lnSpc>
              <a:spcBef>
                <a:spcPts val="0"/>
              </a:spcBef>
              <a:spcAft>
                <a:spcPts val="0"/>
              </a:spcAft>
              <a:buClrTx/>
              <a:buSzTx/>
              <a:buFontTx/>
              <a:buNone/>
              <a:tabLst/>
              <a:defRPr/>
            </a:pPr>
            <a:r>
              <a:rPr kumimoji="0" lang="en-US" sz="5199" b="0" i="0" u="none" strike="noStrike" kern="1200" cap="none" spc="0" normalizeH="0" baseline="0" noProof="0" dirty="0">
                <a:ln>
                  <a:noFill/>
                </a:ln>
                <a:solidFill>
                  <a:srgbClr val="1D242C"/>
                </a:solidFill>
                <a:effectLst/>
                <a:uLnTx/>
                <a:uFillTx/>
                <a:latin typeface="Montserrat Classic Bold"/>
                <a:ea typeface="+mn-ea"/>
                <a:cs typeface="+mn-cs"/>
              </a:rPr>
              <a:t>Be careful about the theoretical meaning</a:t>
            </a:r>
          </a:p>
        </p:txBody>
      </p:sp>
      <p:sp>
        <p:nvSpPr>
          <p:cNvPr id="4" name="TextBox 4"/>
          <p:cNvSpPr txBox="1"/>
          <p:nvPr/>
        </p:nvSpPr>
        <p:spPr>
          <a:xfrm>
            <a:off x="1999421" y="3248627"/>
            <a:ext cx="14289159" cy="2160270"/>
          </a:xfrm>
          <a:prstGeom prst="rect">
            <a:avLst/>
          </a:prstGeom>
        </p:spPr>
        <p:txBody>
          <a:bodyPr lIns="0" tIns="0" rIns="0" bIns="0" rtlCol="0" anchor="t">
            <a:spAutoFit/>
          </a:bodyPr>
          <a:lstStyle/>
          <a:p>
            <a:pPr marL="0" marR="0" lvl="0" indent="0" algn="ctr" defTabSz="914400" rtl="0" eaLnBrk="1" fontAlgn="auto" latinLnBrk="0" hangingPunct="1">
              <a:lnSpc>
                <a:spcPts val="4200"/>
              </a:lnSpc>
              <a:spcBef>
                <a:spcPts val="0"/>
              </a:spcBef>
              <a:spcAft>
                <a:spcPts val="0"/>
              </a:spcAft>
              <a:buClrTx/>
              <a:buSzTx/>
              <a:buFontTx/>
              <a:buNone/>
              <a:tabLst/>
              <a:defRPr/>
            </a:pPr>
            <a:r>
              <a:rPr kumimoji="0" lang="en-US" sz="3000" b="0" i="0" u="none" strike="noStrike" kern="1200" cap="none" spc="0" normalizeH="0" baseline="0" noProof="0" dirty="0">
                <a:ln>
                  <a:noFill/>
                </a:ln>
                <a:solidFill>
                  <a:srgbClr val="1D242C"/>
                </a:solidFill>
                <a:effectLst/>
                <a:uLnTx/>
                <a:uFillTx/>
                <a:latin typeface="Montserrat Light"/>
                <a:ea typeface="+mn-ea"/>
                <a:cs typeface="+mn-cs"/>
              </a:rPr>
              <a:t>According to the </a:t>
            </a:r>
            <a:r>
              <a:rPr kumimoji="0" lang="en-US" sz="3000" b="0" i="0" u="none" strike="noStrike" kern="1200" cap="none" spc="0" normalizeH="0" baseline="0" noProof="0" dirty="0">
                <a:ln>
                  <a:noFill/>
                </a:ln>
                <a:solidFill>
                  <a:srgbClr val="EC3655"/>
                </a:solidFill>
                <a:effectLst/>
                <a:uLnTx/>
                <a:uFillTx/>
                <a:latin typeface="Montserrat Light Bold"/>
                <a:ea typeface="+mn-ea"/>
                <a:cs typeface="+mn-cs"/>
              </a:rPr>
              <a:t>no free lunch theorem</a:t>
            </a:r>
            <a:r>
              <a:rPr kumimoji="0" lang="en-US" sz="3000" b="0" i="0" u="none" strike="noStrike" kern="1200" cap="none" spc="0" normalizeH="0" baseline="0" noProof="0" dirty="0">
                <a:ln>
                  <a:noFill/>
                </a:ln>
                <a:solidFill>
                  <a:srgbClr val="1D242C"/>
                </a:solidFill>
                <a:effectLst/>
                <a:uLnTx/>
                <a:uFillTx/>
                <a:latin typeface="Montserrat Light"/>
                <a:ea typeface="+mn-ea"/>
                <a:cs typeface="+mn-cs"/>
              </a:rPr>
              <a:t>, any two classifiers are equivalent when their performance is averaged across </a:t>
            </a:r>
            <a:r>
              <a:rPr kumimoji="0" lang="en-US" sz="3000" b="0" i="0" u="none" strike="noStrike" kern="1200" cap="none" spc="0" normalizeH="0" baseline="0" noProof="0" dirty="0">
                <a:ln>
                  <a:noFill/>
                </a:ln>
                <a:solidFill>
                  <a:srgbClr val="EC3655"/>
                </a:solidFill>
                <a:effectLst/>
                <a:uLnTx/>
                <a:uFillTx/>
                <a:latin typeface="Montserrat Light Bold"/>
                <a:ea typeface="+mn-ea"/>
                <a:cs typeface="+mn-cs"/>
              </a:rPr>
              <a:t>all possible problems.</a:t>
            </a:r>
            <a:r>
              <a:rPr kumimoji="0" lang="en-US" sz="3000" b="0" i="0" u="none" strike="noStrike" kern="1200" cap="none" spc="0" normalizeH="0" baseline="0" noProof="0" dirty="0">
                <a:ln>
                  <a:noFill/>
                </a:ln>
                <a:solidFill>
                  <a:srgbClr val="1D242C"/>
                </a:solidFill>
                <a:effectLst/>
                <a:uLnTx/>
                <a:uFillTx/>
                <a:latin typeface="Montserrat Light"/>
                <a:ea typeface="+mn-ea"/>
                <a:cs typeface="+mn-cs"/>
              </a:rPr>
              <a:t> This means that if classifier A outperforms classifier B for some problems, then classifier B must outperform classifier A over other problems.</a:t>
            </a:r>
          </a:p>
        </p:txBody>
      </p:sp>
      <p:sp>
        <p:nvSpPr>
          <p:cNvPr id="5" name="TextBox 5"/>
          <p:cNvSpPr txBox="1"/>
          <p:nvPr/>
        </p:nvSpPr>
        <p:spPr>
          <a:xfrm>
            <a:off x="946547" y="6345532"/>
            <a:ext cx="7888605" cy="885190"/>
          </a:xfrm>
          <a:prstGeom prst="rect">
            <a:avLst/>
          </a:prstGeom>
        </p:spPr>
        <p:txBody>
          <a:bodyPr lIns="0" tIns="0" rIns="0" bIns="0" rtlCol="0" anchor="t">
            <a:spAutoFit/>
          </a:bodyPr>
          <a:lstStyle/>
          <a:p>
            <a:pPr marL="0" marR="0" lvl="0" indent="0" algn="ctr" defTabSz="914400" rtl="0" eaLnBrk="1" fontAlgn="auto" latinLnBrk="0" hangingPunct="1">
              <a:lnSpc>
                <a:spcPts val="7279"/>
              </a:lnSpc>
              <a:spcBef>
                <a:spcPts val="0"/>
              </a:spcBef>
              <a:spcAft>
                <a:spcPts val="0"/>
              </a:spcAft>
              <a:buClrTx/>
              <a:buSzTx/>
              <a:buFontTx/>
              <a:buNone/>
              <a:tabLst/>
              <a:defRPr/>
            </a:pPr>
            <a:r>
              <a:rPr kumimoji="0" lang="en-US" sz="5199" b="0" i="0" u="none" strike="noStrike" kern="1200" cap="none" spc="0" normalizeH="0" baseline="0" noProof="0" dirty="0">
                <a:ln>
                  <a:noFill/>
                </a:ln>
                <a:solidFill>
                  <a:srgbClr val="EC3655"/>
                </a:solidFill>
                <a:effectLst/>
                <a:uLnTx/>
                <a:uFillTx/>
                <a:latin typeface="Montserrat Classic Bold"/>
                <a:ea typeface="+mn-ea"/>
                <a:cs typeface="+mn-cs"/>
              </a:rPr>
              <a:t>'Algorithm is fixed first'</a:t>
            </a:r>
          </a:p>
        </p:txBody>
      </p:sp>
      <p:sp>
        <p:nvSpPr>
          <p:cNvPr id="6" name="TextBox 6"/>
          <p:cNvSpPr txBox="1"/>
          <p:nvPr/>
        </p:nvSpPr>
        <p:spPr>
          <a:xfrm>
            <a:off x="9942061" y="6345532"/>
            <a:ext cx="7627144" cy="885190"/>
          </a:xfrm>
          <a:prstGeom prst="rect">
            <a:avLst/>
          </a:prstGeom>
        </p:spPr>
        <p:txBody>
          <a:bodyPr lIns="0" tIns="0" rIns="0" bIns="0" rtlCol="0" anchor="t">
            <a:spAutoFit/>
          </a:bodyPr>
          <a:lstStyle/>
          <a:p>
            <a:pPr marL="0" marR="0" lvl="0" indent="0" algn="ctr" defTabSz="914400" rtl="0" eaLnBrk="1" fontAlgn="auto" latinLnBrk="0" hangingPunct="1">
              <a:lnSpc>
                <a:spcPts val="7279"/>
              </a:lnSpc>
              <a:spcBef>
                <a:spcPts val="0"/>
              </a:spcBef>
              <a:spcAft>
                <a:spcPts val="0"/>
              </a:spcAft>
              <a:buClrTx/>
              <a:buSzTx/>
              <a:buFontTx/>
              <a:buNone/>
              <a:tabLst/>
              <a:defRPr/>
            </a:pPr>
            <a:r>
              <a:rPr kumimoji="0" lang="en-US" sz="5199" b="0" i="0" u="none" strike="noStrike" kern="1200" cap="none" spc="0" normalizeH="0" baseline="0" noProof="0" dirty="0">
                <a:ln>
                  <a:noFill/>
                </a:ln>
                <a:solidFill>
                  <a:srgbClr val="EC3655"/>
                </a:solidFill>
                <a:effectLst/>
                <a:uLnTx/>
                <a:uFillTx/>
                <a:latin typeface="Montserrat Classic Bold"/>
                <a:ea typeface="+mn-ea"/>
                <a:cs typeface="+mn-cs"/>
              </a:rPr>
              <a:t>'All possible problems'</a:t>
            </a:r>
          </a:p>
        </p:txBody>
      </p:sp>
    </p:spTree>
    <p:extLst>
      <p:ext uri="{BB962C8B-B14F-4D97-AF65-F5344CB8AC3E}">
        <p14:creationId xmlns:p14="http://schemas.microsoft.com/office/powerpoint/2010/main" val="12578649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8BD4AB"/>
        </a:solidFill>
        <a:effectLst/>
      </p:bgPr>
    </p:bg>
    <p:spTree>
      <p:nvGrpSpPr>
        <p:cNvPr id="1" name=""/>
        <p:cNvGrpSpPr/>
        <p:nvPr/>
      </p:nvGrpSpPr>
      <p:grpSpPr>
        <a:xfrm>
          <a:off x="0" y="0"/>
          <a:ext cx="0" cy="0"/>
          <a:chOff x="0" y="0"/>
          <a:chExt cx="0" cy="0"/>
        </a:xfrm>
      </p:grpSpPr>
      <p:sp>
        <p:nvSpPr>
          <p:cNvPr id="2" name="AutoShape 2"/>
          <p:cNvSpPr/>
          <p:nvPr/>
        </p:nvSpPr>
        <p:spPr>
          <a:xfrm>
            <a:off x="17722638" y="4357337"/>
            <a:ext cx="9525" cy="3091986"/>
          </a:xfrm>
          <a:prstGeom prst="rect">
            <a:avLst/>
          </a:prstGeom>
          <a:solidFill>
            <a:srgbClr val="5A4594"/>
          </a:solidFill>
        </p:spPr>
      </p:sp>
      <p:pic>
        <p:nvPicPr>
          <p:cNvPr id="3" name="Picture 3"/>
          <p:cNvPicPr>
            <a:picLocks noChangeAspect="1"/>
          </p:cNvPicPr>
          <p:nvPr/>
        </p:nvPicPr>
        <p:blipFill>
          <a:blip r:embed="rId2"/>
          <a:srcRect/>
          <a:stretch>
            <a:fillRect/>
          </a:stretch>
        </p:blipFill>
        <p:spPr>
          <a:xfrm>
            <a:off x="610430" y="2068927"/>
            <a:ext cx="17121734" cy="1615864"/>
          </a:xfrm>
          <a:prstGeom prst="rect">
            <a:avLst/>
          </a:prstGeom>
        </p:spPr>
      </p:pic>
      <p:sp>
        <p:nvSpPr>
          <p:cNvPr id="4" name="TextBox 4"/>
          <p:cNvSpPr txBox="1"/>
          <p:nvPr/>
        </p:nvSpPr>
        <p:spPr>
          <a:xfrm>
            <a:off x="3158835" y="1066800"/>
            <a:ext cx="11970330" cy="645795"/>
          </a:xfrm>
          <a:prstGeom prst="rect">
            <a:avLst/>
          </a:prstGeom>
        </p:spPr>
        <p:txBody>
          <a:bodyPr lIns="0" tIns="0" rIns="0" bIns="0" rtlCol="0" anchor="t">
            <a:spAutoFit/>
          </a:bodyPr>
          <a:lstStyle/>
          <a:p>
            <a:pPr marL="0" marR="0" lvl="0" indent="0" algn="ctr" defTabSz="914400" rtl="0" eaLnBrk="1" fontAlgn="auto" latinLnBrk="0" hangingPunct="1">
              <a:lnSpc>
                <a:spcPts val="4995"/>
              </a:lnSpc>
              <a:spcBef>
                <a:spcPts val="0"/>
              </a:spcBef>
              <a:spcAft>
                <a:spcPts val="0"/>
              </a:spcAft>
              <a:buClrTx/>
              <a:buSzTx/>
              <a:buFontTx/>
              <a:buNone/>
              <a:tabLst/>
              <a:defRPr/>
            </a:pPr>
            <a:r>
              <a:rPr kumimoji="0" lang="en-US" sz="4500" b="0" i="0" u="none" strike="noStrike" kern="1200" cap="none" spc="225" normalizeH="0" baseline="0" noProof="0" dirty="0">
                <a:ln>
                  <a:noFill/>
                </a:ln>
                <a:solidFill>
                  <a:srgbClr val="5A4594"/>
                </a:solidFill>
                <a:effectLst/>
                <a:uLnTx/>
                <a:uFillTx/>
                <a:latin typeface="Montserrat Classic Bold"/>
                <a:ea typeface="+mn-ea"/>
                <a:cs typeface="+mn-cs"/>
              </a:rPr>
              <a:t> ALGORITHM IS FIXED FIRST</a:t>
            </a:r>
          </a:p>
        </p:txBody>
      </p:sp>
      <p:sp>
        <p:nvSpPr>
          <p:cNvPr id="5" name="TextBox 5"/>
          <p:cNvSpPr txBox="1"/>
          <p:nvPr/>
        </p:nvSpPr>
        <p:spPr>
          <a:xfrm>
            <a:off x="3158835" y="4097795"/>
            <a:ext cx="11970330" cy="771525"/>
          </a:xfrm>
          <a:prstGeom prst="rect">
            <a:avLst/>
          </a:prstGeom>
        </p:spPr>
        <p:txBody>
          <a:bodyPr lIns="0" tIns="0" rIns="0" bIns="0" rtlCol="0" anchor="t">
            <a:spAutoFit/>
          </a:bodyPr>
          <a:lstStyle/>
          <a:p>
            <a:pPr marL="0" marR="0" lvl="0" indent="0" algn="ctr" defTabSz="914400" rtl="0" eaLnBrk="1" fontAlgn="auto" latinLnBrk="0" hangingPunct="1">
              <a:lnSpc>
                <a:spcPts val="6299"/>
              </a:lnSpc>
              <a:spcBef>
                <a:spcPts val="0"/>
              </a:spcBef>
              <a:spcAft>
                <a:spcPts val="0"/>
              </a:spcAft>
              <a:buClrTx/>
              <a:buSzTx/>
              <a:buFontTx/>
              <a:buNone/>
              <a:tabLst/>
              <a:defRPr/>
            </a:pPr>
            <a:r>
              <a:rPr kumimoji="0" lang="en-US" sz="4500" b="0" i="0" u="none" strike="noStrike" kern="1200" cap="none" spc="0" normalizeH="0" baseline="0" noProof="0" dirty="0">
                <a:ln>
                  <a:noFill/>
                </a:ln>
                <a:solidFill>
                  <a:srgbClr val="5A4594"/>
                </a:solidFill>
                <a:effectLst/>
                <a:uLnTx/>
                <a:uFillTx/>
                <a:latin typeface="Montserrat Classic Bold"/>
                <a:ea typeface="+mn-ea"/>
                <a:cs typeface="+mn-cs"/>
              </a:rPr>
              <a:t>'All possible problems'</a:t>
            </a:r>
          </a:p>
        </p:txBody>
      </p:sp>
      <p:sp>
        <p:nvSpPr>
          <p:cNvPr id="6" name="TextBox 6"/>
          <p:cNvSpPr txBox="1"/>
          <p:nvPr/>
        </p:nvSpPr>
        <p:spPr>
          <a:xfrm>
            <a:off x="797031" y="5287380"/>
            <a:ext cx="16693938" cy="1047750"/>
          </a:xfrm>
          <a:prstGeom prst="rect">
            <a:avLst/>
          </a:prstGeom>
        </p:spPr>
        <p:txBody>
          <a:bodyPr lIns="0" tIns="0" rIns="0" bIns="0" rtlCol="0" anchor="t">
            <a:spAutoFit/>
          </a:bodyPr>
          <a:lstStyle/>
          <a:p>
            <a:pPr marL="0" marR="0" lvl="0" indent="0" algn="ctr" defTabSz="914400" rtl="0" eaLnBrk="1" fontAlgn="auto" latinLnBrk="0" hangingPunct="1">
              <a:lnSpc>
                <a:spcPts val="4200"/>
              </a:lnSpc>
              <a:spcBef>
                <a:spcPts val="0"/>
              </a:spcBef>
              <a:spcAft>
                <a:spcPts val="0"/>
              </a:spcAft>
              <a:buClrTx/>
              <a:buSzTx/>
              <a:buFontTx/>
              <a:buNone/>
              <a:tabLst/>
              <a:defRPr/>
            </a:pPr>
            <a:r>
              <a:rPr kumimoji="0" lang="en-US" sz="3000" b="0" i="0" u="none" strike="noStrike" kern="1200" cap="none" spc="0" normalizeH="0" baseline="0" noProof="0" dirty="0">
                <a:ln>
                  <a:noFill/>
                </a:ln>
                <a:solidFill>
                  <a:srgbClr val="5A4594"/>
                </a:solidFill>
                <a:effectLst/>
                <a:uLnTx/>
                <a:uFillTx/>
                <a:latin typeface="Montserrat Light"/>
                <a:ea typeface="+mn-ea"/>
                <a:cs typeface="+mn-cs"/>
              </a:rPr>
              <a:t>Imagine a problem where we need to predict the gender of a person, male / female, based on 10 binary features. 10-dimensional input maps to a one-dimensional output </a:t>
            </a:r>
          </a:p>
        </p:txBody>
      </p:sp>
      <p:sp>
        <p:nvSpPr>
          <p:cNvPr id="7" name="TextBox 7"/>
          <p:cNvSpPr txBox="1"/>
          <p:nvPr/>
        </p:nvSpPr>
        <p:spPr>
          <a:xfrm>
            <a:off x="797031" y="6833373"/>
            <a:ext cx="16693938" cy="1047750"/>
          </a:xfrm>
          <a:prstGeom prst="rect">
            <a:avLst/>
          </a:prstGeom>
        </p:spPr>
        <p:txBody>
          <a:bodyPr lIns="0" tIns="0" rIns="0" bIns="0" rtlCol="0" anchor="t">
            <a:spAutoFit/>
          </a:bodyPr>
          <a:lstStyle/>
          <a:p>
            <a:pPr marL="0" marR="0" lvl="0" indent="0" algn="ctr" defTabSz="914400" rtl="0" eaLnBrk="1" fontAlgn="auto" latinLnBrk="0" hangingPunct="1">
              <a:lnSpc>
                <a:spcPts val="4200"/>
              </a:lnSpc>
              <a:spcBef>
                <a:spcPts val="0"/>
              </a:spcBef>
              <a:spcAft>
                <a:spcPts val="0"/>
              </a:spcAft>
              <a:buClrTx/>
              <a:buSzTx/>
              <a:buFontTx/>
              <a:buNone/>
              <a:tabLst/>
              <a:defRPr/>
            </a:pPr>
            <a:r>
              <a:rPr kumimoji="0" lang="en-US" sz="3000" b="0" i="0" u="none" strike="noStrike" kern="1200" cap="none" spc="0" normalizeH="0" baseline="0" noProof="0" dirty="0">
                <a:ln>
                  <a:noFill/>
                </a:ln>
                <a:solidFill>
                  <a:srgbClr val="5A4594"/>
                </a:solidFill>
                <a:effectLst/>
                <a:uLnTx/>
                <a:uFillTx/>
                <a:latin typeface="Montserrat Light"/>
                <a:ea typeface="+mn-ea"/>
                <a:cs typeface="+mn-cs"/>
              </a:rPr>
              <a:t>There are 2^(10) possible inputs, and each problem is defined as the output produced for each input. Since each output has 2 possible values, we have 2^(2^10) possible problems</a:t>
            </a:r>
          </a:p>
        </p:txBody>
      </p:sp>
      <p:cxnSp>
        <p:nvCxnSpPr>
          <p:cNvPr id="9" name="Straight Connector 8">
            <a:extLst>
              <a:ext uri="{FF2B5EF4-FFF2-40B4-BE49-F238E27FC236}">
                <a16:creationId xmlns:a16="http://schemas.microsoft.com/office/drawing/2014/main" id="{6083E62A-D6E3-4D3C-94BE-F9AB1FA8EBE7}"/>
              </a:ext>
            </a:extLst>
          </p:cNvPr>
          <p:cNvCxnSpPr>
            <a:cxnSpLocks/>
          </p:cNvCxnSpPr>
          <p:nvPr/>
        </p:nvCxnSpPr>
        <p:spPr>
          <a:xfrm>
            <a:off x="7239000" y="2705100"/>
            <a:ext cx="10251969" cy="0"/>
          </a:xfrm>
          <a:prstGeom prst="line">
            <a:avLst/>
          </a:prstGeom>
          <a:ln w="5715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2" name="Straight Connector 11">
            <a:extLst>
              <a:ext uri="{FF2B5EF4-FFF2-40B4-BE49-F238E27FC236}">
                <a16:creationId xmlns:a16="http://schemas.microsoft.com/office/drawing/2014/main" id="{9C067597-A563-48E3-AFC7-081DEE8C71C2}"/>
              </a:ext>
            </a:extLst>
          </p:cNvPr>
          <p:cNvCxnSpPr>
            <a:cxnSpLocks/>
          </p:cNvCxnSpPr>
          <p:nvPr/>
        </p:nvCxnSpPr>
        <p:spPr>
          <a:xfrm>
            <a:off x="797031" y="3009900"/>
            <a:ext cx="1641369"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5809127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5A4594"/>
        </a:solidFill>
        <a:effectLst/>
      </p:bgPr>
    </p:bg>
    <p:spTree>
      <p:nvGrpSpPr>
        <p:cNvPr id="1" name=""/>
        <p:cNvGrpSpPr/>
        <p:nvPr/>
      </p:nvGrpSpPr>
      <p:grpSpPr>
        <a:xfrm>
          <a:off x="0" y="0"/>
          <a:ext cx="0" cy="0"/>
          <a:chOff x="0" y="0"/>
          <a:chExt cx="0" cy="0"/>
        </a:xfrm>
      </p:grpSpPr>
      <p:sp>
        <p:nvSpPr>
          <p:cNvPr id="2" name="AutoShape 2"/>
          <p:cNvSpPr/>
          <p:nvPr/>
        </p:nvSpPr>
        <p:spPr>
          <a:xfrm>
            <a:off x="17722638" y="4357337"/>
            <a:ext cx="9525" cy="3091986"/>
          </a:xfrm>
          <a:prstGeom prst="rect">
            <a:avLst/>
          </a:prstGeom>
          <a:solidFill>
            <a:srgbClr val="F5F5EF"/>
          </a:solidFill>
        </p:spPr>
      </p:sp>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149814" y="1898954"/>
            <a:ext cx="2609393" cy="5786960"/>
          </a:xfrm>
          <a:prstGeom prst="rect">
            <a:avLst/>
          </a:prstGeom>
        </p:spPr>
      </p:pic>
      <p:sp>
        <p:nvSpPr>
          <p:cNvPr id="4" name="TextBox 4"/>
          <p:cNvSpPr txBox="1"/>
          <p:nvPr/>
        </p:nvSpPr>
        <p:spPr>
          <a:xfrm>
            <a:off x="3958523" y="2468040"/>
            <a:ext cx="13507997" cy="514350"/>
          </a:xfrm>
          <a:prstGeom prst="rect">
            <a:avLst/>
          </a:prstGeom>
        </p:spPr>
        <p:txBody>
          <a:bodyPr lIns="0" tIns="0" rIns="0" bIns="0" rtlCol="0" anchor="t">
            <a:spAutoFit/>
          </a:bodyPr>
          <a:lstStyle/>
          <a:p>
            <a:pPr marL="0" marR="0" lvl="0" indent="0" algn="ctr" defTabSz="914400" rtl="0" eaLnBrk="1" fontAlgn="auto" latinLnBrk="0" hangingPunct="1">
              <a:lnSpc>
                <a:spcPts val="4200"/>
              </a:lnSpc>
              <a:spcBef>
                <a:spcPts val="0"/>
              </a:spcBef>
              <a:spcAft>
                <a:spcPts val="0"/>
              </a:spcAft>
              <a:buClrTx/>
              <a:buSzTx/>
              <a:buFontTx/>
              <a:buNone/>
              <a:tabLst/>
              <a:defRPr/>
            </a:pPr>
            <a:r>
              <a:rPr kumimoji="0" lang="en-US" sz="3000" b="0" i="0" u="none" strike="noStrike" kern="1200" cap="none" spc="0" normalizeH="0" baseline="0" noProof="0" dirty="0">
                <a:ln>
                  <a:noFill/>
                </a:ln>
                <a:solidFill>
                  <a:srgbClr val="F5F5EF"/>
                </a:solidFill>
                <a:effectLst/>
                <a:uLnTx/>
                <a:uFillTx/>
                <a:latin typeface="Montserrat Light"/>
                <a:ea typeface="+mn-ea"/>
                <a:cs typeface="+mn-cs"/>
              </a:rPr>
              <a:t>There is no correlation among features, and there is </a:t>
            </a:r>
            <a:r>
              <a:rPr kumimoji="0" lang="en-US" sz="3000" b="0" i="0" u="none" strike="noStrike" kern="1200" cap="none" spc="0" normalizeH="0" baseline="0" noProof="0">
                <a:ln>
                  <a:noFill/>
                </a:ln>
                <a:solidFill>
                  <a:srgbClr val="F5F5EF"/>
                </a:solidFill>
                <a:effectLst/>
                <a:uLnTx/>
                <a:uFillTx/>
                <a:latin typeface="Montserrat Light"/>
                <a:ea typeface="+mn-ea"/>
                <a:cs typeface="+mn-cs"/>
              </a:rPr>
              <a:t>no independence</a:t>
            </a:r>
            <a:r>
              <a:rPr kumimoji="0" lang="en-US" sz="3000" b="0" i="0" u="none" strike="noStrike" kern="1200" cap="none" spc="0" normalizeH="0" baseline="0" noProof="0" dirty="0">
                <a:ln>
                  <a:noFill/>
                </a:ln>
                <a:solidFill>
                  <a:srgbClr val="F5F5EF"/>
                </a:solidFill>
                <a:effectLst/>
                <a:uLnTx/>
                <a:uFillTx/>
                <a:latin typeface="Montserrat Light"/>
                <a:ea typeface="+mn-ea"/>
                <a:cs typeface="+mn-cs"/>
              </a:rPr>
              <a:t>.</a:t>
            </a:r>
          </a:p>
        </p:txBody>
      </p:sp>
      <p:sp>
        <p:nvSpPr>
          <p:cNvPr id="5" name="TextBox 5"/>
          <p:cNvSpPr txBox="1"/>
          <p:nvPr/>
        </p:nvSpPr>
        <p:spPr>
          <a:xfrm>
            <a:off x="4752749" y="3586003"/>
            <a:ext cx="11919545" cy="1047750"/>
          </a:xfrm>
          <a:prstGeom prst="rect">
            <a:avLst/>
          </a:prstGeom>
        </p:spPr>
        <p:txBody>
          <a:bodyPr lIns="0" tIns="0" rIns="0" bIns="0" rtlCol="0" anchor="t">
            <a:spAutoFit/>
          </a:bodyPr>
          <a:lstStyle/>
          <a:p>
            <a:pPr marL="0" marR="0" lvl="0" indent="0" algn="ctr" defTabSz="914400" rtl="0" eaLnBrk="1" fontAlgn="auto" latinLnBrk="0" hangingPunct="1">
              <a:lnSpc>
                <a:spcPts val="4200"/>
              </a:lnSpc>
              <a:spcBef>
                <a:spcPts val="0"/>
              </a:spcBef>
              <a:spcAft>
                <a:spcPts val="0"/>
              </a:spcAft>
              <a:buClrTx/>
              <a:buSzTx/>
              <a:buFontTx/>
              <a:buNone/>
              <a:tabLst/>
              <a:defRPr/>
            </a:pPr>
            <a:r>
              <a:rPr kumimoji="0" lang="en-US" sz="3000" b="0" i="0" u="none" strike="noStrike" kern="1200" cap="none" spc="0" normalizeH="0" baseline="0" noProof="0">
                <a:ln>
                  <a:noFill/>
                </a:ln>
                <a:solidFill>
                  <a:srgbClr val="F5F5EF"/>
                </a:solidFill>
                <a:effectLst/>
                <a:uLnTx/>
                <a:uFillTx/>
                <a:latin typeface="Montserrat Light"/>
                <a:ea typeface="+mn-ea"/>
                <a:cs typeface="+mn-cs"/>
              </a:rPr>
              <a:t>In realistic problems, dimensions usually have a semantic meaning</a:t>
            </a:r>
          </a:p>
        </p:txBody>
      </p:sp>
      <p:sp>
        <p:nvSpPr>
          <p:cNvPr id="6" name="TextBox 6"/>
          <p:cNvSpPr txBox="1"/>
          <p:nvPr/>
        </p:nvSpPr>
        <p:spPr>
          <a:xfrm>
            <a:off x="4185445" y="4828540"/>
            <a:ext cx="13281076" cy="3181350"/>
          </a:xfrm>
          <a:prstGeom prst="rect">
            <a:avLst/>
          </a:prstGeom>
        </p:spPr>
        <p:txBody>
          <a:bodyPr lIns="0" tIns="0" rIns="0" bIns="0" rtlCol="0" anchor="t">
            <a:spAutoFit/>
          </a:bodyPr>
          <a:lstStyle/>
          <a:p>
            <a:pPr marL="0" marR="0" lvl="0" indent="0" algn="ctr" defTabSz="914400" rtl="0" eaLnBrk="1" fontAlgn="auto" latinLnBrk="0" hangingPunct="1">
              <a:lnSpc>
                <a:spcPts val="4200"/>
              </a:lnSpc>
              <a:spcBef>
                <a:spcPts val="0"/>
              </a:spcBef>
              <a:spcAft>
                <a:spcPts val="0"/>
              </a:spcAft>
              <a:buClrTx/>
              <a:buSzTx/>
              <a:buFontTx/>
              <a:buNone/>
              <a:tabLst/>
              <a:defRPr/>
            </a:pPr>
            <a:r>
              <a:rPr kumimoji="0" lang="en-US" sz="3000" b="0" i="0" u="none" strike="noStrike" kern="1200" cap="none" spc="0" normalizeH="0" baseline="0" noProof="0" dirty="0">
                <a:ln>
                  <a:noFill/>
                </a:ln>
                <a:solidFill>
                  <a:srgbClr val="F5F5EF"/>
                </a:solidFill>
                <a:effectLst/>
                <a:uLnTx/>
                <a:uFillTx/>
                <a:latin typeface="Montserrat Light"/>
                <a:ea typeface="+mn-ea"/>
                <a:cs typeface="+mn-cs"/>
              </a:rPr>
              <a:t>Even if that is not true for an individual dimension, in realistic problems, a small set of the features is enough to provide evidence towards output being 1 or 0 in isolation, i.e. regardless of the value of the other features. Almost all problems in the real-world have this property. Hence, it does not make much sense to consider all possible problems in the mathematical sense.</a:t>
            </a:r>
          </a:p>
        </p:txBody>
      </p:sp>
    </p:spTree>
    <p:extLst>
      <p:ext uri="{BB962C8B-B14F-4D97-AF65-F5344CB8AC3E}">
        <p14:creationId xmlns:p14="http://schemas.microsoft.com/office/powerpoint/2010/main" val="94106903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E94759"/>
        </a:solidFill>
        <a:effectLst/>
      </p:bgPr>
    </p:bg>
    <p:spTree>
      <p:nvGrpSpPr>
        <p:cNvPr id="1" name=""/>
        <p:cNvGrpSpPr/>
        <p:nvPr/>
      </p:nvGrpSpPr>
      <p:grpSpPr>
        <a:xfrm>
          <a:off x="0" y="0"/>
          <a:ext cx="0" cy="0"/>
          <a:chOff x="0" y="0"/>
          <a:chExt cx="0" cy="0"/>
        </a:xfrm>
      </p:grpSpPr>
      <p:sp>
        <p:nvSpPr>
          <p:cNvPr id="2" name="AutoShape 2"/>
          <p:cNvSpPr/>
          <p:nvPr/>
        </p:nvSpPr>
        <p:spPr>
          <a:xfrm>
            <a:off x="17722638" y="4357337"/>
            <a:ext cx="9525" cy="3091986"/>
          </a:xfrm>
          <a:prstGeom prst="rect">
            <a:avLst/>
          </a:prstGeom>
          <a:solidFill>
            <a:srgbClr val="F5F5EF"/>
          </a:solidFill>
        </p:spPr>
      </p:sp>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2553595" y="2424868"/>
            <a:ext cx="4705705" cy="5437265"/>
          </a:xfrm>
          <a:prstGeom prst="rect">
            <a:avLst/>
          </a:prstGeom>
        </p:spPr>
      </p:pic>
      <p:sp>
        <p:nvSpPr>
          <p:cNvPr id="4" name="TextBox 4"/>
          <p:cNvSpPr txBox="1"/>
          <p:nvPr/>
        </p:nvSpPr>
        <p:spPr>
          <a:xfrm>
            <a:off x="3268861" y="1499673"/>
            <a:ext cx="6032302" cy="973455"/>
          </a:xfrm>
          <a:prstGeom prst="rect">
            <a:avLst/>
          </a:prstGeom>
        </p:spPr>
        <p:txBody>
          <a:bodyPr lIns="0" tIns="0" rIns="0" bIns="0" rtlCol="0" anchor="t">
            <a:spAutoFit/>
          </a:bodyPr>
          <a:lstStyle/>
          <a:p>
            <a:pPr marL="0" marR="0" lvl="0" indent="0" algn="ctr" defTabSz="914400" rtl="0" eaLnBrk="1" fontAlgn="auto" latinLnBrk="0" hangingPunct="1">
              <a:lnSpc>
                <a:spcPts val="7980"/>
              </a:lnSpc>
              <a:spcBef>
                <a:spcPts val="0"/>
              </a:spcBef>
              <a:spcAft>
                <a:spcPts val="0"/>
              </a:spcAft>
              <a:buClrTx/>
              <a:buSzTx/>
              <a:buFontTx/>
              <a:buNone/>
              <a:tabLst/>
              <a:defRPr/>
            </a:pPr>
            <a:r>
              <a:rPr kumimoji="0" lang="en-US" sz="5700" b="0" i="0" u="none" strike="noStrike" kern="1200" cap="none" spc="0" normalizeH="0" baseline="0" noProof="0" dirty="0">
                <a:ln>
                  <a:noFill/>
                </a:ln>
                <a:solidFill>
                  <a:srgbClr val="F5E753"/>
                </a:solidFill>
                <a:effectLst/>
                <a:uLnTx/>
                <a:uFillTx/>
                <a:latin typeface="Montserrat Classic Bold"/>
                <a:ea typeface="+mn-ea"/>
                <a:cs typeface="+mn-cs"/>
              </a:rPr>
              <a:t>Words of Advice</a:t>
            </a:r>
          </a:p>
        </p:txBody>
      </p:sp>
      <p:sp>
        <p:nvSpPr>
          <p:cNvPr id="5" name="TextBox 5"/>
          <p:cNvSpPr txBox="1"/>
          <p:nvPr/>
        </p:nvSpPr>
        <p:spPr>
          <a:xfrm>
            <a:off x="1205195" y="3524250"/>
            <a:ext cx="11126673" cy="3181350"/>
          </a:xfrm>
          <a:prstGeom prst="rect">
            <a:avLst/>
          </a:prstGeom>
        </p:spPr>
        <p:txBody>
          <a:bodyPr lIns="0" tIns="0" rIns="0" bIns="0" rtlCol="0" anchor="t">
            <a:spAutoFit/>
          </a:bodyPr>
          <a:lstStyle/>
          <a:p>
            <a:pPr marL="0" marR="0" lvl="0" indent="0" algn="ctr" defTabSz="914400" rtl="0" eaLnBrk="1" fontAlgn="auto" latinLnBrk="0" hangingPunct="1">
              <a:lnSpc>
                <a:spcPts val="4200"/>
              </a:lnSpc>
              <a:spcBef>
                <a:spcPts val="0"/>
              </a:spcBef>
              <a:spcAft>
                <a:spcPts val="0"/>
              </a:spcAft>
              <a:buClrTx/>
              <a:buSzTx/>
              <a:buFontTx/>
              <a:buNone/>
              <a:tabLst/>
              <a:defRPr/>
            </a:pPr>
            <a:r>
              <a:rPr kumimoji="0" lang="en-US" sz="3000" b="0" i="0" u="none" strike="noStrike" kern="1200" cap="none" spc="0" normalizeH="0" baseline="0" noProof="0" dirty="0">
                <a:ln>
                  <a:noFill/>
                </a:ln>
                <a:solidFill>
                  <a:srgbClr val="F5E753"/>
                </a:solidFill>
                <a:effectLst/>
                <a:uLnTx/>
                <a:uFillTx/>
                <a:latin typeface="Montserrat Light"/>
                <a:ea typeface="+mn-ea"/>
                <a:cs typeface="+mn-cs"/>
              </a:rPr>
              <a:t>Although theoretical guarantees can be used for guiding research directions and making decisions in practice, in machine learning there is often a wide gap between practice and theory. It is important to understand this gap, and be cautious to not extrapolate a theorems results in order to use it for decision making in practice.</a:t>
            </a:r>
          </a:p>
        </p:txBody>
      </p:sp>
    </p:spTree>
    <p:extLst>
      <p:ext uri="{BB962C8B-B14F-4D97-AF65-F5344CB8AC3E}">
        <p14:creationId xmlns:p14="http://schemas.microsoft.com/office/powerpoint/2010/main" val="284153537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5A4594"/>
        </a:solidFill>
        <a:effectLst/>
      </p:bgPr>
    </p:bg>
    <p:spTree>
      <p:nvGrpSpPr>
        <p:cNvPr id="1" name=""/>
        <p:cNvGrpSpPr/>
        <p:nvPr/>
      </p:nvGrpSpPr>
      <p:grpSpPr>
        <a:xfrm>
          <a:off x="0" y="0"/>
          <a:ext cx="0" cy="0"/>
          <a:chOff x="0" y="0"/>
          <a:chExt cx="0" cy="0"/>
        </a:xfrm>
      </p:grpSpPr>
      <p:sp>
        <p:nvSpPr>
          <p:cNvPr id="2" name="AutoShape 2"/>
          <p:cNvSpPr/>
          <p:nvPr/>
        </p:nvSpPr>
        <p:spPr>
          <a:xfrm>
            <a:off x="17722638" y="4357337"/>
            <a:ext cx="9525" cy="3091986"/>
          </a:xfrm>
          <a:prstGeom prst="rect">
            <a:avLst/>
          </a:prstGeom>
          <a:solidFill>
            <a:srgbClr val="F5F5EF"/>
          </a:solidFill>
        </p:spPr>
      </p:sp>
      <p:grpSp>
        <p:nvGrpSpPr>
          <p:cNvPr id="3" name="Group 3"/>
          <p:cNvGrpSpPr/>
          <p:nvPr/>
        </p:nvGrpSpPr>
        <p:grpSpPr>
          <a:xfrm>
            <a:off x="6981399" y="1723701"/>
            <a:ext cx="8676163" cy="1460521"/>
            <a:chOff x="0" y="0"/>
            <a:chExt cx="11568218" cy="1947361"/>
          </a:xfrm>
        </p:grpSpPr>
        <p:sp>
          <p:nvSpPr>
            <p:cNvPr id="4" name="TextBox 4"/>
            <p:cNvSpPr txBox="1"/>
            <p:nvPr/>
          </p:nvSpPr>
          <p:spPr>
            <a:xfrm>
              <a:off x="0" y="727738"/>
              <a:ext cx="11568218" cy="1219623"/>
            </a:xfrm>
            <a:prstGeom prst="rect">
              <a:avLst/>
            </a:prstGeom>
          </p:spPr>
          <p:txBody>
            <a:bodyPr lIns="0" tIns="0" rIns="0" bIns="0" rtlCol="0" anchor="t">
              <a:spAutoFit/>
            </a:bodyPr>
            <a:lstStyle/>
            <a:p>
              <a:pPr marL="0" marR="0" lvl="0" indent="0" algn="l" defTabSz="914400" rtl="0" eaLnBrk="1" fontAlgn="auto" latinLnBrk="0" hangingPunct="1">
                <a:lnSpc>
                  <a:spcPts val="3840"/>
                </a:lnSpc>
                <a:spcBef>
                  <a:spcPct val="0"/>
                </a:spcBef>
                <a:spcAft>
                  <a:spcPts val="0"/>
                </a:spcAft>
                <a:buClrTx/>
                <a:buSzTx/>
                <a:buFontTx/>
                <a:buNone/>
                <a:tabLst/>
                <a:defRPr/>
              </a:pPr>
              <a:r>
                <a:rPr kumimoji="0" lang="en-US" sz="2400" b="0" i="0" u="none" strike="noStrike" kern="1200" cap="none" spc="48" normalizeH="0" baseline="0" noProof="0" dirty="0">
                  <a:ln>
                    <a:noFill/>
                  </a:ln>
                  <a:solidFill>
                    <a:srgbClr val="F5F5EF"/>
                  </a:solidFill>
                  <a:effectLst/>
                  <a:uLnTx/>
                  <a:uFillTx/>
                  <a:latin typeface="Clear Sans Regular"/>
                  <a:ea typeface="+mn-ea"/>
                  <a:cs typeface="+mn-cs"/>
                </a:rPr>
                <a:t>Parameters that matter to give a certain outcome of a hypothesis are called features.</a:t>
              </a:r>
            </a:p>
          </p:txBody>
        </p:sp>
        <p:sp>
          <p:nvSpPr>
            <p:cNvPr id="5" name="TextBox 5"/>
            <p:cNvSpPr txBox="1"/>
            <p:nvPr/>
          </p:nvSpPr>
          <p:spPr>
            <a:xfrm>
              <a:off x="0" y="19050"/>
              <a:ext cx="6508672" cy="585470"/>
            </a:xfrm>
            <a:prstGeom prst="rect">
              <a:avLst/>
            </a:prstGeom>
          </p:spPr>
          <p:txBody>
            <a:bodyPr lIns="0" tIns="0" rIns="0" bIns="0" rtlCol="0" anchor="t">
              <a:spAutoFit/>
            </a:bodyPr>
            <a:lstStyle/>
            <a:p>
              <a:pPr marL="0" marR="0" lvl="0" indent="0" algn="l" defTabSz="914400" rtl="0" eaLnBrk="1" fontAlgn="auto" latinLnBrk="0" hangingPunct="1">
                <a:lnSpc>
                  <a:spcPts val="3329"/>
                </a:lnSpc>
                <a:spcBef>
                  <a:spcPts val="0"/>
                </a:spcBef>
                <a:spcAft>
                  <a:spcPts val="0"/>
                </a:spcAft>
                <a:buClrTx/>
                <a:buSzTx/>
                <a:buFontTx/>
                <a:buNone/>
                <a:tabLst/>
                <a:defRPr/>
              </a:pPr>
              <a:r>
                <a:rPr kumimoji="0" lang="en-US" sz="2999" b="0" i="0" u="none" strike="noStrike" kern="1200" cap="none" spc="149" normalizeH="0" baseline="0" noProof="0">
                  <a:ln>
                    <a:noFill/>
                  </a:ln>
                  <a:solidFill>
                    <a:srgbClr val="F5E753"/>
                  </a:solidFill>
                  <a:effectLst/>
                  <a:uLnTx/>
                  <a:uFillTx/>
                  <a:latin typeface="Montserrat Classic Bold"/>
                  <a:ea typeface="+mn-ea"/>
                  <a:cs typeface="+mn-cs"/>
                </a:rPr>
                <a:t>WHAT MATTERS</a:t>
              </a:r>
            </a:p>
          </p:txBody>
        </p:sp>
      </p:grpSp>
      <p:grpSp>
        <p:nvGrpSpPr>
          <p:cNvPr id="6" name="Group 6"/>
          <p:cNvGrpSpPr/>
          <p:nvPr/>
        </p:nvGrpSpPr>
        <p:grpSpPr>
          <a:xfrm>
            <a:off x="6981399" y="3914334"/>
            <a:ext cx="8676163" cy="2401182"/>
            <a:chOff x="0" y="0"/>
            <a:chExt cx="11568218" cy="3201576"/>
          </a:xfrm>
        </p:grpSpPr>
        <p:sp>
          <p:nvSpPr>
            <p:cNvPr id="7" name="TextBox 7"/>
            <p:cNvSpPr txBox="1"/>
            <p:nvPr/>
          </p:nvSpPr>
          <p:spPr>
            <a:xfrm>
              <a:off x="0" y="695018"/>
              <a:ext cx="11568218" cy="2506558"/>
            </a:xfrm>
            <a:prstGeom prst="rect">
              <a:avLst/>
            </a:prstGeom>
          </p:spPr>
          <p:txBody>
            <a:bodyPr lIns="0" tIns="0" rIns="0" bIns="0" rtlCol="0" anchor="t">
              <a:spAutoFit/>
            </a:bodyPr>
            <a:lstStyle/>
            <a:p>
              <a:pPr marL="0" marR="0" lvl="0" indent="0" algn="l" defTabSz="914400" rtl="0" eaLnBrk="1" fontAlgn="auto" latinLnBrk="0" hangingPunct="1">
                <a:lnSpc>
                  <a:spcPts val="3839"/>
                </a:lnSpc>
                <a:spcBef>
                  <a:spcPts val="0"/>
                </a:spcBef>
                <a:spcAft>
                  <a:spcPts val="0"/>
                </a:spcAft>
                <a:buClrTx/>
                <a:buSzTx/>
                <a:buFontTx/>
                <a:buNone/>
                <a:tabLst/>
                <a:defRPr/>
              </a:pPr>
              <a:r>
                <a:rPr kumimoji="0" lang="en-US" sz="2399" b="0" i="0" u="none" strike="noStrike" kern="1200" cap="none" spc="47" normalizeH="0" baseline="0" noProof="0">
                  <a:ln>
                    <a:noFill/>
                  </a:ln>
                  <a:solidFill>
                    <a:srgbClr val="F5F5EF"/>
                  </a:solidFill>
                  <a:effectLst/>
                  <a:uLnTx/>
                  <a:uFillTx/>
                  <a:latin typeface="Clear Sans Regular"/>
                  <a:ea typeface="+mn-ea"/>
                  <a:cs typeface="+mn-cs"/>
                </a:rPr>
                <a:t>Datasets with only single feature are easier to learn, but more complex ones pose challenges:</a:t>
              </a:r>
            </a:p>
            <a:p>
              <a:pPr marL="518157" marR="0" lvl="1" indent="-259078" algn="l" defTabSz="914400" rtl="0" eaLnBrk="1" fontAlgn="auto" latinLnBrk="0" hangingPunct="1">
                <a:lnSpc>
                  <a:spcPts val="3839"/>
                </a:lnSpc>
                <a:spcBef>
                  <a:spcPts val="0"/>
                </a:spcBef>
                <a:spcAft>
                  <a:spcPts val="0"/>
                </a:spcAft>
                <a:buClrTx/>
                <a:buSzTx/>
                <a:buFont typeface="Arial"/>
                <a:buChar char="•"/>
                <a:tabLst/>
                <a:defRPr/>
              </a:pPr>
              <a:r>
                <a:rPr kumimoji="0" lang="en-US" sz="2399" b="0" i="0" u="none" strike="noStrike" kern="1200" cap="none" spc="47" normalizeH="0" baseline="0" noProof="0">
                  <a:ln>
                    <a:noFill/>
                  </a:ln>
                  <a:solidFill>
                    <a:srgbClr val="F5F5EF"/>
                  </a:solidFill>
                  <a:effectLst/>
                  <a:uLnTx/>
                  <a:uFillTx/>
                  <a:latin typeface="Clear Sans Regular"/>
                  <a:ea typeface="+mn-ea"/>
                  <a:cs typeface="+mn-cs"/>
                </a:rPr>
                <a:t>Time-consuming</a:t>
              </a:r>
            </a:p>
            <a:p>
              <a:pPr marL="518157" marR="0" lvl="1" indent="-259078" algn="l" defTabSz="914400" rtl="0" eaLnBrk="1" fontAlgn="auto" latinLnBrk="0" hangingPunct="1">
                <a:lnSpc>
                  <a:spcPts val="3839"/>
                </a:lnSpc>
                <a:spcBef>
                  <a:spcPts val="0"/>
                </a:spcBef>
                <a:spcAft>
                  <a:spcPts val="0"/>
                </a:spcAft>
                <a:buClrTx/>
                <a:buSzTx/>
                <a:buFont typeface="Arial"/>
                <a:buChar char="•"/>
                <a:tabLst/>
                <a:defRPr/>
              </a:pPr>
              <a:r>
                <a:rPr kumimoji="0" lang="en-US" sz="2399" b="0" i="0" u="none" strike="noStrike" kern="1200" cap="none" spc="47" normalizeH="0" baseline="0" noProof="0">
                  <a:ln>
                    <a:noFill/>
                  </a:ln>
                  <a:solidFill>
                    <a:srgbClr val="F5F5EF"/>
                  </a:solidFill>
                  <a:effectLst/>
                  <a:uLnTx/>
                  <a:uFillTx/>
                  <a:latin typeface="Clear Sans Regular"/>
                  <a:ea typeface="+mn-ea"/>
                  <a:cs typeface="+mn-cs"/>
                </a:rPr>
                <a:t>Hard to find patterns</a:t>
              </a:r>
            </a:p>
          </p:txBody>
        </p:sp>
        <p:sp>
          <p:nvSpPr>
            <p:cNvPr id="8" name="TextBox 8"/>
            <p:cNvSpPr txBox="1"/>
            <p:nvPr/>
          </p:nvSpPr>
          <p:spPr>
            <a:xfrm>
              <a:off x="0" y="19050"/>
              <a:ext cx="6508672" cy="585470"/>
            </a:xfrm>
            <a:prstGeom prst="rect">
              <a:avLst/>
            </a:prstGeom>
          </p:spPr>
          <p:txBody>
            <a:bodyPr lIns="0" tIns="0" rIns="0" bIns="0" rtlCol="0" anchor="t">
              <a:spAutoFit/>
            </a:bodyPr>
            <a:lstStyle/>
            <a:p>
              <a:pPr marL="0" marR="0" lvl="0" indent="0" algn="l" defTabSz="914400" rtl="0" eaLnBrk="1" fontAlgn="auto" latinLnBrk="0" hangingPunct="1">
                <a:lnSpc>
                  <a:spcPts val="3329"/>
                </a:lnSpc>
                <a:spcBef>
                  <a:spcPts val="0"/>
                </a:spcBef>
                <a:spcAft>
                  <a:spcPts val="0"/>
                </a:spcAft>
                <a:buClrTx/>
                <a:buSzTx/>
                <a:buFontTx/>
                <a:buNone/>
                <a:tabLst/>
                <a:defRPr/>
              </a:pPr>
              <a:r>
                <a:rPr kumimoji="0" lang="en-US" sz="2999" b="0" i="0" u="none" strike="noStrike" kern="1200" cap="none" spc="149" normalizeH="0" baseline="0" noProof="0" dirty="0">
                  <a:ln>
                    <a:noFill/>
                  </a:ln>
                  <a:solidFill>
                    <a:srgbClr val="F5E753"/>
                  </a:solidFill>
                  <a:effectLst/>
                  <a:uLnTx/>
                  <a:uFillTx/>
                  <a:latin typeface="Montserrat Classic Bold"/>
                  <a:ea typeface="+mn-ea"/>
                  <a:cs typeface="+mn-cs"/>
                </a:rPr>
                <a:t>CHALLENGES FACED</a:t>
              </a:r>
            </a:p>
          </p:txBody>
        </p:sp>
      </p:grpSp>
      <p:grpSp>
        <p:nvGrpSpPr>
          <p:cNvPr id="9" name="Group 9"/>
          <p:cNvGrpSpPr/>
          <p:nvPr/>
        </p:nvGrpSpPr>
        <p:grpSpPr>
          <a:xfrm>
            <a:off x="6981399" y="6876352"/>
            <a:ext cx="9006823" cy="1955763"/>
            <a:chOff x="0" y="0"/>
            <a:chExt cx="12009097" cy="2607684"/>
          </a:xfrm>
        </p:grpSpPr>
        <p:sp>
          <p:nvSpPr>
            <p:cNvPr id="10" name="TextBox 10"/>
            <p:cNvSpPr txBox="1"/>
            <p:nvPr/>
          </p:nvSpPr>
          <p:spPr>
            <a:xfrm>
              <a:off x="0" y="744593"/>
              <a:ext cx="12009097" cy="1863091"/>
            </a:xfrm>
            <a:prstGeom prst="rect">
              <a:avLst/>
            </a:prstGeom>
          </p:spPr>
          <p:txBody>
            <a:bodyPr lIns="0" tIns="0" rIns="0" bIns="0" rtlCol="0" anchor="t">
              <a:spAutoFit/>
            </a:bodyPr>
            <a:lstStyle/>
            <a:p>
              <a:pPr marL="518157" marR="0" lvl="1" indent="-259078" algn="l" defTabSz="914400" rtl="0" eaLnBrk="1" fontAlgn="auto" latinLnBrk="0" hangingPunct="1">
                <a:lnSpc>
                  <a:spcPts val="3839"/>
                </a:lnSpc>
                <a:spcBef>
                  <a:spcPts val="0"/>
                </a:spcBef>
                <a:spcAft>
                  <a:spcPts val="0"/>
                </a:spcAft>
                <a:buClrTx/>
                <a:buSzTx/>
                <a:buFont typeface="Arial"/>
                <a:buChar char="•"/>
                <a:tabLst/>
                <a:defRPr/>
              </a:pPr>
              <a:r>
                <a:rPr kumimoji="0" lang="en-US" sz="2399" b="0" i="0" u="none" strike="noStrike" kern="1200" cap="none" spc="47" normalizeH="0" baseline="0" noProof="0" dirty="0">
                  <a:ln>
                    <a:noFill/>
                  </a:ln>
                  <a:solidFill>
                    <a:srgbClr val="F5F5EF"/>
                  </a:solidFill>
                  <a:effectLst/>
                  <a:uLnTx/>
                  <a:uFillTx/>
                  <a:latin typeface="Clear Sans Regular"/>
                  <a:ea typeface="+mn-ea"/>
                  <a:cs typeface="+mn-cs"/>
                </a:rPr>
                <a:t>Most effort in building a model goes into deciding which parameters matter.</a:t>
              </a:r>
            </a:p>
            <a:p>
              <a:pPr marL="518157" marR="0" lvl="1" indent="-259078" algn="l" defTabSz="914400" rtl="0" eaLnBrk="1" fontAlgn="auto" latinLnBrk="0" hangingPunct="1">
                <a:lnSpc>
                  <a:spcPts val="3839"/>
                </a:lnSpc>
                <a:spcBef>
                  <a:spcPts val="0"/>
                </a:spcBef>
                <a:spcAft>
                  <a:spcPts val="0"/>
                </a:spcAft>
                <a:buClrTx/>
                <a:buSzTx/>
                <a:buFont typeface="Arial"/>
                <a:buChar char="•"/>
                <a:tabLst/>
                <a:defRPr/>
              </a:pPr>
              <a:r>
                <a:rPr kumimoji="0" lang="en-US" sz="2399" b="0" i="0" u="none" strike="noStrike" kern="1200" cap="none" spc="47" normalizeH="0" baseline="0" noProof="0" dirty="0">
                  <a:ln>
                    <a:noFill/>
                  </a:ln>
                  <a:solidFill>
                    <a:srgbClr val="F5F5EF"/>
                  </a:solidFill>
                  <a:effectLst/>
                  <a:uLnTx/>
                  <a:uFillTx/>
                  <a:latin typeface="Clear Sans Regular"/>
                  <a:ea typeface="+mn-ea"/>
                  <a:cs typeface="+mn-cs"/>
                </a:rPr>
                <a:t>It is a display of </a:t>
              </a:r>
              <a:r>
                <a:rPr kumimoji="0" lang="en-US" sz="2399" b="0" i="0" u="none" strike="noStrike" kern="1200" cap="none" spc="47" normalizeH="0" baseline="0" noProof="0" dirty="0" err="1">
                  <a:ln>
                    <a:noFill/>
                  </a:ln>
                  <a:solidFill>
                    <a:srgbClr val="F5F5EF"/>
                  </a:solidFill>
                  <a:effectLst/>
                  <a:uLnTx/>
                  <a:uFillTx/>
                  <a:latin typeface="Clear Sans Regular"/>
                  <a:ea typeface="+mn-ea"/>
                  <a:cs typeface="+mn-cs"/>
                </a:rPr>
                <a:t>intution</a:t>
              </a:r>
              <a:r>
                <a:rPr kumimoji="0" lang="en-US" sz="2399" b="0" i="0" u="none" strike="noStrike" kern="1200" cap="none" spc="47" normalizeH="0" baseline="0" noProof="0" dirty="0">
                  <a:ln>
                    <a:noFill/>
                  </a:ln>
                  <a:solidFill>
                    <a:srgbClr val="F5F5EF"/>
                  </a:solidFill>
                  <a:effectLst/>
                  <a:uLnTx/>
                  <a:uFillTx/>
                  <a:latin typeface="Clear Sans Regular"/>
                  <a:ea typeface="+mn-ea"/>
                  <a:cs typeface="+mn-cs"/>
                </a:rPr>
                <a:t>, creativity and 'Black Art'</a:t>
              </a:r>
            </a:p>
          </p:txBody>
        </p:sp>
        <p:sp>
          <p:nvSpPr>
            <p:cNvPr id="11" name="TextBox 11"/>
            <p:cNvSpPr txBox="1"/>
            <p:nvPr/>
          </p:nvSpPr>
          <p:spPr>
            <a:xfrm>
              <a:off x="0" y="19050"/>
              <a:ext cx="6756725" cy="585470"/>
            </a:xfrm>
            <a:prstGeom prst="rect">
              <a:avLst/>
            </a:prstGeom>
          </p:spPr>
          <p:txBody>
            <a:bodyPr lIns="0" tIns="0" rIns="0" bIns="0" rtlCol="0" anchor="t">
              <a:spAutoFit/>
            </a:bodyPr>
            <a:lstStyle/>
            <a:p>
              <a:pPr marL="0" marR="0" lvl="0" indent="0" algn="l" defTabSz="914400" rtl="0" eaLnBrk="1" fontAlgn="auto" latinLnBrk="0" hangingPunct="1">
                <a:lnSpc>
                  <a:spcPts val="3329"/>
                </a:lnSpc>
                <a:spcBef>
                  <a:spcPts val="0"/>
                </a:spcBef>
                <a:spcAft>
                  <a:spcPts val="0"/>
                </a:spcAft>
                <a:buClrTx/>
                <a:buSzTx/>
                <a:buFontTx/>
                <a:buNone/>
                <a:tabLst/>
                <a:defRPr/>
              </a:pPr>
              <a:r>
                <a:rPr kumimoji="0" lang="en-US" sz="2999" b="0" i="0" u="none" strike="noStrike" kern="1200" cap="none" spc="149" normalizeH="0" baseline="0" noProof="0">
                  <a:ln>
                    <a:noFill/>
                  </a:ln>
                  <a:solidFill>
                    <a:srgbClr val="F5E753"/>
                  </a:solidFill>
                  <a:effectLst/>
                  <a:uLnTx/>
                  <a:uFillTx/>
                  <a:latin typeface="Montserrat Classic Bold"/>
                  <a:ea typeface="+mn-ea"/>
                  <a:cs typeface="+mn-cs"/>
                </a:rPr>
                <a:t>TAKES LOTS OF EFFORT</a:t>
              </a:r>
            </a:p>
          </p:txBody>
        </p:sp>
      </p:grpSp>
      <p:sp>
        <p:nvSpPr>
          <p:cNvPr id="12" name="TextBox 12"/>
          <p:cNvSpPr txBox="1"/>
          <p:nvPr/>
        </p:nvSpPr>
        <p:spPr>
          <a:xfrm>
            <a:off x="1028700" y="4252609"/>
            <a:ext cx="4619296" cy="1270635"/>
          </a:xfrm>
          <a:prstGeom prst="rect">
            <a:avLst/>
          </a:prstGeom>
        </p:spPr>
        <p:txBody>
          <a:bodyPr lIns="0" tIns="0" rIns="0" bIns="0" rtlCol="0" anchor="t">
            <a:spAutoFit/>
          </a:bodyPr>
          <a:lstStyle/>
          <a:p>
            <a:pPr marL="0" marR="0" lvl="0" indent="0" algn="l" defTabSz="914400" rtl="0" eaLnBrk="1" fontAlgn="auto" latinLnBrk="0" hangingPunct="1">
              <a:lnSpc>
                <a:spcPts val="4995"/>
              </a:lnSpc>
              <a:spcBef>
                <a:spcPts val="0"/>
              </a:spcBef>
              <a:spcAft>
                <a:spcPts val="0"/>
              </a:spcAft>
              <a:buClrTx/>
              <a:buSzTx/>
              <a:buFontTx/>
              <a:buNone/>
              <a:tabLst/>
              <a:defRPr/>
            </a:pPr>
            <a:r>
              <a:rPr kumimoji="0" lang="en-US" sz="4500" b="0" i="0" u="none" strike="noStrike" kern="1200" cap="none" spc="225" normalizeH="0" baseline="0" noProof="0" dirty="0">
                <a:ln>
                  <a:noFill/>
                </a:ln>
                <a:solidFill>
                  <a:srgbClr val="8BD4AB"/>
                </a:solidFill>
                <a:effectLst/>
                <a:uLnTx/>
                <a:uFillTx/>
                <a:latin typeface="Montserrat Classic Bold"/>
                <a:ea typeface="+mn-ea"/>
                <a:cs typeface="+mn-cs"/>
              </a:rPr>
              <a:t>FEATURE ENGINEERING</a:t>
            </a:r>
          </a:p>
        </p:txBody>
      </p:sp>
      <p:grpSp>
        <p:nvGrpSpPr>
          <p:cNvPr id="13" name="Group 13"/>
          <p:cNvGrpSpPr/>
          <p:nvPr/>
        </p:nvGrpSpPr>
        <p:grpSpPr>
          <a:xfrm>
            <a:off x="5820788" y="1649807"/>
            <a:ext cx="282443" cy="6172847"/>
            <a:chOff x="0" y="0"/>
            <a:chExt cx="376590" cy="8230462"/>
          </a:xfrm>
        </p:grpSpPr>
        <p:grpSp>
          <p:nvGrpSpPr>
            <p:cNvPr id="14" name="Group 14"/>
            <p:cNvGrpSpPr/>
            <p:nvPr/>
          </p:nvGrpSpPr>
          <p:grpSpPr>
            <a:xfrm rot="-5400000">
              <a:off x="-1941794" y="1941794"/>
              <a:ext cx="4260179" cy="376590"/>
              <a:chOff x="0" y="0"/>
              <a:chExt cx="9194800" cy="812800"/>
            </a:xfrm>
          </p:grpSpPr>
          <p:sp>
            <p:nvSpPr>
              <p:cNvPr id="15" name="Freeform 15"/>
              <p:cNvSpPr/>
              <p:nvPr/>
            </p:nvSpPr>
            <p:spPr>
              <a:xfrm>
                <a:off x="457200" y="304800"/>
                <a:ext cx="8331200" cy="203200"/>
              </a:xfrm>
              <a:custGeom>
                <a:avLst/>
                <a:gdLst/>
                <a:ahLst/>
                <a:cxnLst/>
                <a:rect l="l" t="t" r="r" b="b"/>
                <a:pathLst>
                  <a:path w="8331200" h="203200">
                    <a:moveTo>
                      <a:pt x="101600" y="0"/>
                    </a:moveTo>
                    <a:cubicBezTo>
                      <a:pt x="157480" y="0"/>
                      <a:pt x="203200" y="45720"/>
                      <a:pt x="203200" y="101600"/>
                    </a:cubicBezTo>
                    <a:cubicBezTo>
                      <a:pt x="203200" y="157480"/>
                      <a:pt x="157480" y="203200"/>
                      <a:pt x="101600" y="203200"/>
                    </a:cubicBezTo>
                    <a:cubicBezTo>
                      <a:pt x="45720" y="203200"/>
                      <a:pt x="0" y="157480"/>
                      <a:pt x="0" y="101600"/>
                    </a:cubicBezTo>
                    <a:cubicBezTo>
                      <a:pt x="0" y="45720"/>
                      <a:pt x="45720" y="0"/>
                      <a:pt x="101600" y="0"/>
                    </a:cubicBezTo>
                    <a:close/>
                    <a:moveTo>
                      <a:pt x="508000" y="0"/>
                    </a:moveTo>
                    <a:cubicBezTo>
                      <a:pt x="563880" y="0"/>
                      <a:pt x="609600" y="45720"/>
                      <a:pt x="609600" y="101600"/>
                    </a:cubicBezTo>
                    <a:cubicBezTo>
                      <a:pt x="609600" y="157480"/>
                      <a:pt x="563880" y="203200"/>
                      <a:pt x="508000" y="203200"/>
                    </a:cubicBezTo>
                    <a:cubicBezTo>
                      <a:pt x="452120" y="203200"/>
                      <a:pt x="406400" y="157480"/>
                      <a:pt x="406400" y="101600"/>
                    </a:cubicBezTo>
                    <a:cubicBezTo>
                      <a:pt x="406400" y="45720"/>
                      <a:pt x="452120" y="0"/>
                      <a:pt x="508000" y="0"/>
                    </a:cubicBezTo>
                    <a:close/>
                    <a:moveTo>
                      <a:pt x="914400" y="0"/>
                    </a:moveTo>
                    <a:cubicBezTo>
                      <a:pt x="970280" y="0"/>
                      <a:pt x="1016000" y="45720"/>
                      <a:pt x="1016000" y="101600"/>
                    </a:cubicBezTo>
                    <a:cubicBezTo>
                      <a:pt x="1016000" y="157480"/>
                      <a:pt x="970280" y="203200"/>
                      <a:pt x="914400" y="203200"/>
                    </a:cubicBezTo>
                    <a:cubicBezTo>
                      <a:pt x="858520" y="203200"/>
                      <a:pt x="812800" y="157480"/>
                      <a:pt x="812800" y="101600"/>
                    </a:cubicBezTo>
                    <a:cubicBezTo>
                      <a:pt x="812800" y="45720"/>
                      <a:pt x="858520" y="0"/>
                      <a:pt x="914400" y="0"/>
                    </a:cubicBezTo>
                    <a:close/>
                    <a:moveTo>
                      <a:pt x="1320800" y="0"/>
                    </a:moveTo>
                    <a:cubicBezTo>
                      <a:pt x="1376680" y="0"/>
                      <a:pt x="1422400" y="45720"/>
                      <a:pt x="1422400" y="101600"/>
                    </a:cubicBezTo>
                    <a:cubicBezTo>
                      <a:pt x="1422400" y="157480"/>
                      <a:pt x="1376680" y="203200"/>
                      <a:pt x="1320800" y="203200"/>
                    </a:cubicBezTo>
                    <a:cubicBezTo>
                      <a:pt x="1264920" y="203200"/>
                      <a:pt x="1219200" y="157480"/>
                      <a:pt x="1219200" y="101600"/>
                    </a:cubicBezTo>
                    <a:cubicBezTo>
                      <a:pt x="1219200" y="45720"/>
                      <a:pt x="1264920" y="0"/>
                      <a:pt x="1320800" y="0"/>
                    </a:cubicBezTo>
                    <a:close/>
                    <a:moveTo>
                      <a:pt x="1727200" y="0"/>
                    </a:moveTo>
                    <a:cubicBezTo>
                      <a:pt x="1783080" y="0"/>
                      <a:pt x="1828800" y="45720"/>
                      <a:pt x="1828800" y="101600"/>
                    </a:cubicBezTo>
                    <a:cubicBezTo>
                      <a:pt x="1828800" y="157480"/>
                      <a:pt x="1783080" y="203200"/>
                      <a:pt x="1727200" y="203200"/>
                    </a:cubicBezTo>
                    <a:cubicBezTo>
                      <a:pt x="1671320" y="203200"/>
                      <a:pt x="1625600" y="157480"/>
                      <a:pt x="1625600" y="101600"/>
                    </a:cubicBezTo>
                    <a:cubicBezTo>
                      <a:pt x="1625600" y="45720"/>
                      <a:pt x="1671320" y="0"/>
                      <a:pt x="1727200" y="0"/>
                    </a:cubicBezTo>
                    <a:close/>
                    <a:moveTo>
                      <a:pt x="2133600" y="0"/>
                    </a:moveTo>
                    <a:cubicBezTo>
                      <a:pt x="2189480" y="0"/>
                      <a:pt x="2235200" y="45720"/>
                      <a:pt x="2235200" y="101600"/>
                    </a:cubicBezTo>
                    <a:cubicBezTo>
                      <a:pt x="2235200" y="157480"/>
                      <a:pt x="2189480" y="203200"/>
                      <a:pt x="2133600" y="203200"/>
                    </a:cubicBezTo>
                    <a:cubicBezTo>
                      <a:pt x="2077720" y="203200"/>
                      <a:pt x="2032000" y="157480"/>
                      <a:pt x="2032000" y="101600"/>
                    </a:cubicBezTo>
                    <a:cubicBezTo>
                      <a:pt x="2032000" y="45720"/>
                      <a:pt x="2077720" y="0"/>
                      <a:pt x="2133600" y="0"/>
                    </a:cubicBezTo>
                    <a:close/>
                    <a:moveTo>
                      <a:pt x="2540000" y="0"/>
                    </a:moveTo>
                    <a:cubicBezTo>
                      <a:pt x="2595880" y="0"/>
                      <a:pt x="2641600" y="45720"/>
                      <a:pt x="2641600" y="101600"/>
                    </a:cubicBezTo>
                    <a:cubicBezTo>
                      <a:pt x="2641600" y="157480"/>
                      <a:pt x="2595880" y="203200"/>
                      <a:pt x="2540000" y="203200"/>
                    </a:cubicBezTo>
                    <a:cubicBezTo>
                      <a:pt x="2484120" y="203200"/>
                      <a:pt x="2438400" y="157480"/>
                      <a:pt x="2438400" y="101600"/>
                    </a:cubicBezTo>
                    <a:cubicBezTo>
                      <a:pt x="2438400" y="45720"/>
                      <a:pt x="2484120" y="0"/>
                      <a:pt x="2540000" y="0"/>
                    </a:cubicBezTo>
                    <a:close/>
                    <a:moveTo>
                      <a:pt x="2946400" y="0"/>
                    </a:moveTo>
                    <a:cubicBezTo>
                      <a:pt x="3002280" y="0"/>
                      <a:pt x="3048000" y="45720"/>
                      <a:pt x="3048000" y="101600"/>
                    </a:cubicBezTo>
                    <a:cubicBezTo>
                      <a:pt x="3048000" y="157480"/>
                      <a:pt x="3002280" y="203200"/>
                      <a:pt x="2946400" y="203200"/>
                    </a:cubicBezTo>
                    <a:cubicBezTo>
                      <a:pt x="2890520" y="203200"/>
                      <a:pt x="2844800" y="157480"/>
                      <a:pt x="2844800" y="101600"/>
                    </a:cubicBezTo>
                    <a:cubicBezTo>
                      <a:pt x="2844800" y="45720"/>
                      <a:pt x="2890520" y="0"/>
                      <a:pt x="2946400" y="0"/>
                    </a:cubicBezTo>
                    <a:close/>
                    <a:moveTo>
                      <a:pt x="3352800" y="0"/>
                    </a:moveTo>
                    <a:cubicBezTo>
                      <a:pt x="3408680" y="0"/>
                      <a:pt x="3454400" y="45720"/>
                      <a:pt x="3454400" y="101600"/>
                    </a:cubicBezTo>
                    <a:cubicBezTo>
                      <a:pt x="3454400" y="157480"/>
                      <a:pt x="3408680" y="203200"/>
                      <a:pt x="3352800" y="203200"/>
                    </a:cubicBezTo>
                    <a:cubicBezTo>
                      <a:pt x="3296920" y="203200"/>
                      <a:pt x="3251200" y="157480"/>
                      <a:pt x="3251200" y="101600"/>
                    </a:cubicBezTo>
                    <a:cubicBezTo>
                      <a:pt x="3251200" y="45720"/>
                      <a:pt x="3296920" y="0"/>
                      <a:pt x="3352800" y="0"/>
                    </a:cubicBezTo>
                    <a:close/>
                    <a:moveTo>
                      <a:pt x="3759200" y="0"/>
                    </a:moveTo>
                    <a:cubicBezTo>
                      <a:pt x="3815080" y="0"/>
                      <a:pt x="3860800" y="45720"/>
                      <a:pt x="3860800" y="101600"/>
                    </a:cubicBezTo>
                    <a:cubicBezTo>
                      <a:pt x="3860800" y="157480"/>
                      <a:pt x="3815080" y="203200"/>
                      <a:pt x="3759200" y="203200"/>
                    </a:cubicBezTo>
                    <a:cubicBezTo>
                      <a:pt x="3703320" y="203200"/>
                      <a:pt x="3657600" y="157480"/>
                      <a:pt x="3657600" y="101600"/>
                    </a:cubicBezTo>
                    <a:cubicBezTo>
                      <a:pt x="3657600" y="45720"/>
                      <a:pt x="3703320" y="0"/>
                      <a:pt x="3759200" y="0"/>
                    </a:cubicBezTo>
                    <a:close/>
                    <a:moveTo>
                      <a:pt x="4165600" y="0"/>
                    </a:moveTo>
                    <a:cubicBezTo>
                      <a:pt x="4221480" y="0"/>
                      <a:pt x="4267200" y="45720"/>
                      <a:pt x="4267200" y="101600"/>
                    </a:cubicBezTo>
                    <a:cubicBezTo>
                      <a:pt x="4267200" y="157480"/>
                      <a:pt x="4221480" y="203200"/>
                      <a:pt x="4165600" y="203200"/>
                    </a:cubicBezTo>
                    <a:cubicBezTo>
                      <a:pt x="4109720" y="203200"/>
                      <a:pt x="4064000" y="157480"/>
                      <a:pt x="4064000" y="101600"/>
                    </a:cubicBezTo>
                    <a:cubicBezTo>
                      <a:pt x="4064000" y="45720"/>
                      <a:pt x="4109720" y="0"/>
                      <a:pt x="4165600" y="0"/>
                    </a:cubicBezTo>
                    <a:close/>
                    <a:moveTo>
                      <a:pt x="4572000" y="0"/>
                    </a:moveTo>
                    <a:cubicBezTo>
                      <a:pt x="4627880" y="0"/>
                      <a:pt x="4673600" y="45720"/>
                      <a:pt x="4673600" y="101600"/>
                    </a:cubicBezTo>
                    <a:cubicBezTo>
                      <a:pt x="4673600" y="157480"/>
                      <a:pt x="4627880" y="203200"/>
                      <a:pt x="4572000" y="203200"/>
                    </a:cubicBezTo>
                    <a:cubicBezTo>
                      <a:pt x="4516120" y="203200"/>
                      <a:pt x="4470400" y="157480"/>
                      <a:pt x="4470400" y="101600"/>
                    </a:cubicBezTo>
                    <a:cubicBezTo>
                      <a:pt x="4470400" y="45720"/>
                      <a:pt x="4516120" y="0"/>
                      <a:pt x="4572000" y="0"/>
                    </a:cubicBezTo>
                    <a:close/>
                    <a:moveTo>
                      <a:pt x="4978400" y="0"/>
                    </a:moveTo>
                    <a:cubicBezTo>
                      <a:pt x="5034280" y="0"/>
                      <a:pt x="5080000" y="45720"/>
                      <a:pt x="5080000" y="101600"/>
                    </a:cubicBezTo>
                    <a:cubicBezTo>
                      <a:pt x="5080000" y="157480"/>
                      <a:pt x="5034280" y="203200"/>
                      <a:pt x="4978400" y="203200"/>
                    </a:cubicBezTo>
                    <a:cubicBezTo>
                      <a:pt x="4922520" y="203200"/>
                      <a:pt x="4876800" y="157480"/>
                      <a:pt x="4876800" y="101600"/>
                    </a:cubicBezTo>
                    <a:cubicBezTo>
                      <a:pt x="4876800" y="45720"/>
                      <a:pt x="4922520" y="0"/>
                      <a:pt x="4978400" y="0"/>
                    </a:cubicBezTo>
                    <a:close/>
                    <a:moveTo>
                      <a:pt x="5384800" y="0"/>
                    </a:moveTo>
                    <a:cubicBezTo>
                      <a:pt x="5440680" y="0"/>
                      <a:pt x="5486400" y="45720"/>
                      <a:pt x="5486400" y="101600"/>
                    </a:cubicBezTo>
                    <a:cubicBezTo>
                      <a:pt x="5486400" y="157480"/>
                      <a:pt x="5440680" y="203200"/>
                      <a:pt x="5384800" y="203200"/>
                    </a:cubicBezTo>
                    <a:cubicBezTo>
                      <a:pt x="5328920" y="203200"/>
                      <a:pt x="5283200" y="157480"/>
                      <a:pt x="5283200" y="101600"/>
                    </a:cubicBezTo>
                    <a:cubicBezTo>
                      <a:pt x="5283200" y="45720"/>
                      <a:pt x="5328920" y="0"/>
                      <a:pt x="5384800" y="0"/>
                    </a:cubicBezTo>
                    <a:close/>
                    <a:moveTo>
                      <a:pt x="5791200" y="0"/>
                    </a:moveTo>
                    <a:cubicBezTo>
                      <a:pt x="5847080" y="0"/>
                      <a:pt x="5892800" y="45720"/>
                      <a:pt x="5892800" y="101600"/>
                    </a:cubicBezTo>
                    <a:cubicBezTo>
                      <a:pt x="5892800" y="157480"/>
                      <a:pt x="5847080" y="203200"/>
                      <a:pt x="5791200" y="203200"/>
                    </a:cubicBezTo>
                    <a:cubicBezTo>
                      <a:pt x="5735320" y="203200"/>
                      <a:pt x="5689600" y="157480"/>
                      <a:pt x="5689600" y="101600"/>
                    </a:cubicBezTo>
                    <a:cubicBezTo>
                      <a:pt x="5689600" y="45720"/>
                      <a:pt x="5735320" y="0"/>
                      <a:pt x="5791200" y="0"/>
                    </a:cubicBezTo>
                    <a:close/>
                    <a:moveTo>
                      <a:pt x="6197600" y="0"/>
                    </a:moveTo>
                    <a:cubicBezTo>
                      <a:pt x="6253480" y="0"/>
                      <a:pt x="6299200" y="45720"/>
                      <a:pt x="6299200" y="101600"/>
                    </a:cubicBezTo>
                    <a:cubicBezTo>
                      <a:pt x="6299200" y="157480"/>
                      <a:pt x="6253480" y="203200"/>
                      <a:pt x="6197600" y="203200"/>
                    </a:cubicBezTo>
                    <a:cubicBezTo>
                      <a:pt x="6141720" y="203200"/>
                      <a:pt x="6096000" y="157480"/>
                      <a:pt x="6096000" y="101600"/>
                    </a:cubicBezTo>
                    <a:cubicBezTo>
                      <a:pt x="6096000" y="45720"/>
                      <a:pt x="6141720" y="0"/>
                      <a:pt x="6197600" y="0"/>
                    </a:cubicBezTo>
                    <a:close/>
                    <a:moveTo>
                      <a:pt x="6604000" y="0"/>
                    </a:moveTo>
                    <a:cubicBezTo>
                      <a:pt x="6659880" y="0"/>
                      <a:pt x="6705600" y="45720"/>
                      <a:pt x="6705600" y="101600"/>
                    </a:cubicBezTo>
                    <a:cubicBezTo>
                      <a:pt x="6705600" y="157480"/>
                      <a:pt x="6659880" y="203200"/>
                      <a:pt x="6604000" y="203200"/>
                    </a:cubicBezTo>
                    <a:cubicBezTo>
                      <a:pt x="6548120" y="203200"/>
                      <a:pt x="6502400" y="157480"/>
                      <a:pt x="6502400" y="101600"/>
                    </a:cubicBezTo>
                    <a:cubicBezTo>
                      <a:pt x="6502400" y="45720"/>
                      <a:pt x="6548120" y="0"/>
                      <a:pt x="6604000" y="0"/>
                    </a:cubicBezTo>
                    <a:close/>
                    <a:moveTo>
                      <a:pt x="7010400" y="0"/>
                    </a:moveTo>
                    <a:cubicBezTo>
                      <a:pt x="7066280" y="0"/>
                      <a:pt x="7112000" y="45720"/>
                      <a:pt x="7112000" y="101600"/>
                    </a:cubicBezTo>
                    <a:cubicBezTo>
                      <a:pt x="7112000" y="157480"/>
                      <a:pt x="7066280" y="203200"/>
                      <a:pt x="7010400" y="203200"/>
                    </a:cubicBezTo>
                    <a:cubicBezTo>
                      <a:pt x="6954520" y="203200"/>
                      <a:pt x="6908800" y="157480"/>
                      <a:pt x="6908800" y="101600"/>
                    </a:cubicBezTo>
                    <a:cubicBezTo>
                      <a:pt x="6908800" y="45720"/>
                      <a:pt x="6954520" y="0"/>
                      <a:pt x="7010400" y="0"/>
                    </a:cubicBezTo>
                    <a:close/>
                    <a:moveTo>
                      <a:pt x="7416800" y="0"/>
                    </a:moveTo>
                    <a:cubicBezTo>
                      <a:pt x="7472680" y="0"/>
                      <a:pt x="7518400" y="45720"/>
                      <a:pt x="7518400" y="101600"/>
                    </a:cubicBezTo>
                    <a:cubicBezTo>
                      <a:pt x="7518400" y="157480"/>
                      <a:pt x="7472680" y="203200"/>
                      <a:pt x="7416800" y="203200"/>
                    </a:cubicBezTo>
                    <a:cubicBezTo>
                      <a:pt x="7360920" y="203200"/>
                      <a:pt x="7315200" y="157480"/>
                      <a:pt x="7315200" y="101600"/>
                    </a:cubicBezTo>
                    <a:cubicBezTo>
                      <a:pt x="7315200" y="45720"/>
                      <a:pt x="7360920" y="0"/>
                      <a:pt x="7416800" y="0"/>
                    </a:cubicBezTo>
                    <a:close/>
                    <a:moveTo>
                      <a:pt x="7823200" y="0"/>
                    </a:moveTo>
                    <a:cubicBezTo>
                      <a:pt x="7879080" y="0"/>
                      <a:pt x="7924800" y="45720"/>
                      <a:pt x="7924800" y="101600"/>
                    </a:cubicBezTo>
                    <a:cubicBezTo>
                      <a:pt x="7924800" y="157480"/>
                      <a:pt x="7879080" y="203200"/>
                      <a:pt x="7823200" y="203200"/>
                    </a:cubicBezTo>
                    <a:cubicBezTo>
                      <a:pt x="7767320" y="203200"/>
                      <a:pt x="7721600" y="157480"/>
                      <a:pt x="7721600" y="101600"/>
                    </a:cubicBezTo>
                    <a:cubicBezTo>
                      <a:pt x="7721600" y="45720"/>
                      <a:pt x="7767320" y="0"/>
                      <a:pt x="7823200" y="0"/>
                    </a:cubicBezTo>
                    <a:close/>
                    <a:moveTo>
                      <a:pt x="8229600" y="0"/>
                    </a:moveTo>
                    <a:cubicBezTo>
                      <a:pt x="8285480" y="0"/>
                      <a:pt x="8331200" y="45720"/>
                      <a:pt x="8331200" y="101600"/>
                    </a:cubicBezTo>
                    <a:cubicBezTo>
                      <a:pt x="8331200" y="157480"/>
                      <a:pt x="8285480" y="203200"/>
                      <a:pt x="8229600" y="203200"/>
                    </a:cubicBezTo>
                    <a:cubicBezTo>
                      <a:pt x="8173720" y="203200"/>
                      <a:pt x="8128000" y="157480"/>
                      <a:pt x="8128000" y="101600"/>
                    </a:cubicBezTo>
                    <a:cubicBezTo>
                      <a:pt x="8128000" y="45720"/>
                      <a:pt x="8173720" y="0"/>
                      <a:pt x="8229600" y="0"/>
                    </a:cubicBezTo>
                    <a:close/>
                  </a:path>
                </a:pathLst>
              </a:custGeom>
              <a:solidFill>
                <a:srgbClr val="F5F5EF"/>
              </a:solidFill>
            </p:spPr>
          </p:sp>
        </p:grpSp>
        <p:grpSp>
          <p:nvGrpSpPr>
            <p:cNvPr id="16" name="Group 16"/>
            <p:cNvGrpSpPr/>
            <p:nvPr/>
          </p:nvGrpSpPr>
          <p:grpSpPr>
            <a:xfrm rot="-5400000">
              <a:off x="-1941794" y="5912077"/>
              <a:ext cx="4260179" cy="376590"/>
              <a:chOff x="0" y="0"/>
              <a:chExt cx="9194800" cy="812800"/>
            </a:xfrm>
          </p:grpSpPr>
          <p:sp>
            <p:nvSpPr>
              <p:cNvPr id="17" name="Freeform 17"/>
              <p:cNvSpPr/>
              <p:nvPr/>
            </p:nvSpPr>
            <p:spPr>
              <a:xfrm>
                <a:off x="457200" y="304800"/>
                <a:ext cx="8331200" cy="203200"/>
              </a:xfrm>
              <a:custGeom>
                <a:avLst/>
                <a:gdLst/>
                <a:ahLst/>
                <a:cxnLst/>
                <a:rect l="l" t="t" r="r" b="b"/>
                <a:pathLst>
                  <a:path w="8331200" h="203200">
                    <a:moveTo>
                      <a:pt x="101600" y="0"/>
                    </a:moveTo>
                    <a:cubicBezTo>
                      <a:pt x="157480" y="0"/>
                      <a:pt x="203200" y="45720"/>
                      <a:pt x="203200" y="101600"/>
                    </a:cubicBezTo>
                    <a:cubicBezTo>
                      <a:pt x="203200" y="157480"/>
                      <a:pt x="157480" y="203200"/>
                      <a:pt x="101600" y="203200"/>
                    </a:cubicBezTo>
                    <a:cubicBezTo>
                      <a:pt x="45720" y="203200"/>
                      <a:pt x="0" y="157480"/>
                      <a:pt x="0" y="101600"/>
                    </a:cubicBezTo>
                    <a:cubicBezTo>
                      <a:pt x="0" y="45720"/>
                      <a:pt x="45720" y="0"/>
                      <a:pt x="101600" y="0"/>
                    </a:cubicBezTo>
                    <a:close/>
                    <a:moveTo>
                      <a:pt x="508000" y="0"/>
                    </a:moveTo>
                    <a:cubicBezTo>
                      <a:pt x="563880" y="0"/>
                      <a:pt x="609600" y="45720"/>
                      <a:pt x="609600" y="101600"/>
                    </a:cubicBezTo>
                    <a:cubicBezTo>
                      <a:pt x="609600" y="157480"/>
                      <a:pt x="563880" y="203200"/>
                      <a:pt x="508000" y="203200"/>
                    </a:cubicBezTo>
                    <a:cubicBezTo>
                      <a:pt x="452120" y="203200"/>
                      <a:pt x="406400" y="157480"/>
                      <a:pt x="406400" y="101600"/>
                    </a:cubicBezTo>
                    <a:cubicBezTo>
                      <a:pt x="406400" y="45720"/>
                      <a:pt x="452120" y="0"/>
                      <a:pt x="508000" y="0"/>
                    </a:cubicBezTo>
                    <a:close/>
                    <a:moveTo>
                      <a:pt x="914400" y="0"/>
                    </a:moveTo>
                    <a:cubicBezTo>
                      <a:pt x="970280" y="0"/>
                      <a:pt x="1016000" y="45720"/>
                      <a:pt x="1016000" y="101600"/>
                    </a:cubicBezTo>
                    <a:cubicBezTo>
                      <a:pt x="1016000" y="157480"/>
                      <a:pt x="970280" y="203200"/>
                      <a:pt x="914400" y="203200"/>
                    </a:cubicBezTo>
                    <a:cubicBezTo>
                      <a:pt x="858520" y="203200"/>
                      <a:pt x="812800" y="157480"/>
                      <a:pt x="812800" y="101600"/>
                    </a:cubicBezTo>
                    <a:cubicBezTo>
                      <a:pt x="812800" y="45720"/>
                      <a:pt x="858520" y="0"/>
                      <a:pt x="914400" y="0"/>
                    </a:cubicBezTo>
                    <a:close/>
                    <a:moveTo>
                      <a:pt x="1320800" y="0"/>
                    </a:moveTo>
                    <a:cubicBezTo>
                      <a:pt x="1376680" y="0"/>
                      <a:pt x="1422400" y="45720"/>
                      <a:pt x="1422400" y="101600"/>
                    </a:cubicBezTo>
                    <a:cubicBezTo>
                      <a:pt x="1422400" y="157480"/>
                      <a:pt x="1376680" y="203200"/>
                      <a:pt x="1320800" y="203200"/>
                    </a:cubicBezTo>
                    <a:cubicBezTo>
                      <a:pt x="1264920" y="203200"/>
                      <a:pt x="1219200" y="157480"/>
                      <a:pt x="1219200" y="101600"/>
                    </a:cubicBezTo>
                    <a:cubicBezTo>
                      <a:pt x="1219200" y="45720"/>
                      <a:pt x="1264920" y="0"/>
                      <a:pt x="1320800" y="0"/>
                    </a:cubicBezTo>
                    <a:close/>
                    <a:moveTo>
                      <a:pt x="1727200" y="0"/>
                    </a:moveTo>
                    <a:cubicBezTo>
                      <a:pt x="1783080" y="0"/>
                      <a:pt x="1828800" y="45720"/>
                      <a:pt x="1828800" y="101600"/>
                    </a:cubicBezTo>
                    <a:cubicBezTo>
                      <a:pt x="1828800" y="157480"/>
                      <a:pt x="1783080" y="203200"/>
                      <a:pt x="1727200" y="203200"/>
                    </a:cubicBezTo>
                    <a:cubicBezTo>
                      <a:pt x="1671320" y="203200"/>
                      <a:pt x="1625600" y="157480"/>
                      <a:pt x="1625600" y="101600"/>
                    </a:cubicBezTo>
                    <a:cubicBezTo>
                      <a:pt x="1625600" y="45720"/>
                      <a:pt x="1671320" y="0"/>
                      <a:pt x="1727200" y="0"/>
                    </a:cubicBezTo>
                    <a:close/>
                    <a:moveTo>
                      <a:pt x="2133600" y="0"/>
                    </a:moveTo>
                    <a:cubicBezTo>
                      <a:pt x="2189480" y="0"/>
                      <a:pt x="2235200" y="45720"/>
                      <a:pt x="2235200" y="101600"/>
                    </a:cubicBezTo>
                    <a:cubicBezTo>
                      <a:pt x="2235200" y="157480"/>
                      <a:pt x="2189480" y="203200"/>
                      <a:pt x="2133600" y="203200"/>
                    </a:cubicBezTo>
                    <a:cubicBezTo>
                      <a:pt x="2077720" y="203200"/>
                      <a:pt x="2032000" y="157480"/>
                      <a:pt x="2032000" y="101600"/>
                    </a:cubicBezTo>
                    <a:cubicBezTo>
                      <a:pt x="2032000" y="45720"/>
                      <a:pt x="2077720" y="0"/>
                      <a:pt x="2133600" y="0"/>
                    </a:cubicBezTo>
                    <a:close/>
                    <a:moveTo>
                      <a:pt x="2540000" y="0"/>
                    </a:moveTo>
                    <a:cubicBezTo>
                      <a:pt x="2595880" y="0"/>
                      <a:pt x="2641600" y="45720"/>
                      <a:pt x="2641600" y="101600"/>
                    </a:cubicBezTo>
                    <a:cubicBezTo>
                      <a:pt x="2641600" y="157480"/>
                      <a:pt x="2595880" y="203200"/>
                      <a:pt x="2540000" y="203200"/>
                    </a:cubicBezTo>
                    <a:cubicBezTo>
                      <a:pt x="2484120" y="203200"/>
                      <a:pt x="2438400" y="157480"/>
                      <a:pt x="2438400" y="101600"/>
                    </a:cubicBezTo>
                    <a:cubicBezTo>
                      <a:pt x="2438400" y="45720"/>
                      <a:pt x="2484120" y="0"/>
                      <a:pt x="2540000" y="0"/>
                    </a:cubicBezTo>
                    <a:close/>
                    <a:moveTo>
                      <a:pt x="2946400" y="0"/>
                    </a:moveTo>
                    <a:cubicBezTo>
                      <a:pt x="3002280" y="0"/>
                      <a:pt x="3048000" y="45720"/>
                      <a:pt x="3048000" y="101600"/>
                    </a:cubicBezTo>
                    <a:cubicBezTo>
                      <a:pt x="3048000" y="157480"/>
                      <a:pt x="3002280" y="203200"/>
                      <a:pt x="2946400" y="203200"/>
                    </a:cubicBezTo>
                    <a:cubicBezTo>
                      <a:pt x="2890520" y="203200"/>
                      <a:pt x="2844800" y="157480"/>
                      <a:pt x="2844800" y="101600"/>
                    </a:cubicBezTo>
                    <a:cubicBezTo>
                      <a:pt x="2844800" y="45720"/>
                      <a:pt x="2890520" y="0"/>
                      <a:pt x="2946400" y="0"/>
                    </a:cubicBezTo>
                    <a:close/>
                    <a:moveTo>
                      <a:pt x="3352800" y="0"/>
                    </a:moveTo>
                    <a:cubicBezTo>
                      <a:pt x="3408680" y="0"/>
                      <a:pt x="3454400" y="45720"/>
                      <a:pt x="3454400" y="101600"/>
                    </a:cubicBezTo>
                    <a:cubicBezTo>
                      <a:pt x="3454400" y="157480"/>
                      <a:pt x="3408680" y="203200"/>
                      <a:pt x="3352800" y="203200"/>
                    </a:cubicBezTo>
                    <a:cubicBezTo>
                      <a:pt x="3296920" y="203200"/>
                      <a:pt x="3251200" y="157480"/>
                      <a:pt x="3251200" y="101600"/>
                    </a:cubicBezTo>
                    <a:cubicBezTo>
                      <a:pt x="3251200" y="45720"/>
                      <a:pt x="3296920" y="0"/>
                      <a:pt x="3352800" y="0"/>
                    </a:cubicBezTo>
                    <a:close/>
                    <a:moveTo>
                      <a:pt x="3759200" y="0"/>
                    </a:moveTo>
                    <a:cubicBezTo>
                      <a:pt x="3815080" y="0"/>
                      <a:pt x="3860800" y="45720"/>
                      <a:pt x="3860800" y="101600"/>
                    </a:cubicBezTo>
                    <a:cubicBezTo>
                      <a:pt x="3860800" y="157480"/>
                      <a:pt x="3815080" y="203200"/>
                      <a:pt x="3759200" y="203200"/>
                    </a:cubicBezTo>
                    <a:cubicBezTo>
                      <a:pt x="3703320" y="203200"/>
                      <a:pt x="3657600" y="157480"/>
                      <a:pt x="3657600" y="101600"/>
                    </a:cubicBezTo>
                    <a:cubicBezTo>
                      <a:pt x="3657600" y="45720"/>
                      <a:pt x="3703320" y="0"/>
                      <a:pt x="3759200" y="0"/>
                    </a:cubicBezTo>
                    <a:close/>
                    <a:moveTo>
                      <a:pt x="4165600" y="0"/>
                    </a:moveTo>
                    <a:cubicBezTo>
                      <a:pt x="4221480" y="0"/>
                      <a:pt x="4267200" y="45720"/>
                      <a:pt x="4267200" y="101600"/>
                    </a:cubicBezTo>
                    <a:cubicBezTo>
                      <a:pt x="4267200" y="157480"/>
                      <a:pt x="4221480" y="203200"/>
                      <a:pt x="4165600" y="203200"/>
                    </a:cubicBezTo>
                    <a:cubicBezTo>
                      <a:pt x="4109720" y="203200"/>
                      <a:pt x="4064000" y="157480"/>
                      <a:pt x="4064000" y="101600"/>
                    </a:cubicBezTo>
                    <a:cubicBezTo>
                      <a:pt x="4064000" y="45720"/>
                      <a:pt x="4109720" y="0"/>
                      <a:pt x="4165600" y="0"/>
                    </a:cubicBezTo>
                    <a:close/>
                    <a:moveTo>
                      <a:pt x="4572000" y="0"/>
                    </a:moveTo>
                    <a:cubicBezTo>
                      <a:pt x="4627880" y="0"/>
                      <a:pt x="4673600" y="45720"/>
                      <a:pt x="4673600" y="101600"/>
                    </a:cubicBezTo>
                    <a:cubicBezTo>
                      <a:pt x="4673600" y="157480"/>
                      <a:pt x="4627880" y="203200"/>
                      <a:pt x="4572000" y="203200"/>
                    </a:cubicBezTo>
                    <a:cubicBezTo>
                      <a:pt x="4516120" y="203200"/>
                      <a:pt x="4470400" y="157480"/>
                      <a:pt x="4470400" y="101600"/>
                    </a:cubicBezTo>
                    <a:cubicBezTo>
                      <a:pt x="4470400" y="45720"/>
                      <a:pt x="4516120" y="0"/>
                      <a:pt x="4572000" y="0"/>
                    </a:cubicBezTo>
                    <a:close/>
                    <a:moveTo>
                      <a:pt x="4978400" y="0"/>
                    </a:moveTo>
                    <a:cubicBezTo>
                      <a:pt x="5034280" y="0"/>
                      <a:pt x="5080000" y="45720"/>
                      <a:pt x="5080000" y="101600"/>
                    </a:cubicBezTo>
                    <a:cubicBezTo>
                      <a:pt x="5080000" y="157480"/>
                      <a:pt x="5034280" y="203200"/>
                      <a:pt x="4978400" y="203200"/>
                    </a:cubicBezTo>
                    <a:cubicBezTo>
                      <a:pt x="4922520" y="203200"/>
                      <a:pt x="4876800" y="157480"/>
                      <a:pt x="4876800" y="101600"/>
                    </a:cubicBezTo>
                    <a:cubicBezTo>
                      <a:pt x="4876800" y="45720"/>
                      <a:pt x="4922520" y="0"/>
                      <a:pt x="4978400" y="0"/>
                    </a:cubicBezTo>
                    <a:close/>
                    <a:moveTo>
                      <a:pt x="5384800" y="0"/>
                    </a:moveTo>
                    <a:cubicBezTo>
                      <a:pt x="5440680" y="0"/>
                      <a:pt x="5486400" y="45720"/>
                      <a:pt x="5486400" y="101600"/>
                    </a:cubicBezTo>
                    <a:cubicBezTo>
                      <a:pt x="5486400" y="157480"/>
                      <a:pt x="5440680" y="203200"/>
                      <a:pt x="5384800" y="203200"/>
                    </a:cubicBezTo>
                    <a:cubicBezTo>
                      <a:pt x="5328920" y="203200"/>
                      <a:pt x="5283200" y="157480"/>
                      <a:pt x="5283200" y="101600"/>
                    </a:cubicBezTo>
                    <a:cubicBezTo>
                      <a:pt x="5283200" y="45720"/>
                      <a:pt x="5328920" y="0"/>
                      <a:pt x="5384800" y="0"/>
                    </a:cubicBezTo>
                    <a:close/>
                    <a:moveTo>
                      <a:pt x="5791200" y="0"/>
                    </a:moveTo>
                    <a:cubicBezTo>
                      <a:pt x="5847080" y="0"/>
                      <a:pt x="5892800" y="45720"/>
                      <a:pt x="5892800" y="101600"/>
                    </a:cubicBezTo>
                    <a:cubicBezTo>
                      <a:pt x="5892800" y="157480"/>
                      <a:pt x="5847080" y="203200"/>
                      <a:pt x="5791200" y="203200"/>
                    </a:cubicBezTo>
                    <a:cubicBezTo>
                      <a:pt x="5735320" y="203200"/>
                      <a:pt x="5689600" y="157480"/>
                      <a:pt x="5689600" y="101600"/>
                    </a:cubicBezTo>
                    <a:cubicBezTo>
                      <a:pt x="5689600" y="45720"/>
                      <a:pt x="5735320" y="0"/>
                      <a:pt x="5791200" y="0"/>
                    </a:cubicBezTo>
                    <a:close/>
                    <a:moveTo>
                      <a:pt x="6197600" y="0"/>
                    </a:moveTo>
                    <a:cubicBezTo>
                      <a:pt x="6253480" y="0"/>
                      <a:pt x="6299200" y="45720"/>
                      <a:pt x="6299200" y="101600"/>
                    </a:cubicBezTo>
                    <a:cubicBezTo>
                      <a:pt x="6299200" y="157480"/>
                      <a:pt x="6253480" y="203200"/>
                      <a:pt x="6197600" y="203200"/>
                    </a:cubicBezTo>
                    <a:cubicBezTo>
                      <a:pt x="6141720" y="203200"/>
                      <a:pt x="6096000" y="157480"/>
                      <a:pt x="6096000" y="101600"/>
                    </a:cubicBezTo>
                    <a:cubicBezTo>
                      <a:pt x="6096000" y="45720"/>
                      <a:pt x="6141720" y="0"/>
                      <a:pt x="6197600" y="0"/>
                    </a:cubicBezTo>
                    <a:close/>
                    <a:moveTo>
                      <a:pt x="6604000" y="0"/>
                    </a:moveTo>
                    <a:cubicBezTo>
                      <a:pt x="6659880" y="0"/>
                      <a:pt x="6705600" y="45720"/>
                      <a:pt x="6705600" y="101600"/>
                    </a:cubicBezTo>
                    <a:cubicBezTo>
                      <a:pt x="6705600" y="157480"/>
                      <a:pt x="6659880" y="203200"/>
                      <a:pt x="6604000" y="203200"/>
                    </a:cubicBezTo>
                    <a:cubicBezTo>
                      <a:pt x="6548120" y="203200"/>
                      <a:pt x="6502400" y="157480"/>
                      <a:pt x="6502400" y="101600"/>
                    </a:cubicBezTo>
                    <a:cubicBezTo>
                      <a:pt x="6502400" y="45720"/>
                      <a:pt x="6548120" y="0"/>
                      <a:pt x="6604000" y="0"/>
                    </a:cubicBezTo>
                    <a:close/>
                    <a:moveTo>
                      <a:pt x="7010400" y="0"/>
                    </a:moveTo>
                    <a:cubicBezTo>
                      <a:pt x="7066280" y="0"/>
                      <a:pt x="7112000" y="45720"/>
                      <a:pt x="7112000" y="101600"/>
                    </a:cubicBezTo>
                    <a:cubicBezTo>
                      <a:pt x="7112000" y="157480"/>
                      <a:pt x="7066280" y="203200"/>
                      <a:pt x="7010400" y="203200"/>
                    </a:cubicBezTo>
                    <a:cubicBezTo>
                      <a:pt x="6954520" y="203200"/>
                      <a:pt x="6908800" y="157480"/>
                      <a:pt x="6908800" y="101600"/>
                    </a:cubicBezTo>
                    <a:cubicBezTo>
                      <a:pt x="6908800" y="45720"/>
                      <a:pt x="6954520" y="0"/>
                      <a:pt x="7010400" y="0"/>
                    </a:cubicBezTo>
                    <a:close/>
                    <a:moveTo>
                      <a:pt x="7416800" y="0"/>
                    </a:moveTo>
                    <a:cubicBezTo>
                      <a:pt x="7472680" y="0"/>
                      <a:pt x="7518400" y="45720"/>
                      <a:pt x="7518400" y="101600"/>
                    </a:cubicBezTo>
                    <a:cubicBezTo>
                      <a:pt x="7518400" y="157480"/>
                      <a:pt x="7472680" y="203200"/>
                      <a:pt x="7416800" y="203200"/>
                    </a:cubicBezTo>
                    <a:cubicBezTo>
                      <a:pt x="7360920" y="203200"/>
                      <a:pt x="7315200" y="157480"/>
                      <a:pt x="7315200" y="101600"/>
                    </a:cubicBezTo>
                    <a:cubicBezTo>
                      <a:pt x="7315200" y="45720"/>
                      <a:pt x="7360920" y="0"/>
                      <a:pt x="7416800" y="0"/>
                    </a:cubicBezTo>
                    <a:close/>
                    <a:moveTo>
                      <a:pt x="7823200" y="0"/>
                    </a:moveTo>
                    <a:cubicBezTo>
                      <a:pt x="7879080" y="0"/>
                      <a:pt x="7924800" y="45720"/>
                      <a:pt x="7924800" y="101600"/>
                    </a:cubicBezTo>
                    <a:cubicBezTo>
                      <a:pt x="7924800" y="157480"/>
                      <a:pt x="7879080" y="203200"/>
                      <a:pt x="7823200" y="203200"/>
                    </a:cubicBezTo>
                    <a:cubicBezTo>
                      <a:pt x="7767320" y="203200"/>
                      <a:pt x="7721600" y="157480"/>
                      <a:pt x="7721600" y="101600"/>
                    </a:cubicBezTo>
                    <a:cubicBezTo>
                      <a:pt x="7721600" y="45720"/>
                      <a:pt x="7767320" y="0"/>
                      <a:pt x="7823200" y="0"/>
                    </a:cubicBezTo>
                    <a:close/>
                    <a:moveTo>
                      <a:pt x="8229600" y="0"/>
                    </a:moveTo>
                    <a:cubicBezTo>
                      <a:pt x="8285480" y="0"/>
                      <a:pt x="8331200" y="45720"/>
                      <a:pt x="8331200" y="101600"/>
                    </a:cubicBezTo>
                    <a:cubicBezTo>
                      <a:pt x="8331200" y="157480"/>
                      <a:pt x="8285480" y="203200"/>
                      <a:pt x="8229600" y="203200"/>
                    </a:cubicBezTo>
                    <a:cubicBezTo>
                      <a:pt x="8173720" y="203200"/>
                      <a:pt x="8128000" y="157480"/>
                      <a:pt x="8128000" y="101600"/>
                    </a:cubicBezTo>
                    <a:cubicBezTo>
                      <a:pt x="8128000" y="45720"/>
                      <a:pt x="8173720" y="0"/>
                      <a:pt x="8229600" y="0"/>
                    </a:cubicBezTo>
                    <a:close/>
                  </a:path>
                </a:pathLst>
              </a:custGeom>
              <a:solidFill>
                <a:srgbClr val="F5F5EF"/>
              </a:solidFill>
            </p:spPr>
          </p:sp>
        </p:grpSp>
      </p:grpSp>
      <p:grpSp>
        <p:nvGrpSpPr>
          <p:cNvPr id="18" name="Group 18"/>
          <p:cNvGrpSpPr/>
          <p:nvPr/>
        </p:nvGrpSpPr>
        <p:grpSpPr>
          <a:xfrm>
            <a:off x="5820788" y="2778807"/>
            <a:ext cx="282443" cy="6172847"/>
            <a:chOff x="0" y="0"/>
            <a:chExt cx="376590" cy="8230462"/>
          </a:xfrm>
        </p:grpSpPr>
        <p:grpSp>
          <p:nvGrpSpPr>
            <p:cNvPr id="19" name="Group 19"/>
            <p:cNvGrpSpPr/>
            <p:nvPr/>
          </p:nvGrpSpPr>
          <p:grpSpPr>
            <a:xfrm rot="-5400000">
              <a:off x="-1941794" y="1941794"/>
              <a:ext cx="4260179" cy="376590"/>
              <a:chOff x="0" y="0"/>
              <a:chExt cx="9194800" cy="812800"/>
            </a:xfrm>
          </p:grpSpPr>
          <p:sp>
            <p:nvSpPr>
              <p:cNvPr id="20" name="Freeform 20"/>
              <p:cNvSpPr/>
              <p:nvPr/>
            </p:nvSpPr>
            <p:spPr>
              <a:xfrm>
                <a:off x="457200" y="304800"/>
                <a:ext cx="8331200" cy="203200"/>
              </a:xfrm>
              <a:custGeom>
                <a:avLst/>
                <a:gdLst/>
                <a:ahLst/>
                <a:cxnLst/>
                <a:rect l="l" t="t" r="r" b="b"/>
                <a:pathLst>
                  <a:path w="8331200" h="203200">
                    <a:moveTo>
                      <a:pt x="101600" y="0"/>
                    </a:moveTo>
                    <a:cubicBezTo>
                      <a:pt x="157480" y="0"/>
                      <a:pt x="203200" y="45720"/>
                      <a:pt x="203200" y="101600"/>
                    </a:cubicBezTo>
                    <a:cubicBezTo>
                      <a:pt x="203200" y="157480"/>
                      <a:pt x="157480" y="203200"/>
                      <a:pt x="101600" y="203200"/>
                    </a:cubicBezTo>
                    <a:cubicBezTo>
                      <a:pt x="45720" y="203200"/>
                      <a:pt x="0" y="157480"/>
                      <a:pt x="0" y="101600"/>
                    </a:cubicBezTo>
                    <a:cubicBezTo>
                      <a:pt x="0" y="45720"/>
                      <a:pt x="45720" y="0"/>
                      <a:pt x="101600" y="0"/>
                    </a:cubicBezTo>
                    <a:close/>
                    <a:moveTo>
                      <a:pt x="508000" y="0"/>
                    </a:moveTo>
                    <a:cubicBezTo>
                      <a:pt x="563880" y="0"/>
                      <a:pt x="609600" y="45720"/>
                      <a:pt x="609600" y="101600"/>
                    </a:cubicBezTo>
                    <a:cubicBezTo>
                      <a:pt x="609600" y="157480"/>
                      <a:pt x="563880" y="203200"/>
                      <a:pt x="508000" y="203200"/>
                    </a:cubicBezTo>
                    <a:cubicBezTo>
                      <a:pt x="452120" y="203200"/>
                      <a:pt x="406400" y="157480"/>
                      <a:pt x="406400" y="101600"/>
                    </a:cubicBezTo>
                    <a:cubicBezTo>
                      <a:pt x="406400" y="45720"/>
                      <a:pt x="452120" y="0"/>
                      <a:pt x="508000" y="0"/>
                    </a:cubicBezTo>
                    <a:close/>
                    <a:moveTo>
                      <a:pt x="914400" y="0"/>
                    </a:moveTo>
                    <a:cubicBezTo>
                      <a:pt x="970280" y="0"/>
                      <a:pt x="1016000" y="45720"/>
                      <a:pt x="1016000" y="101600"/>
                    </a:cubicBezTo>
                    <a:cubicBezTo>
                      <a:pt x="1016000" y="157480"/>
                      <a:pt x="970280" y="203200"/>
                      <a:pt x="914400" y="203200"/>
                    </a:cubicBezTo>
                    <a:cubicBezTo>
                      <a:pt x="858520" y="203200"/>
                      <a:pt x="812800" y="157480"/>
                      <a:pt x="812800" y="101600"/>
                    </a:cubicBezTo>
                    <a:cubicBezTo>
                      <a:pt x="812800" y="45720"/>
                      <a:pt x="858520" y="0"/>
                      <a:pt x="914400" y="0"/>
                    </a:cubicBezTo>
                    <a:close/>
                    <a:moveTo>
                      <a:pt x="1320800" y="0"/>
                    </a:moveTo>
                    <a:cubicBezTo>
                      <a:pt x="1376680" y="0"/>
                      <a:pt x="1422400" y="45720"/>
                      <a:pt x="1422400" y="101600"/>
                    </a:cubicBezTo>
                    <a:cubicBezTo>
                      <a:pt x="1422400" y="157480"/>
                      <a:pt x="1376680" y="203200"/>
                      <a:pt x="1320800" y="203200"/>
                    </a:cubicBezTo>
                    <a:cubicBezTo>
                      <a:pt x="1264920" y="203200"/>
                      <a:pt x="1219200" y="157480"/>
                      <a:pt x="1219200" y="101600"/>
                    </a:cubicBezTo>
                    <a:cubicBezTo>
                      <a:pt x="1219200" y="45720"/>
                      <a:pt x="1264920" y="0"/>
                      <a:pt x="1320800" y="0"/>
                    </a:cubicBezTo>
                    <a:close/>
                    <a:moveTo>
                      <a:pt x="1727200" y="0"/>
                    </a:moveTo>
                    <a:cubicBezTo>
                      <a:pt x="1783080" y="0"/>
                      <a:pt x="1828800" y="45720"/>
                      <a:pt x="1828800" y="101600"/>
                    </a:cubicBezTo>
                    <a:cubicBezTo>
                      <a:pt x="1828800" y="157480"/>
                      <a:pt x="1783080" y="203200"/>
                      <a:pt x="1727200" y="203200"/>
                    </a:cubicBezTo>
                    <a:cubicBezTo>
                      <a:pt x="1671320" y="203200"/>
                      <a:pt x="1625600" y="157480"/>
                      <a:pt x="1625600" y="101600"/>
                    </a:cubicBezTo>
                    <a:cubicBezTo>
                      <a:pt x="1625600" y="45720"/>
                      <a:pt x="1671320" y="0"/>
                      <a:pt x="1727200" y="0"/>
                    </a:cubicBezTo>
                    <a:close/>
                    <a:moveTo>
                      <a:pt x="2133600" y="0"/>
                    </a:moveTo>
                    <a:cubicBezTo>
                      <a:pt x="2189480" y="0"/>
                      <a:pt x="2235200" y="45720"/>
                      <a:pt x="2235200" y="101600"/>
                    </a:cubicBezTo>
                    <a:cubicBezTo>
                      <a:pt x="2235200" y="157480"/>
                      <a:pt x="2189480" y="203200"/>
                      <a:pt x="2133600" y="203200"/>
                    </a:cubicBezTo>
                    <a:cubicBezTo>
                      <a:pt x="2077720" y="203200"/>
                      <a:pt x="2032000" y="157480"/>
                      <a:pt x="2032000" y="101600"/>
                    </a:cubicBezTo>
                    <a:cubicBezTo>
                      <a:pt x="2032000" y="45720"/>
                      <a:pt x="2077720" y="0"/>
                      <a:pt x="2133600" y="0"/>
                    </a:cubicBezTo>
                    <a:close/>
                    <a:moveTo>
                      <a:pt x="2540000" y="0"/>
                    </a:moveTo>
                    <a:cubicBezTo>
                      <a:pt x="2595880" y="0"/>
                      <a:pt x="2641600" y="45720"/>
                      <a:pt x="2641600" y="101600"/>
                    </a:cubicBezTo>
                    <a:cubicBezTo>
                      <a:pt x="2641600" y="157480"/>
                      <a:pt x="2595880" y="203200"/>
                      <a:pt x="2540000" y="203200"/>
                    </a:cubicBezTo>
                    <a:cubicBezTo>
                      <a:pt x="2484120" y="203200"/>
                      <a:pt x="2438400" y="157480"/>
                      <a:pt x="2438400" y="101600"/>
                    </a:cubicBezTo>
                    <a:cubicBezTo>
                      <a:pt x="2438400" y="45720"/>
                      <a:pt x="2484120" y="0"/>
                      <a:pt x="2540000" y="0"/>
                    </a:cubicBezTo>
                    <a:close/>
                    <a:moveTo>
                      <a:pt x="2946400" y="0"/>
                    </a:moveTo>
                    <a:cubicBezTo>
                      <a:pt x="3002280" y="0"/>
                      <a:pt x="3048000" y="45720"/>
                      <a:pt x="3048000" y="101600"/>
                    </a:cubicBezTo>
                    <a:cubicBezTo>
                      <a:pt x="3048000" y="157480"/>
                      <a:pt x="3002280" y="203200"/>
                      <a:pt x="2946400" y="203200"/>
                    </a:cubicBezTo>
                    <a:cubicBezTo>
                      <a:pt x="2890520" y="203200"/>
                      <a:pt x="2844800" y="157480"/>
                      <a:pt x="2844800" y="101600"/>
                    </a:cubicBezTo>
                    <a:cubicBezTo>
                      <a:pt x="2844800" y="45720"/>
                      <a:pt x="2890520" y="0"/>
                      <a:pt x="2946400" y="0"/>
                    </a:cubicBezTo>
                    <a:close/>
                    <a:moveTo>
                      <a:pt x="3352800" y="0"/>
                    </a:moveTo>
                    <a:cubicBezTo>
                      <a:pt x="3408680" y="0"/>
                      <a:pt x="3454400" y="45720"/>
                      <a:pt x="3454400" y="101600"/>
                    </a:cubicBezTo>
                    <a:cubicBezTo>
                      <a:pt x="3454400" y="157480"/>
                      <a:pt x="3408680" y="203200"/>
                      <a:pt x="3352800" y="203200"/>
                    </a:cubicBezTo>
                    <a:cubicBezTo>
                      <a:pt x="3296920" y="203200"/>
                      <a:pt x="3251200" y="157480"/>
                      <a:pt x="3251200" y="101600"/>
                    </a:cubicBezTo>
                    <a:cubicBezTo>
                      <a:pt x="3251200" y="45720"/>
                      <a:pt x="3296920" y="0"/>
                      <a:pt x="3352800" y="0"/>
                    </a:cubicBezTo>
                    <a:close/>
                    <a:moveTo>
                      <a:pt x="3759200" y="0"/>
                    </a:moveTo>
                    <a:cubicBezTo>
                      <a:pt x="3815080" y="0"/>
                      <a:pt x="3860800" y="45720"/>
                      <a:pt x="3860800" y="101600"/>
                    </a:cubicBezTo>
                    <a:cubicBezTo>
                      <a:pt x="3860800" y="157480"/>
                      <a:pt x="3815080" y="203200"/>
                      <a:pt x="3759200" y="203200"/>
                    </a:cubicBezTo>
                    <a:cubicBezTo>
                      <a:pt x="3703320" y="203200"/>
                      <a:pt x="3657600" y="157480"/>
                      <a:pt x="3657600" y="101600"/>
                    </a:cubicBezTo>
                    <a:cubicBezTo>
                      <a:pt x="3657600" y="45720"/>
                      <a:pt x="3703320" y="0"/>
                      <a:pt x="3759200" y="0"/>
                    </a:cubicBezTo>
                    <a:close/>
                    <a:moveTo>
                      <a:pt x="4165600" y="0"/>
                    </a:moveTo>
                    <a:cubicBezTo>
                      <a:pt x="4221480" y="0"/>
                      <a:pt x="4267200" y="45720"/>
                      <a:pt x="4267200" y="101600"/>
                    </a:cubicBezTo>
                    <a:cubicBezTo>
                      <a:pt x="4267200" y="157480"/>
                      <a:pt x="4221480" y="203200"/>
                      <a:pt x="4165600" y="203200"/>
                    </a:cubicBezTo>
                    <a:cubicBezTo>
                      <a:pt x="4109720" y="203200"/>
                      <a:pt x="4064000" y="157480"/>
                      <a:pt x="4064000" y="101600"/>
                    </a:cubicBezTo>
                    <a:cubicBezTo>
                      <a:pt x="4064000" y="45720"/>
                      <a:pt x="4109720" y="0"/>
                      <a:pt x="4165600" y="0"/>
                    </a:cubicBezTo>
                    <a:close/>
                    <a:moveTo>
                      <a:pt x="4572000" y="0"/>
                    </a:moveTo>
                    <a:cubicBezTo>
                      <a:pt x="4627880" y="0"/>
                      <a:pt x="4673600" y="45720"/>
                      <a:pt x="4673600" y="101600"/>
                    </a:cubicBezTo>
                    <a:cubicBezTo>
                      <a:pt x="4673600" y="157480"/>
                      <a:pt x="4627880" y="203200"/>
                      <a:pt x="4572000" y="203200"/>
                    </a:cubicBezTo>
                    <a:cubicBezTo>
                      <a:pt x="4516120" y="203200"/>
                      <a:pt x="4470400" y="157480"/>
                      <a:pt x="4470400" y="101600"/>
                    </a:cubicBezTo>
                    <a:cubicBezTo>
                      <a:pt x="4470400" y="45720"/>
                      <a:pt x="4516120" y="0"/>
                      <a:pt x="4572000" y="0"/>
                    </a:cubicBezTo>
                    <a:close/>
                    <a:moveTo>
                      <a:pt x="4978400" y="0"/>
                    </a:moveTo>
                    <a:cubicBezTo>
                      <a:pt x="5034280" y="0"/>
                      <a:pt x="5080000" y="45720"/>
                      <a:pt x="5080000" y="101600"/>
                    </a:cubicBezTo>
                    <a:cubicBezTo>
                      <a:pt x="5080000" y="157480"/>
                      <a:pt x="5034280" y="203200"/>
                      <a:pt x="4978400" y="203200"/>
                    </a:cubicBezTo>
                    <a:cubicBezTo>
                      <a:pt x="4922520" y="203200"/>
                      <a:pt x="4876800" y="157480"/>
                      <a:pt x="4876800" y="101600"/>
                    </a:cubicBezTo>
                    <a:cubicBezTo>
                      <a:pt x="4876800" y="45720"/>
                      <a:pt x="4922520" y="0"/>
                      <a:pt x="4978400" y="0"/>
                    </a:cubicBezTo>
                    <a:close/>
                    <a:moveTo>
                      <a:pt x="5384800" y="0"/>
                    </a:moveTo>
                    <a:cubicBezTo>
                      <a:pt x="5440680" y="0"/>
                      <a:pt x="5486400" y="45720"/>
                      <a:pt x="5486400" y="101600"/>
                    </a:cubicBezTo>
                    <a:cubicBezTo>
                      <a:pt x="5486400" y="157480"/>
                      <a:pt x="5440680" y="203200"/>
                      <a:pt x="5384800" y="203200"/>
                    </a:cubicBezTo>
                    <a:cubicBezTo>
                      <a:pt x="5328920" y="203200"/>
                      <a:pt x="5283200" y="157480"/>
                      <a:pt x="5283200" y="101600"/>
                    </a:cubicBezTo>
                    <a:cubicBezTo>
                      <a:pt x="5283200" y="45720"/>
                      <a:pt x="5328920" y="0"/>
                      <a:pt x="5384800" y="0"/>
                    </a:cubicBezTo>
                    <a:close/>
                    <a:moveTo>
                      <a:pt x="5791200" y="0"/>
                    </a:moveTo>
                    <a:cubicBezTo>
                      <a:pt x="5847080" y="0"/>
                      <a:pt x="5892800" y="45720"/>
                      <a:pt x="5892800" y="101600"/>
                    </a:cubicBezTo>
                    <a:cubicBezTo>
                      <a:pt x="5892800" y="157480"/>
                      <a:pt x="5847080" y="203200"/>
                      <a:pt x="5791200" y="203200"/>
                    </a:cubicBezTo>
                    <a:cubicBezTo>
                      <a:pt x="5735320" y="203200"/>
                      <a:pt x="5689600" y="157480"/>
                      <a:pt x="5689600" y="101600"/>
                    </a:cubicBezTo>
                    <a:cubicBezTo>
                      <a:pt x="5689600" y="45720"/>
                      <a:pt x="5735320" y="0"/>
                      <a:pt x="5791200" y="0"/>
                    </a:cubicBezTo>
                    <a:close/>
                    <a:moveTo>
                      <a:pt x="6197600" y="0"/>
                    </a:moveTo>
                    <a:cubicBezTo>
                      <a:pt x="6253480" y="0"/>
                      <a:pt x="6299200" y="45720"/>
                      <a:pt x="6299200" y="101600"/>
                    </a:cubicBezTo>
                    <a:cubicBezTo>
                      <a:pt x="6299200" y="157480"/>
                      <a:pt x="6253480" y="203200"/>
                      <a:pt x="6197600" y="203200"/>
                    </a:cubicBezTo>
                    <a:cubicBezTo>
                      <a:pt x="6141720" y="203200"/>
                      <a:pt x="6096000" y="157480"/>
                      <a:pt x="6096000" y="101600"/>
                    </a:cubicBezTo>
                    <a:cubicBezTo>
                      <a:pt x="6096000" y="45720"/>
                      <a:pt x="6141720" y="0"/>
                      <a:pt x="6197600" y="0"/>
                    </a:cubicBezTo>
                    <a:close/>
                    <a:moveTo>
                      <a:pt x="6604000" y="0"/>
                    </a:moveTo>
                    <a:cubicBezTo>
                      <a:pt x="6659880" y="0"/>
                      <a:pt x="6705600" y="45720"/>
                      <a:pt x="6705600" y="101600"/>
                    </a:cubicBezTo>
                    <a:cubicBezTo>
                      <a:pt x="6705600" y="157480"/>
                      <a:pt x="6659880" y="203200"/>
                      <a:pt x="6604000" y="203200"/>
                    </a:cubicBezTo>
                    <a:cubicBezTo>
                      <a:pt x="6548120" y="203200"/>
                      <a:pt x="6502400" y="157480"/>
                      <a:pt x="6502400" y="101600"/>
                    </a:cubicBezTo>
                    <a:cubicBezTo>
                      <a:pt x="6502400" y="45720"/>
                      <a:pt x="6548120" y="0"/>
                      <a:pt x="6604000" y="0"/>
                    </a:cubicBezTo>
                    <a:close/>
                    <a:moveTo>
                      <a:pt x="7010400" y="0"/>
                    </a:moveTo>
                    <a:cubicBezTo>
                      <a:pt x="7066280" y="0"/>
                      <a:pt x="7112000" y="45720"/>
                      <a:pt x="7112000" y="101600"/>
                    </a:cubicBezTo>
                    <a:cubicBezTo>
                      <a:pt x="7112000" y="157480"/>
                      <a:pt x="7066280" y="203200"/>
                      <a:pt x="7010400" y="203200"/>
                    </a:cubicBezTo>
                    <a:cubicBezTo>
                      <a:pt x="6954520" y="203200"/>
                      <a:pt x="6908800" y="157480"/>
                      <a:pt x="6908800" y="101600"/>
                    </a:cubicBezTo>
                    <a:cubicBezTo>
                      <a:pt x="6908800" y="45720"/>
                      <a:pt x="6954520" y="0"/>
                      <a:pt x="7010400" y="0"/>
                    </a:cubicBezTo>
                    <a:close/>
                    <a:moveTo>
                      <a:pt x="7416800" y="0"/>
                    </a:moveTo>
                    <a:cubicBezTo>
                      <a:pt x="7472680" y="0"/>
                      <a:pt x="7518400" y="45720"/>
                      <a:pt x="7518400" y="101600"/>
                    </a:cubicBezTo>
                    <a:cubicBezTo>
                      <a:pt x="7518400" y="157480"/>
                      <a:pt x="7472680" y="203200"/>
                      <a:pt x="7416800" y="203200"/>
                    </a:cubicBezTo>
                    <a:cubicBezTo>
                      <a:pt x="7360920" y="203200"/>
                      <a:pt x="7315200" y="157480"/>
                      <a:pt x="7315200" y="101600"/>
                    </a:cubicBezTo>
                    <a:cubicBezTo>
                      <a:pt x="7315200" y="45720"/>
                      <a:pt x="7360920" y="0"/>
                      <a:pt x="7416800" y="0"/>
                    </a:cubicBezTo>
                    <a:close/>
                    <a:moveTo>
                      <a:pt x="7823200" y="0"/>
                    </a:moveTo>
                    <a:cubicBezTo>
                      <a:pt x="7879080" y="0"/>
                      <a:pt x="7924800" y="45720"/>
                      <a:pt x="7924800" y="101600"/>
                    </a:cubicBezTo>
                    <a:cubicBezTo>
                      <a:pt x="7924800" y="157480"/>
                      <a:pt x="7879080" y="203200"/>
                      <a:pt x="7823200" y="203200"/>
                    </a:cubicBezTo>
                    <a:cubicBezTo>
                      <a:pt x="7767320" y="203200"/>
                      <a:pt x="7721600" y="157480"/>
                      <a:pt x="7721600" y="101600"/>
                    </a:cubicBezTo>
                    <a:cubicBezTo>
                      <a:pt x="7721600" y="45720"/>
                      <a:pt x="7767320" y="0"/>
                      <a:pt x="7823200" y="0"/>
                    </a:cubicBezTo>
                    <a:close/>
                    <a:moveTo>
                      <a:pt x="8229600" y="0"/>
                    </a:moveTo>
                    <a:cubicBezTo>
                      <a:pt x="8285480" y="0"/>
                      <a:pt x="8331200" y="45720"/>
                      <a:pt x="8331200" y="101600"/>
                    </a:cubicBezTo>
                    <a:cubicBezTo>
                      <a:pt x="8331200" y="157480"/>
                      <a:pt x="8285480" y="203200"/>
                      <a:pt x="8229600" y="203200"/>
                    </a:cubicBezTo>
                    <a:cubicBezTo>
                      <a:pt x="8173720" y="203200"/>
                      <a:pt x="8128000" y="157480"/>
                      <a:pt x="8128000" y="101600"/>
                    </a:cubicBezTo>
                    <a:cubicBezTo>
                      <a:pt x="8128000" y="45720"/>
                      <a:pt x="8173720" y="0"/>
                      <a:pt x="8229600" y="0"/>
                    </a:cubicBezTo>
                    <a:close/>
                  </a:path>
                </a:pathLst>
              </a:custGeom>
              <a:solidFill>
                <a:srgbClr val="F5F5EF"/>
              </a:solidFill>
            </p:spPr>
          </p:sp>
        </p:grpSp>
        <p:grpSp>
          <p:nvGrpSpPr>
            <p:cNvPr id="21" name="Group 21"/>
            <p:cNvGrpSpPr/>
            <p:nvPr/>
          </p:nvGrpSpPr>
          <p:grpSpPr>
            <a:xfrm rot="-5400000">
              <a:off x="-1941794" y="5912077"/>
              <a:ext cx="4260179" cy="376590"/>
              <a:chOff x="0" y="0"/>
              <a:chExt cx="9194800" cy="812800"/>
            </a:xfrm>
          </p:grpSpPr>
          <p:sp>
            <p:nvSpPr>
              <p:cNvPr id="22" name="Freeform 22"/>
              <p:cNvSpPr/>
              <p:nvPr/>
            </p:nvSpPr>
            <p:spPr>
              <a:xfrm>
                <a:off x="457200" y="304800"/>
                <a:ext cx="8331200" cy="203200"/>
              </a:xfrm>
              <a:custGeom>
                <a:avLst/>
                <a:gdLst/>
                <a:ahLst/>
                <a:cxnLst/>
                <a:rect l="l" t="t" r="r" b="b"/>
                <a:pathLst>
                  <a:path w="8331200" h="203200">
                    <a:moveTo>
                      <a:pt x="101600" y="0"/>
                    </a:moveTo>
                    <a:cubicBezTo>
                      <a:pt x="157480" y="0"/>
                      <a:pt x="203200" y="45720"/>
                      <a:pt x="203200" y="101600"/>
                    </a:cubicBezTo>
                    <a:cubicBezTo>
                      <a:pt x="203200" y="157480"/>
                      <a:pt x="157480" y="203200"/>
                      <a:pt x="101600" y="203200"/>
                    </a:cubicBezTo>
                    <a:cubicBezTo>
                      <a:pt x="45720" y="203200"/>
                      <a:pt x="0" y="157480"/>
                      <a:pt x="0" y="101600"/>
                    </a:cubicBezTo>
                    <a:cubicBezTo>
                      <a:pt x="0" y="45720"/>
                      <a:pt x="45720" y="0"/>
                      <a:pt x="101600" y="0"/>
                    </a:cubicBezTo>
                    <a:close/>
                    <a:moveTo>
                      <a:pt x="508000" y="0"/>
                    </a:moveTo>
                    <a:cubicBezTo>
                      <a:pt x="563880" y="0"/>
                      <a:pt x="609600" y="45720"/>
                      <a:pt x="609600" y="101600"/>
                    </a:cubicBezTo>
                    <a:cubicBezTo>
                      <a:pt x="609600" y="157480"/>
                      <a:pt x="563880" y="203200"/>
                      <a:pt x="508000" y="203200"/>
                    </a:cubicBezTo>
                    <a:cubicBezTo>
                      <a:pt x="452120" y="203200"/>
                      <a:pt x="406400" y="157480"/>
                      <a:pt x="406400" y="101600"/>
                    </a:cubicBezTo>
                    <a:cubicBezTo>
                      <a:pt x="406400" y="45720"/>
                      <a:pt x="452120" y="0"/>
                      <a:pt x="508000" y="0"/>
                    </a:cubicBezTo>
                    <a:close/>
                    <a:moveTo>
                      <a:pt x="914400" y="0"/>
                    </a:moveTo>
                    <a:cubicBezTo>
                      <a:pt x="970280" y="0"/>
                      <a:pt x="1016000" y="45720"/>
                      <a:pt x="1016000" y="101600"/>
                    </a:cubicBezTo>
                    <a:cubicBezTo>
                      <a:pt x="1016000" y="157480"/>
                      <a:pt x="970280" y="203200"/>
                      <a:pt x="914400" y="203200"/>
                    </a:cubicBezTo>
                    <a:cubicBezTo>
                      <a:pt x="858520" y="203200"/>
                      <a:pt x="812800" y="157480"/>
                      <a:pt x="812800" y="101600"/>
                    </a:cubicBezTo>
                    <a:cubicBezTo>
                      <a:pt x="812800" y="45720"/>
                      <a:pt x="858520" y="0"/>
                      <a:pt x="914400" y="0"/>
                    </a:cubicBezTo>
                    <a:close/>
                    <a:moveTo>
                      <a:pt x="1320800" y="0"/>
                    </a:moveTo>
                    <a:cubicBezTo>
                      <a:pt x="1376680" y="0"/>
                      <a:pt x="1422400" y="45720"/>
                      <a:pt x="1422400" y="101600"/>
                    </a:cubicBezTo>
                    <a:cubicBezTo>
                      <a:pt x="1422400" y="157480"/>
                      <a:pt x="1376680" y="203200"/>
                      <a:pt x="1320800" y="203200"/>
                    </a:cubicBezTo>
                    <a:cubicBezTo>
                      <a:pt x="1264920" y="203200"/>
                      <a:pt x="1219200" y="157480"/>
                      <a:pt x="1219200" y="101600"/>
                    </a:cubicBezTo>
                    <a:cubicBezTo>
                      <a:pt x="1219200" y="45720"/>
                      <a:pt x="1264920" y="0"/>
                      <a:pt x="1320800" y="0"/>
                    </a:cubicBezTo>
                    <a:close/>
                    <a:moveTo>
                      <a:pt x="1727200" y="0"/>
                    </a:moveTo>
                    <a:cubicBezTo>
                      <a:pt x="1783080" y="0"/>
                      <a:pt x="1828800" y="45720"/>
                      <a:pt x="1828800" y="101600"/>
                    </a:cubicBezTo>
                    <a:cubicBezTo>
                      <a:pt x="1828800" y="157480"/>
                      <a:pt x="1783080" y="203200"/>
                      <a:pt x="1727200" y="203200"/>
                    </a:cubicBezTo>
                    <a:cubicBezTo>
                      <a:pt x="1671320" y="203200"/>
                      <a:pt x="1625600" y="157480"/>
                      <a:pt x="1625600" y="101600"/>
                    </a:cubicBezTo>
                    <a:cubicBezTo>
                      <a:pt x="1625600" y="45720"/>
                      <a:pt x="1671320" y="0"/>
                      <a:pt x="1727200" y="0"/>
                    </a:cubicBezTo>
                    <a:close/>
                    <a:moveTo>
                      <a:pt x="2133600" y="0"/>
                    </a:moveTo>
                    <a:cubicBezTo>
                      <a:pt x="2189480" y="0"/>
                      <a:pt x="2235200" y="45720"/>
                      <a:pt x="2235200" y="101600"/>
                    </a:cubicBezTo>
                    <a:cubicBezTo>
                      <a:pt x="2235200" y="157480"/>
                      <a:pt x="2189480" y="203200"/>
                      <a:pt x="2133600" y="203200"/>
                    </a:cubicBezTo>
                    <a:cubicBezTo>
                      <a:pt x="2077720" y="203200"/>
                      <a:pt x="2032000" y="157480"/>
                      <a:pt x="2032000" y="101600"/>
                    </a:cubicBezTo>
                    <a:cubicBezTo>
                      <a:pt x="2032000" y="45720"/>
                      <a:pt x="2077720" y="0"/>
                      <a:pt x="2133600" y="0"/>
                    </a:cubicBezTo>
                    <a:close/>
                    <a:moveTo>
                      <a:pt x="2540000" y="0"/>
                    </a:moveTo>
                    <a:cubicBezTo>
                      <a:pt x="2595880" y="0"/>
                      <a:pt x="2641600" y="45720"/>
                      <a:pt x="2641600" y="101600"/>
                    </a:cubicBezTo>
                    <a:cubicBezTo>
                      <a:pt x="2641600" y="157480"/>
                      <a:pt x="2595880" y="203200"/>
                      <a:pt x="2540000" y="203200"/>
                    </a:cubicBezTo>
                    <a:cubicBezTo>
                      <a:pt x="2484120" y="203200"/>
                      <a:pt x="2438400" y="157480"/>
                      <a:pt x="2438400" y="101600"/>
                    </a:cubicBezTo>
                    <a:cubicBezTo>
                      <a:pt x="2438400" y="45720"/>
                      <a:pt x="2484120" y="0"/>
                      <a:pt x="2540000" y="0"/>
                    </a:cubicBezTo>
                    <a:close/>
                    <a:moveTo>
                      <a:pt x="2946400" y="0"/>
                    </a:moveTo>
                    <a:cubicBezTo>
                      <a:pt x="3002280" y="0"/>
                      <a:pt x="3048000" y="45720"/>
                      <a:pt x="3048000" y="101600"/>
                    </a:cubicBezTo>
                    <a:cubicBezTo>
                      <a:pt x="3048000" y="157480"/>
                      <a:pt x="3002280" y="203200"/>
                      <a:pt x="2946400" y="203200"/>
                    </a:cubicBezTo>
                    <a:cubicBezTo>
                      <a:pt x="2890520" y="203200"/>
                      <a:pt x="2844800" y="157480"/>
                      <a:pt x="2844800" y="101600"/>
                    </a:cubicBezTo>
                    <a:cubicBezTo>
                      <a:pt x="2844800" y="45720"/>
                      <a:pt x="2890520" y="0"/>
                      <a:pt x="2946400" y="0"/>
                    </a:cubicBezTo>
                    <a:close/>
                    <a:moveTo>
                      <a:pt x="3352800" y="0"/>
                    </a:moveTo>
                    <a:cubicBezTo>
                      <a:pt x="3408680" y="0"/>
                      <a:pt x="3454400" y="45720"/>
                      <a:pt x="3454400" y="101600"/>
                    </a:cubicBezTo>
                    <a:cubicBezTo>
                      <a:pt x="3454400" y="157480"/>
                      <a:pt x="3408680" y="203200"/>
                      <a:pt x="3352800" y="203200"/>
                    </a:cubicBezTo>
                    <a:cubicBezTo>
                      <a:pt x="3296920" y="203200"/>
                      <a:pt x="3251200" y="157480"/>
                      <a:pt x="3251200" y="101600"/>
                    </a:cubicBezTo>
                    <a:cubicBezTo>
                      <a:pt x="3251200" y="45720"/>
                      <a:pt x="3296920" y="0"/>
                      <a:pt x="3352800" y="0"/>
                    </a:cubicBezTo>
                    <a:close/>
                    <a:moveTo>
                      <a:pt x="3759200" y="0"/>
                    </a:moveTo>
                    <a:cubicBezTo>
                      <a:pt x="3815080" y="0"/>
                      <a:pt x="3860800" y="45720"/>
                      <a:pt x="3860800" y="101600"/>
                    </a:cubicBezTo>
                    <a:cubicBezTo>
                      <a:pt x="3860800" y="157480"/>
                      <a:pt x="3815080" y="203200"/>
                      <a:pt x="3759200" y="203200"/>
                    </a:cubicBezTo>
                    <a:cubicBezTo>
                      <a:pt x="3703320" y="203200"/>
                      <a:pt x="3657600" y="157480"/>
                      <a:pt x="3657600" y="101600"/>
                    </a:cubicBezTo>
                    <a:cubicBezTo>
                      <a:pt x="3657600" y="45720"/>
                      <a:pt x="3703320" y="0"/>
                      <a:pt x="3759200" y="0"/>
                    </a:cubicBezTo>
                    <a:close/>
                    <a:moveTo>
                      <a:pt x="4165600" y="0"/>
                    </a:moveTo>
                    <a:cubicBezTo>
                      <a:pt x="4221480" y="0"/>
                      <a:pt x="4267200" y="45720"/>
                      <a:pt x="4267200" y="101600"/>
                    </a:cubicBezTo>
                    <a:cubicBezTo>
                      <a:pt x="4267200" y="157480"/>
                      <a:pt x="4221480" y="203200"/>
                      <a:pt x="4165600" y="203200"/>
                    </a:cubicBezTo>
                    <a:cubicBezTo>
                      <a:pt x="4109720" y="203200"/>
                      <a:pt x="4064000" y="157480"/>
                      <a:pt x="4064000" y="101600"/>
                    </a:cubicBezTo>
                    <a:cubicBezTo>
                      <a:pt x="4064000" y="45720"/>
                      <a:pt x="4109720" y="0"/>
                      <a:pt x="4165600" y="0"/>
                    </a:cubicBezTo>
                    <a:close/>
                    <a:moveTo>
                      <a:pt x="4572000" y="0"/>
                    </a:moveTo>
                    <a:cubicBezTo>
                      <a:pt x="4627880" y="0"/>
                      <a:pt x="4673600" y="45720"/>
                      <a:pt x="4673600" y="101600"/>
                    </a:cubicBezTo>
                    <a:cubicBezTo>
                      <a:pt x="4673600" y="157480"/>
                      <a:pt x="4627880" y="203200"/>
                      <a:pt x="4572000" y="203200"/>
                    </a:cubicBezTo>
                    <a:cubicBezTo>
                      <a:pt x="4516120" y="203200"/>
                      <a:pt x="4470400" y="157480"/>
                      <a:pt x="4470400" y="101600"/>
                    </a:cubicBezTo>
                    <a:cubicBezTo>
                      <a:pt x="4470400" y="45720"/>
                      <a:pt x="4516120" y="0"/>
                      <a:pt x="4572000" y="0"/>
                    </a:cubicBezTo>
                    <a:close/>
                    <a:moveTo>
                      <a:pt x="4978400" y="0"/>
                    </a:moveTo>
                    <a:cubicBezTo>
                      <a:pt x="5034280" y="0"/>
                      <a:pt x="5080000" y="45720"/>
                      <a:pt x="5080000" y="101600"/>
                    </a:cubicBezTo>
                    <a:cubicBezTo>
                      <a:pt x="5080000" y="157480"/>
                      <a:pt x="5034280" y="203200"/>
                      <a:pt x="4978400" y="203200"/>
                    </a:cubicBezTo>
                    <a:cubicBezTo>
                      <a:pt x="4922520" y="203200"/>
                      <a:pt x="4876800" y="157480"/>
                      <a:pt x="4876800" y="101600"/>
                    </a:cubicBezTo>
                    <a:cubicBezTo>
                      <a:pt x="4876800" y="45720"/>
                      <a:pt x="4922520" y="0"/>
                      <a:pt x="4978400" y="0"/>
                    </a:cubicBezTo>
                    <a:close/>
                    <a:moveTo>
                      <a:pt x="5384800" y="0"/>
                    </a:moveTo>
                    <a:cubicBezTo>
                      <a:pt x="5440680" y="0"/>
                      <a:pt x="5486400" y="45720"/>
                      <a:pt x="5486400" y="101600"/>
                    </a:cubicBezTo>
                    <a:cubicBezTo>
                      <a:pt x="5486400" y="157480"/>
                      <a:pt x="5440680" y="203200"/>
                      <a:pt x="5384800" y="203200"/>
                    </a:cubicBezTo>
                    <a:cubicBezTo>
                      <a:pt x="5328920" y="203200"/>
                      <a:pt x="5283200" y="157480"/>
                      <a:pt x="5283200" y="101600"/>
                    </a:cubicBezTo>
                    <a:cubicBezTo>
                      <a:pt x="5283200" y="45720"/>
                      <a:pt x="5328920" y="0"/>
                      <a:pt x="5384800" y="0"/>
                    </a:cubicBezTo>
                    <a:close/>
                    <a:moveTo>
                      <a:pt x="5791200" y="0"/>
                    </a:moveTo>
                    <a:cubicBezTo>
                      <a:pt x="5847080" y="0"/>
                      <a:pt x="5892800" y="45720"/>
                      <a:pt x="5892800" y="101600"/>
                    </a:cubicBezTo>
                    <a:cubicBezTo>
                      <a:pt x="5892800" y="157480"/>
                      <a:pt x="5847080" y="203200"/>
                      <a:pt x="5791200" y="203200"/>
                    </a:cubicBezTo>
                    <a:cubicBezTo>
                      <a:pt x="5735320" y="203200"/>
                      <a:pt x="5689600" y="157480"/>
                      <a:pt x="5689600" y="101600"/>
                    </a:cubicBezTo>
                    <a:cubicBezTo>
                      <a:pt x="5689600" y="45720"/>
                      <a:pt x="5735320" y="0"/>
                      <a:pt x="5791200" y="0"/>
                    </a:cubicBezTo>
                    <a:close/>
                    <a:moveTo>
                      <a:pt x="6197600" y="0"/>
                    </a:moveTo>
                    <a:cubicBezTo>
                      <a:pt x="6253480" y="0"/>
                      <a:pt x="6299200" y="45720"/>
                      <a:pt x="6299200" y="101600"/>
                    </a:cubicBezTo>
                    <a:cubicBezTo>
                      <a:pt x="6299200" y="157480"/>
                      <a:pt x="6253480" y="203200"/>
                      <a:pt x="6197600" y="203200"/>
                    </a:cubicBezTo>
                    <a:cubicBezTo>
                      <a:pt x="6141720" y="203200"/>
                      <a:pt x="6096000" y="157480"/>
                      <a:pt x="6096000" y="101600"/>
                    </a:cubicBezTo>
                    <a:cubicBezTo>
                      <a:pt x="6096000" y="45720"/>
                      <a:pt x="6141720" y="0"/>
                      <a:pt x="6197600" y="0"/>
                    </a:cubicBezTo>
                    <a:close/>
                    <a:moveTo>
                      <a:pt x="6604000" y="0"/>
                    </a:moveTo>
                    <a:cubicBezTo>
                      <a:pt x="6659880" y="0"/>
                      <a:pt x="6705600" y="45720"/>
                      <a:pt x="6705600" y="101600"/>
                    </a:cubicBezTo>
                    <a:cubicBezTo>
                      <a:pt x="6705600" y="157480"/>
                      <a:pt x="6659880" y="203200"/>
                      <a:pt x="6604000" y="203200"/>
                    </a:cubicBezTo>
                    <a:cubicBezTo>
                      <a:pt x="6548120" y="203200"/>
                      <a:pt x="6502400" y="157480"/>
                      <a:pt x="6502400" y="101600"/>
                    </a:cubicBezTo>
                    <a:cubicBezTo>
                      <a:pt x="6502400" y="45720"/>
                      <a:pt x="6548120" y="0"/>
                      <a:pt x="6604000" y="0"/>
                    </a:cubicBezTo>
                    <a:close/>
                    <a:moveTo>
                      <a:pt x="7010400" y="0"/>
                    </a:moveTo>
                    <a:cubicBezTo>
                      <a:pt x="7066280" y="0"/>
                      <a:pt x="7112000" y="45720"/>
                      <a:pt x="7112000" y="101600"/>
                    </a:cubicBezTo>
                    <a:cubicBezTo>
                      <a:pt x="7112000" y="157480"/>
                      <a:pt x="7066280" y="203200"/>
                      <a:pt x="7010400" y="203200"/>
                    </a:cubicBezTo>
                    <a:cubicBezTo>
                      <a:pt x="6954520" y="203200"/>
                      <a:pt x="6908800" y="157480"/>
                      <a:pt x="6908800" y="101600"/>
                    </a:cubicBezTo>
                    <a:cubicBezTo>
                      <a:pt x="6908800" y="45720"/>
                      <a:pt x="6954520" y="0"/>
                      <a:pt x="7010400" y="0"/>
                    </a:cubicBezTo>
                    <a:close/>
                    <a:moveTo>
                      <a:pt x="7416800" y="0"/>
                    </a:moveTo>
                    <a:cubicBezTo>
                      <a:pt x="7472680" y="0"/>
                      <a:pt x="7518400" y="45720"/>
                      <a:pt x="7518400" y="101600"/>
                    </a:cubicBezTo>
                    <a:cubicBezTo>
                      <a:pt x="7518400" y="157480"/>
                      <a:pt x="7472680" y="203200"/>
                      <a:pt x="7416800" y="203200"/>
                    </a:cubicBezTo>
                    <a:cubicBezTo>
                      <a:pt x="7360920" y="203200"/>
                      <a:pt x="7315200" y="157480"/>
                      <a:pt x="7315200" y="101600"/>
                    </a:cubicBezTo>
                    <a:cubicBezTo>
                      <a:pt x="7315200" y="45720"/>
                      <a:pt x="7360920" y="0"/>
                      <a:pt x="7416800" y="0"/>
                    </a:cubicBezTo>
                    <a:close/>
                    <a:moveTo>
                      <a:pt x="7823200" y="0"/>
                    </a:moveTo>
                    <a:cubicBezTo>
                      <a:pt x="7879080" y="0"/>
                      <a:pt x="7924800" y="45720"/>
                      <a:pt x="7924800" y="101600"/>
                    </a:cubicBezTo>
                    <a:cubicBezTo>
                      <a:pt x="7924800" y="157480"/>
                      <a:pt x="7879080" y="203200"/>
                      <a:pt x="7823200" y="203200"/>
                    </a:cubicBezTo>
                    <a:cubicBezTo>
                      <a:pt x="7767320" y="203200"/>
                      <a:pt x="7721600" y="157480"/>
                      <a:pt x="7721600" y="101600"/>
                    </a:cubicBezTo>
                    <a:cubicBezTo>
                      <a:pt x="7721600" y="45720"/>
                      <a:pt x="7767320" y="0"/>
                      <a:pt x="7823200" y="0"/>
                    </a:cubicBezTo>
                    <a:close/>
                    <a:moveTo>
                      <a:pt x="8229600" y="0"/>
                    </a:moveTo>
                    <a:cubicBezTo>
                      <a:pt x="8285480" y="0"/>
                      <a:pt x="8331200" y="45720"/>
                      <a:pt x="8331200" y="101600"/>
                    </a:cubicBezTo>
                    <a:cubicBezTo>
                      <a:pt x="8331200" y="157480"/>
                      <a:pt x="8285480" y="203200"/>
                      <a:pt x="8229600" y="203200"/>
                    </a:cubicBezTo>
                    <a:cubicBezTo>
                      <a:pt x="8173720" y="203200"/>
                      <a:pt x="8128000" y="157480"/>
                      <a:pt x="8128000" y="101600"/>
                    </a:cubicBezTo>
                    <a:cubicBezTo>
                      <a:pt x="8128000" y="45720"/>
                      <a:pt x="8173720" y="0"/>
                      <a:pt x="8229600" y="0"/>
                    </a:cubicBezTo>
                    <a:close/>
                  </a:path>
                </a:pathLst>
              </a:custGeom>
              <a:solidFill>
                <a:srgbClr val="F5F5EF"/>
              </a:solidFill>
            </p:spPr>
          </p:sp>
        </p:grpSp>
      </p:grpSp>
    </p:spTree>
    <p:extLst>
      <p:ext uri="{BB962C8B-B14F-4D97-AF65-F5344CB8AC3E}">
        <p14:creationId xmlns:p14="http://schemas.microsoft.com/office/powerpoint/2010/main" val="342397754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5A4594"/>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1320811" y="3457583"/>
            <a:ext cx="7823189" cy="5800717"/>
          </a:xfrm>
          <a:prstGeom prst="rect">
            <a:avLst/>
          </a:prstGeom>
        </p:spPr>
      </p:pic>
      <p:sp>
        <p:nvSpPr>
          <p:cNvPr id="3" name="TextBox 3"/>
          <p:cNvSpPr txBox="1"/>
          <p:nvPr/>
        </p:nvSpPr>
        <p:spPr>
          <a:xfrm>
            <a:off x="1272190" y="1144608"/>
            <a:ext cx="9181306" cy="679450"/>
          </a:xfrm>
          <a:prstGeom prst="rect">
            <a:avLst/>
          </a:prstGeom>
        </p:spPr>
        <p:txBody>
          <a:bodyPr lIns="0" tIns="0" rIns="0" bIns="0" rtlCol="0" anchor="t">
            <a:spAutoFit/>
          </a:bodyPr>
          <a:lstStyle/>
          <a:p>
            <a:pPr marL="0" marR="0" lvl="0" indent="0" algn="ctr" defTabSz="914400" rtl="0" eaLnBrk="1" fontAlgn="auto" latinLnBrk="0" hangingPunct="1">
              <a:lnSpc>
                <a:spcPts val="5599"/>
              </a:lnSpc>
              <a:spcBef>
                <a:spcPts val="0"/>
              </a:spcBef>
              <a:spcAft>
                <a:spcPts val="0"/>
              </a:spcAft>
              <a:buClrTx/>
              <a:buSzTx/>
              <a:buFontTx/>
              <a:buNone/>
              <a:tabLst/>
              <a:defRPr/>
            </a:pPr>
            <a:r>
              <a:rPr kumimoji="0" lang="en-US" sz="3999" b="0" i="0" u="none" strike="noStrike" kern="1200" cap="none" spc="0" normalizeH="0" baseline="0" noProof="0">
                <a:ln>
                  <a:noFill/>
                </a:ln>
                <a:solidFill>
                  <a:srgbClr val="F5E753"/>
                </a:solidFill>
                <a:effectLst/>
                <a:uLnTx/>
                <a:uFillTx/>
                <a:latin typeface="Open Sans Bold"/>
                <a:ea typeface="+mn-ea"/>
                <a:cs typeface="+mn-cs"/>
              </a:rPr>
              <a:t>How does a model percieve features</a:t>
            </a:r>
          </a:p>
        </p:txBody>
      </p:sp>
      <p:sp>
        <p:nvSpPr>
          <p:cNvPr id="4" name="TextBox 4"/>
          <p:cNvSpPr txBox="1"/>
          <p:nvPr/>
        </p:nvSpPr>
        <p:spPr>
          <a:xfrm>
            <a:off x="-1185724" y="2123003"/>
            <a:ext cx="9181306" cy="514350"/>
          </a:xfrm>
          <a:prstGeom prst="rect">
            <a:avLst/>
          </a:prstGeom>
        </p:spPr>
        <p:txBody>
          <a:bodyPr lIns="0" tIns="0" rIns="0" bIns="0" rtlCol="0" anchor="t">
            <a:spAutoFit/>
          </a:bodyPr>
          <a:lstStyle/>
          <a:p>
            <a:pPr marL="0" marR="0" lvl="0" indent="0" algn="ctr" defTabSz="914400" rtl="0" eaLnBrk="1" fontAlgn="auto" latinLnBrk="0" hangingPunct="1">
              <a:lnSpc>
                <a:spcPts val="4200"/>
              </a:lnSpc>
              <a:spcBef>
                <a:spcPts val="0"/>
              </a:spcBef>
              <a:spcAft>
                <a:spcPts val="0"/>
              </a:spcAft>
              <a:buClrTx/>
              <a:buSzTx/>
              <a:buFontTx/>
              <a:buNone/>
              <a:tabLst/>
              <a:defRPr/>
            </a:pPr>
            <a:r>
              <a:rPr kumimoji="0" lang="en-US" sz="3000" b="0" i="0" u="none" strike="noStrike" kern="1200" cap="none" spc="0" normalizeH="0" baseline="0" noProof="0">
                <a:ln>
                  <a:noFill/>
                </a:ln>
                <a:solidFill>
                  <a:srgbClr val="F5E753"/>
                </a:solidFill>
                <a:effectLst/>
                <a:uLnTx/>
                <a:uFillTx/>
                <a:latin typeface="Open Sans"/>
                <a:ea typeface="+mn-ea"/>
                <a:cs typeface="+mn-cs"/>
              </a:rPr>
              <a:t>EXAMPLE: IRIS DATASET</a:t>
            </a:r>
          </a:p>
        </p:txBody>
      </p:sp>
      <p:sp>
        <p:nvSpPr>
          <p:cNvPr id="5" name="TextBox 5"/>
          <p:cNvSpPr txBox="1"/>
          <p:nvPr/>
        </p:nvSpPr>
        <p:spPr>
          <a:xfrm>
            <a:off x="9105900" y="2799278"/>
            <a:ext cx="8887520" cy="8931148"/>
          </a:xfrm>
          <a:prstGeom prst="rect">
            <a:avLst/>
          </a:prstGeom>
        </p:spPr>
        <p:txBody>
          <a:bodyPr lIns="0" tIns="0" rIns="0" bIns="0" rtlCol="0" anchor="t">
            <a:spAutoFit/>
          </a:bodyPr>
          <a:lstStyle/>
          <a:p>
            <a:pPr marL="518160" marR="0" lvl="1" indent="-259080" algn="l" defTabSz="914400" rtl="0" eaLnBrk="1" fontAlgn="auto" latinLnBrk="0" hangingPunct="1">
              <a:lnSpc>
                <a:spcPts val="3359"/>
              </a:lnSpc>
              <a:spcBef>
                <a:spcPts val="0"/>
              </a:spcBef>
              <a:spcAft>
                <a:spcPts val="0"/>
              </a:spcAft>
              <a:buClrTx/>
              <a:buSzTx/>
              <a:buFont typeface="Arial"/>
              <a:buChar char="•"/>
              <a:tabLst/>
              <a:defRPr/>
            </a:pPr>
            <a:r>
              <a:rPr kumimoji="0" lang="en-US" sz="2400" b="0" i="0" u="none" strike="noStrike" kern="1200" cap="none" spc="0" normalizeH="0" baseline="0" noProof="0">
                <a:ln>
                  <a:noFill/>
                </a:ln>
                <a:solidFill>
                  <a:srgbClr val="FFFFFF"/>
                </a:solidFill>
                <a:effectLst/>
                <a:uLnTx/>
                <a:uFillTx/>
                <a:latin typeface="Open Sans Light"/>
                <a:ea typeface="+mn-ea"/>
                <a:cs typeface="+mn-cs"/>
              </a:rPr>
              <a:t>Here the input is "Petal Length" and "Sepal Length".</a:t>
            </a:r>
          </a:p>
          <a:p>
            <a:pPr marL="0" marR="0" lvl="0" indent="0" algn="l" defTabSz="914400" rtl="0" eaLnBrk="1" fontAlgn="auto" latinLnBrk="0" hangingPunct="1">
              <a:lnSpc>
                <a:spcPts val="3359"/>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Open Sans Light"/>
              <a:ea typeface="+mn-ea"/>
              <a:cs typeface="+mn-cs"/>
            </a:endParaRPr>
          </a:p>
          <a:p>
            <a:pPr marL="518160" marR="0" lvl="1" indent="-259080" algn="l" defTabSz="914400" rtl="0" eaLnBrk="1" fontAlgn="auto" latinLnBrk="0" hangingPunct="1">
              <a:lnSpc>
                <a:spcPts val="3551"/>
              </a:lnSpc>
              <a:spcBef>
                <a:spcPts val="0"/>
              </a:spcBef>
              <a:spcAft>
                <a:spcPts val="0"/>
              </a:spcAft>
              <a:buClrTx/>
              <a:buSzTx/>
              <a:buFont typeface="Arial"/>
              <a:buChar char="•"/>
              <a:tabLst/>
              <a:defRPr/>
            </a:pPr>
            <a:r>
              <a:rPr kumimoji="0" lang="en-US" sz="2400" b="0" i="0" u="none" strike="noStrike" kern="1200" cap="none" spc="0" normalizeH="0" baseline="0" noProof="0">
                <a:ln>
                  <a:noFill/>
                </a:ln>
                <a:solidFill>
                  <a:srgbClr val="FFFFFF"/>
                </a:solidFill>
                <a:effectLst/>
                <a:uLnTx/>
                <a:uFillTx/>
                <a:latin typeface="Open Sans Light"/>
                <a:ea typeface="+mn-ea"/>
                <a:cs typeface="+mn-cs"/>
              </a:rPr>
              <a:t>The aim is to classify different Iris flowers into different species, "Setosa", "Versicolour" and "Virginica".</a:t>
            </a:r>
          </a:p>
          <a:p>
            <a:pPr marL="0" marR="0" lvl="0" indent="0" algn="l" defTabSz="914400" rtl="0" eaLnBrk="1" fontAlgn="auto" latinLnBrk="0" hangingPunct="1">
              <a:lnSpc>
                <a:spcPts val="3551"/>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Open Sans Light"/>
              <a:ea typeface="+mn-ea"/>
              <a:cs typeface="+mn-cs"/>
            </a:endParaRPr>
          </a:p>
          <a:p>
            <a:pPr marL="518160" marR="0" lvl="1" indent="-259080" algn="l" defTabSz="914400" rtl="0" eaLnBrk="1" fontAlgn="auto" latinLnBrk="0" hangingPunct="1">
              <a:lnSpc>
                <a:spcPts val="3551"/>
              </a:lnSpc>
              <a:spcBef>
                <a:spcPts val="0"/>
              </a:spcBef>
              <a:spcAft>
                <a:spcPts val="0"/>
              </a:spcAft>
              <a:buClrTx/>
              <a:buSzTx/>
              <a:buFont typeface="Arial"/>
              <a:buChar char="•"/>
              <a:tabLst/>
              <a:defRPr/>
            </a:pPr>
            <a:r>
              <a:rPr kumimoji="0" lang="en-US" sz="2400" b="0" i="0" u="none" strike="noStrike" kern="1200" cap="none" spc="0" normalizeH="0" baseline="0" noProof="0">
                <a:ln>
                  <a:noFill/>
                </a:ln>
                <a:solidFill>
                  <a:srgbClr val="FFFFFF"/>
                </a:solidFill>
                <a:effectLst/>
                <a:uLnTx/>
                <a:uFillTx/>
                <a:latin typeface="Open Sans Light"/>
                <a:ea typeface="+mn-ea"/>
                <a:cs typeface="+mn-cs"/>
              </a:rPr>
              <a:t>We have only two parameters and luckily the categories are distinctively categorized according to these parameters.</a:t>
            </a:r>
          </a:p>
          <a:p>
            <a:pPr marL="0" marR="0" lvl="0" indent="0" algn="l" defTabSz="914400" rtl="0" eaLnBrk="1" fontAlgn="auto" latinLnBrk="0" hangingPunct="1">
              <a:lnSpc>
                <a:spcPts val="3551"/>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Open Sans Light"/>
              <a:ea typeface="+mn-ea"/>
              <a:cs typeface="+mn-cs"/>
            </a:endParaRPr>
          </a:p>
          <a:p>
            <a:pPr marL="518160" marR="0" lvl="1" indent="-259080" algn="l" defTabSz="914400" rtl="0" eaLnBrk="1" fontAlgn="auto" latinLnBrk="0" hangingPunct="1">
              <a:lnSpc>
                <a:spcPts val="3551"/>
              </a:lnSpc>
              <a:spcBef>
                <a:spcPts val="0"/>
              </a:spcBef>
              <a:spcAft>
                <a:spcPts val="0"/>
              </a:spcAft>
              <a:buClrTx/>
              <a:buSzTx/>
              <a:buFont typeface="Arial"/>
              <a:buChar char="•"/>
              <a:tabLst/>
              <a:defRPr/>
            </a:pPr>
            <a:r>
              <a:rPr kumimoji="0" lang="en-US" sz="2400" b="0" i="0" u="none" strike="noStrike" kern="1200" cap="none" spc="0" normalizeH="0" baseline="0" noProof="0">
                <a:ln>
                  <a:noFill/>
                </a:ln>
                <a:solidFill>
                  <a:srgbClr val="FFFFFF"/>
                </a:solidFill>
                <a:effectLst/>
                <a:uLnTx/>
                <a:uFillTx/>
                <a:latin typeface="Open Sans Light"/>
                <a:ea typeface="+mn-ea"/>
                <a:cs typeface="+mn-cs"/>
              </a:rPr>
              <a:t>To produce output, the model "encodes" the Target as:</a:t>
            </a:r>
          </a:p>
          <a:p>
            <a:pPr marL="0" marR="0" lvl="0" indent="0" algn="l" defTabSz="914400" rtl="0" eaLnBrk="1" fontAlgn="auto" latinLnBrk="0" hangingPunct="1">
              <a:lnSpc>
                <a:spcPts val="3551"/>
              </a:lnSpc>
              <a:spcBef>
                <a:spcPts val="0"/>
              </a:spcBef>
              <a:spcAft>
                <a:spcPts val="0"/>
              </a:spcAft>
              <a:buClrTx/>
              <a:buSzTx/>
              <a:buFontTx/>
              <a:buNone/>
              <a:tabLst/>
              <a:defRPr/>
            </a:pPr>
            <a:r>
              <a:rPr kumimoji="0" lang="en-US" sz="2400" b="0" i="0" u="none" strike="noStrike" kern="1200" cap="none" spc="0" normalizeH="0" baseline="0" noProof="0">
                <a:ln>
                  <a:noFill/>
                </a:ln>
                <a:solidFill>
                  <a:srgbClr val="FFFFFF"/>
                </a:solidFill>
                <a:effectLst/>
                <a:uLnTx/>
                <a:uFillTx/>
                <a:latin typeface="Open Sans Light"/>
                <a:ea typeface="+mn-ea"/>
                <a:cs typeface="+mn-cs"/>
              </a:rPr>
              <a:t>            SETOSA - (1)</a:t>
            </a:r>
          </a:p>
          <a:p>
            <a:pPr marL="0" marR="0" lvl="0" indent="0" algn="l" defTabSz="914400" rtl="0" eaLnBrk="1" fontAlgn="auto" latinLnBrk="0" hangingPunct="1">
              <a:lnSpc>
                <a:spcPts val="3551"/>
              </a:lnSpc>
              <a:spcBef>
                <a:spcPts val="0"/>
              </a:spcBef>
              <a:spcAft>
                <a:spcPts val="0"/>
              </a:spcAft>
              <a:buClrTx/>
              <a:buSzTx/>
              <a:buFontTx/>
              <a:buNone/>
              <a:tabLst/>
              <a:defRPr/>
            </a:pPr>
            <a:r>
              <a:rPr kumimoji="0" lang="en-US" sz="2400" b="0" i="0" u="none" strike="noStrike" kern="1200" cap="none" spc="0" normalizeH="0" baseline="0" noProof="0">
                <a:ln>
                  <a:noFill/>
                </a:ln>
                <a:solidFill>
                  <a:srgbClr val="FFFFFF"/>
                </a:solidFill>
                <a:effectLst/>
                <a:uLnTx/>
                <a:uFillTx/>
                <a:latin typeface="Open Sans Light"/>
                <a:ea typeface="+mn-ea"/>
                <a:cs typeface="+mn-cs"/>
              </a:rPr>
              <a:t>            VERSICOLOR - (0)</a:t>
            </a:r>
          </a:p>
          <a:p>
            <a:pPr marL="0" marR="0" lvl="0" indent="0" algn="l" defTabSz="914400" rtl="0" eaLnBrk="1" fontAlgn="auto" latinLnBrk="0" hangingPunct="1">
              <a:lnSpc>
                <a:spcPts val="3551"/>
              </a:lnSpc>
              <a:spcBef>
                <a:spcPts val="0"/>
              </a:spcBef>
              <a:spcAft>
                <a:spcPts val="0"/>
              </a:spcAft>
              <a:buClrTx/>
              <a:buSzTx/>
              <a:buFontTx/>
              <a:buNone/>
              <a:tabLst/>
              <a:defRPr/>
            </a:pPr>
            <a:r>
              <a:rPr kumimoji="0" lang="en-US" sz="2400" b="0" i="0" u="none" strike="noStrike" kern="1200" cap="none" spc="0" normalizeH="0" baseline="0" noProof="0">
                <a:ln>
                  <a:noFill/>
                </a:ln>
                <a:solidFill>
                  <a:srgbClr val="FFFFFF"/>
                </a:solidFill>
                <a:effectLst/>
                <a:uLnTx/>
                <a:uFillTx/>
                <a:latin typeface="Open Sans Light"/>
                <a:ea typeface="+mn-ea"/>
                <a:cs typeface="+mn-cs"/>
              </a:rPr>
              <a:t>            VIRGINICA - (-1)</a:t>
            </a:r>
          </a:p>
          <a:p>
            <a:pPr marL="0" marR="0" lvl="0" indent="0" algn="l" defTabSz="914400" rtl="0" eaLnBrk="1" fontAlgn="auto" latinLnBrk="0" hangingPunct="1">
              <a:lnSpc>
                <a:spcPts val="3551"/>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Open Sans Light"/>
              <a:ea typeface="+mn-ea"/>
              <a:cs typeface="+mn-cs"/>
            </a:endParaRPr>
          </a:p>
          <a:p>
            <a:pPr marL="518160" marR="0" lvl="1" indent="-259080" algn="l" defTabSz="914400" rtl="0" eaLnBrk="1" fontAlgn="auto" latinLnBrk="0" hangingPunct="1">
              <a:lnSpc>
                <a:spcPts val="3551"/>
              </a:lnSpc>
              <a:spcBef>
                <a:spcPts val="0"/>
              </a:spcBef>
              <a:spcAft>
                <a:spcPts val="0"/>
              </a:spcAft>
              <a:buClrTx/>
              <a:buSzTx/>
              <a:buFont typeface="Arial"/>
              <a:buChar char="•"/>
              <a:tabLst/>
              <a:defRPr/>
            </a:pPr>
            <a:r>
              <a:rPr kumimoji="0" lang="en-US" sz="2400" b="0" i="0" u="none" strike="noStrike" kern="1200" cap="none" spc="0" normalizeH="0" baseline="0" noProof="0">
                <a:ln>
                  <a:noFill/>
                </a:ln>
                <a:solidFill>
                  <a:srgbClr val="FFFFFF"/>
                </a:solidFill>
                <a:effectLst/>
                <a:uLnTx/>
                <a:uFillTx/>
                <a:latin typeface="Open Sans Light"/>
                <a:ea typeface="+mn-ea"/>
                <a:cs typeface="+mn-cs"/>
              </a:rPr>
              <a:t>For a range of "Petal_length" AND "Sepal_length", the flower is categorized into (1),(0) and (-1)</a:t>
            </a:r>
          </a:p>
          <a:p>
            <a:pPr marL="0" marR="0" lvl="0" indent="0" algn="l" defTabSz="914400" rtl="0" eaLnBrk="1" fontAlgn="auto" latinLnBrk="0" hangingPunct="1">
              <a:lnSpc>
                <a:spcPts val="3551"/>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Open Sans Light"/>
              <a:ea typeface="+mn-ea"/>
              <a:cs typeface="+mn-cs"/>
            </a:endParaRPr>
          </a:p>
          <a:p>
            <a:pPr marL="0" marR="0" lvl="0" indent="0" algn="l" defTabSz="914400" rtl="0" eaLnBrk="1" fontAlgn="auto" latinLnBrk="0" hangingPunct="1">
              <a:lnSpc>
                <a:spcPts val="3551"/>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Open Sans Light"/>
              <a:ea typeface="+mn-ea"/>
              <a:cs typeface="+mn-cs"/>
            </a:endParaRPr>
          </a:p>
          <a:p>
            <a:pPr marL="0" marR="0" lvl="0" indent="0" algn="l" defTabSz="914400" rtl="0" eaLnBrk="1" fontAlgn="auto" latinLnBrk="0" hangingPunct="1">
              <a:lnSpc>
                <a:spcPts val="3551"/>
              </a:lnSpc>
              <a:spcBef>
                <a:spcPts val="0"/>
              </a:spcBef>
              <a:spcAft>
                <a:spcPts val="0"/>
              </a:spcAft>
              <a:buClrTx/>
              <a:buSzTx/>
              <a:buFontTx/>
              <a:buNone/>
              <a:tabLst/>
              <a:defRPr/>
            </a:pPr>
            <a:r>
              <a:rPr kumimoji="0" lang="en-US" sz="2400" b="0" i="0" u="none" strike="noStrike" kern="1200" cap="none" spc="0" normalizeH="0" baseline="0" noProof="0">
                <a:ln>
                  <a:noFill/>
                </a:ln>
                <a:solidFill>
                  <a:srgbClr val="FFFFFF"/>
                </a:solidFill>
                <a:effectLst/>
                <a:uLnTx/>
                <a:uFillTx/>
                <a:latin typeface="Open Sans Light"/>
                <a:ea typeface="+mn-ea"/>
                <a:cs typeface="+mn-cs"/>
              </a:rPr>
              <a:t> </a:t>
            </a:r>
          </a:p>
          <a:p>
            <a:pPr marL="0" marR="0" lvl="0" indent="0" algn="l" defTabSz="914400" rtl="0" eaLnBrk="1" fontAlgn="auto" latinLnBrk="0" hangingPunct="1">
              <a:lnSpc>
                <a:spcPts val="3551"/>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Open Sans Light"/>
              <a:ea typeface="+mn-ea"/>
              <a:cs typeface="+mn-cs"/>
            </a:endParaRPr>
          </a:p>
          <a:p>
            <a:pPr marL="0" marR="0" lvl="0" indent="0" algn="l" defTabSz="914400" rtl="0" eaLnBrk="1" fontAlgn="auto" latinLnBrk="0" hangingPunct="1">
              <a:lnSpc>
                <a:spcPts val="3551"/>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Open Sans Light"/>
              <a:ea typeface="+mn-ea"/>
              <a:cs typeface="+mn-cs"/>
            </a:endParaRPr>
          </a:p>
        </p:txBody>
      </p:sp>
    </p:spTree>
    <p:extLst>
      <p:ext uri="{BB962C8B-B14F-4D97-AF65-F5344CB8AC3E}">
        <p14:creationId xmlns:p14="http://schemas.microsoft.com/office/powerpoint/2010/main" val="226484190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5A4594"/>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15523" r="15891"/>
          <a:stretch>
            <a:fillRect/>
          </a:stretch>
        </p:blipFill>
        <p:spPr>
          <a:xfrm>
            <a:off x="10362605" y="2629942"/>
            <a:ext cx="6434526" cy="5722855"/>
          </a:xfrm>
          <a:prstGeom prst="rect">
            <a:avLst/>
          </a:prstGeom>
        </p:spPr>
      </p:pic>
      <p:sp>
        <p:nvSpPr>
          <p:cNvPr id="3" name="TextBox 3"/>
          <p:cNvSpPr txBox="1"/>
          <p:nvPr/>
        </p:nvSpPr>
        <p:spPr>
          <a:xfrm>
            <a:off x="1028700" y="952500"/>
            <a:ext cx="9333905" cy="679450"/>
          </a:xfrm>
          <a:prstGeom prst="rect">
            <a:avLst/>
          </a:prstGeom>
        </p:spPr>
        <p:txBody>
          <a:bodyPr lIns="0" tIns="0" rIns="0" bIns="0" rtlCol="0" anchor="t">
            <a:spAutoFit/>
          </a:bodyPr>
          <a:lstStyle/>
          <a:p>
            <a:pPr marL="0" marR="0" lvl="0" indent="0" algn="ctr" defTabSz="914400" rtl="0" eaLnBrk="1" fontAlgn="auto" latinLnBrk="0" hangingPunct="1">
              <a:lnSpc>
                <a:spcPts val="5599"/>
              </a:lnSpc>
              <a:spcBef>
                <a:spcPts val="0"/>
              </a:spcBef>
              <a:spcAft>
                <a:spcPts val="0"/>
              </a:spcAft>
              <a:buClrTx/>
              <a:buSzTx/>
              <a:buFontTx/>
              <a:buNone/>
              <a:tabLst/>
              <a:defRPr/>
            </a:pPr>
            <a:r>
              <a:rPr kumimoji="0" lang="en-US" sz="3999" b="0" i="0" u="none" strike="noStrike" kern="1200" cap="none" spc="0" normalizeH="0" baseline="0" noProof="0" dirty="0">
                <a:ln>
                  <a:noFill/>
                </a:ln>
                <a:solidFill>
                  <a:srgbClr val="F5E753"/>
                </a:solidFill>
                <a:effectLst/>
                <a:uLnTx/>
                <a:uFillTx/>
                <a:latin typeface="Open Sans Bold"/>
                <a:ea typeface="+mn-ea"/>
                <a:cs typeface="+mn-cs"/>
              </a:rPr>
              <a:t>WHY IS FEATURE ENGINEERING HARD</a:t>
            </a:r>
          </a:p>
        </p:txBody>
      </p:sp>
      <p:sp>
        <p:nvSpPr>
          <p:cNvPr id="4" name="TextBox 4"/>
          <p:cNvSpPr txBox="1"/>
          <p:nvPr/>
        </p:nvSpPr>
        <p:spPr>
          <a:xfrm>
            <a:off x="870600" y="2087880"/>
            <a:ext cx="8960154" cy="7635240"/>
          </a:xfrm>
          <a:prstGeom prst="rect">
            <a:avLst/>
          </a:prstGeom>
        </p:spPr>
        <p:txBody>
          <a:bodyPr lIns="0" tIns="0" rIns="0" bIns="0" rtlCol="0" anchor="t">
            <a:spAutoFit/>
          </a:bodyPr>
          <a:lstStyle/>
          <a:p>
            <a:pPr marL="518160" marR="0" lvl="1" indent="-259080" algn="l" defTabSz="914400" rtl="0" eaLnBrk="1" fontAlgn="auto" latinLnBrk="0" hangingPunct="1">
              <a:lnSpc>
                <a:spcPts val="3359"/>
              </a:lnSpc>
              <a:spcBef>
                <a:spcPts val="0"/>
              </a:spcBef>
              <a:spcAft>
                <a:spcPts val="0"/>
              </a:spcAft>
              <a:buClrTx/>
              <a:buSzTx/>
              <a:buFont typeface="Arial"/>
              <a:buChar char="•"/>
              <a:tabLst/>
              <a:defRPr/>
            </a:pPr>
            <a:r>
              <a:rPr kumimoji="0" lang="en-US" sz="2400" b="0" i="0" u="none" strike="noStrike" kern="1200" cap="none" spc="0" normalizeH="0" baseline="0" noProof="0" dirty="0">
                <a:ln>
                  <a:noFill/>
                </a:ln>
                <a:solidFill>
                  <a:srgbClr val="FFFFFF"/>
                </a:solidFill>
                <a:effectLst/>
                <a:uLnTx/>
                <a:uFillTx/>
                <a:latin typeface="Open Sans Light"/>
                <a:ea typeface="+mn-ea"/>
                <a:cs typeface="+mn-cs"/>
              </a:rPr>
              <a:t> Feature Engineering is a lengthy and time taking process because it is a Iterative process (hit and trail method).</a:t>
            </a:r>
          </a:p>
          <a:p>
            <a:pPr marL="0" marR="0" lvl="0" indent="0" algn="l" defTabSz="914400" rtl="0" eaLnBrk="1" fontAlgn="auto" latinLnBrk="0" hangingPunct="1">
              <a:lnSpc>
                <a:spcPts val="3359"/>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Open Sans Light"/>
              <a:ea typeface="+mn-ea"/>
              <a:cs typeface="+mn-cs"/>
            </a:endParaRPr>
          </a:p>
          <a:p>
            <a:pPr marL="518160" marR="0" lvl="1" indent="-259080" algn="l" defTabSz="914400" rtl="0" eaLnBrk="1" fontAlgn="auto" latinLnBrk="0" hangingPunct="1">
              <a:lnSpc>
                <a:spcPts val="3359"/>
              </a:lnSpc>
              <a:spcBef>
                <a:spcPts val="0"/>
              </a:spcBef>
              <a:spcAft>
                <a:spcPts val="0"/>
              </a:spcAft>
              <a:buClrTx/>
              <a:buSzTx/>
              <a:buFont typeface="Arial"/>
              <a:buChar char="•"/>
              <a:tabLst/>
              <a:defRPr/>
            </a:pPr>
            <a:r>
              <a:rPr kumimoji="0" lang="en-US" sz="2400" b="0" i="0" u="none" strike="noStrike" kern="1200" cap="none" spc="0" normalizeH="0" baseline="0" noProof="0" dirty="0">
                <a:ln>
                  <a:noFill/>
                </a:ln>
                <a:solidFill>
                  <a:srgbClr val="FFFFFF"/>
                </a:solidFill>
                <a:effectLst/>
                <a:uLnTx/>
                <a:uFillTx/>
                <a:latin typeface="Open Sans Light"/>
                <a:ea typeface="+mn-ea"/>
                <a:cs typeface="+mn-cs"/>
              </a:rPr>
              <a:t>It is a very Domain specific skill. Requires knowledge of the dataset.</a:t>
            </a:r>
          </a:p>
          <a:p>
            <a:pPr marL="0" marR="0" lvl="0" indent="0" algn="l" defTabSz="914400" rtl="0" eaLnBrk="1" fontAlgn="auto" latinLnBrk="0" hangingPunct="1">
              <a:lnSpc>
                <a:spcPts val="3359"/>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Open Sans Light"/>
              <a:ea typeface="+mn-ea"/>
              <a:cs typeface="+mn-cs"/>
            </a:endParaRPr>
          </a:p>
          <a:p>
            <a:pPr marL="518160" marR="0" lvl="1" indent="-259080" algn="l" defTabSz="914400" rtl="0" eaLnBrk="1" fontAlgn="auto" latinLnBrk="0" hangingPunct="1">
              <a:lnSpc>
                <a:spcPts val="3359"/>
              </a:lnSpc>
              <a:spcBef>
                <a:spcPts val="0"/>
              </a:spcBef>
              <a:spcAft>
                <a:spcPts val="0"/>
              </a:spcAft>
              <a:buClrTx/>
              <a:buSzTx/>
              <a:buFont typeface="Arial"/>
              <a:buChar char="•"/>
              <a:tabLst/>
              <a:defRPr/>
            </a:pPr>
            <a:r>
              <a:rPr kumimoji="0" lang="en-US" sz="2400" b="0" i="0" u="none" strike="noStrike" kern="1200" cap="none" spc="0" normalizeH="0" baseline="0" noProof="0" dirty="0">
                <a:ln>
                  <a:noFill/>
                </a:ln>
                <a:solidFill>
                  <a:srgbClr val="FFFFFF"/>
                </a:solidFill>
                <a:effectLst/>
                <a:uLnTx/>
                <a:uFillTx/>
                <a:latin typeface="Open Sans Light"/>
                <a:ea typeface="+mn-ea"/>
                <a:cs typeface="+mn-cs"/>
              </a:rPr>
              <a:t>One of the "Holy Grails" is to make Feature Selection as automated. However, this requires another machine learning </a:t>
            </a:r>
            <a:r>
              <a:rPr kumimoji="0" lang="en-US" sz="2400" b="0" i="0" u="none" strike="noStrike" kern="1200" cap="none" spc="0" normalizeH="0" baseline="0" noProof="0" dirty="0" err="1">
                <a:ln>
                  <a:noFill/>
                </a:ln>
                <a:solidFill>
                  <a:srgbClr val="FFFFFF"/>
                </a:solidFill>
                <a:effectLst/>
                <a:uLnTx/>
                <a:uFillTx/>
                <a:latin typeface="Open Sans Light"/>
                <a:ea typeface="+mn-ea"/>
                <a:cs typeface="+mn-cs"/>
              </a:rPr>
              <a:t>algoritm</a:t>
            </a:r>
            <a:r>
              <a:rPr kumimoji="0" lang="en-US" sz="2400" b="0" i="0" u="none" strike="noStrike" kern="1200" cap="none" spc="0" normalizeH="0" baseline="0" noProof="0" dirty="0">
                <a:ln>
                  <a:noFill/>
                </a:ln>
                <a:solidFill>
                  <a:srgbClr val="FFFFFF"/>
                </a:solidFill>
                <a:effectLst/>
                <a:uLnTx/>
                <a:uFillTx/>
                <a:latin typeface="Open Sans Light"/>
                <a:ea typeface="+mn-ea"/>
                <a:cs typeface="+mn-cs"/>
              </a:rPr>
              <a:t>.</a:t>
            </a:r>
          </a:p>
          <a:p>
            <a:pPr marL="0" marR="0" lvl="0" indent="0" algn="l" defTabSz="914400" rtl="0" eaLnBrk="1" fontAlgn="auto" latinLnBrk="0" hangingPunct="1">
              <a:lnSpc>
                <a:spcPts val="3359"/>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Open Sans Light"/>
              <a:ea typeface="+mn-ea"/>
              <a:cs typeface="+mn-cs"/>
            </a:endParaRPr>
          </a:p>
          <a:p>
            <a:pPr marL="518160" marR="0" lvl="1" indent="-259080" algn="l" defTabSz="914400" rtl="0" eaLnBrk="1" fontAlgn="auto" latinLnBrk="0" hangingPunct="1">
              <a:lnSpc>
                <a:spcPts val="3359"/>
              </a:lnSpc>
              <a:spcBef>
                <a:spcPts val="0"/>
              </a:spcBef>
              <a:spcAft>
                <a:spcPts val="0"/>
              </a:spcAft>
              <a:buClrTx/>
              <a:buSzTx/>
              <a:buFont typeface="Arial"/>
              <a:buChar char="•"/>
              <a:tabLst/>
              <a:defRPr/>
            </a:pPr>
            <a:r>
              <a:rPr kumimoji="0" lang="en-US" sz="2400" b="0" i="0" u="none" strike="noStrike" kern="1200" cap="none" spc="0" normalizeH="0" baseline="0" noProof="0" dirty="0">
                <a:ln>
                  <a:noFill/>
                </a:ln>
                <a:solidFill>
                  <a:srgbClr val="FFFFFF"/>
                </a:solidFill>
                <a:effectLst/>
                <a:uLnTx/>
                <a:uFillTx/>
                <a:latin typeface="Open Sans Light"/>
                <a:ea typeface="+mn-ea"/>
                <a:cs typeface="+mn-cs"/>
              </a:rPr>
              <a:t>Certain features in a dataset may seem </a:t>
            </a:r>
            <a:r>
              <a:rPr kumimoji="0" lang="en-US" sz="2400" b="0" i="0" u="none" strike="noStrike" kern="1200" cap="none" spc="0" normalizeH="0" baseline="0" noProof="0" dirty="0" err="1">
                <a:ln>
                  <a:noFill/>
                </a:ln>
                <a:solidFill>
                  <a:srgbClr val="FFFFFF"/>
                </a:solidFill>
                <a:effectLst/>
                <a:uLnTx/>
                <a:uFillTx/>
                <a:latin typeface="Open Sans Light"/>
                <a:ea typeface="+mn-ea"/>
                <a:cs typeface="+mn-cs"/>
              </a:rPr>
              <a:t>irrelavent</a:t>
            </a:r>
            <a:r>
              <a:rPr kumimoji="0" lang="en-US" sz="2400" b="0" i="0" u="none" strike="noStrike" kern="1200" cap="none" spc="0" normalizeH="0" baseline="0" noProof="0" dirty="0">
                <a:ln>
                  <a:noFill/>
                </a:ln>
                <a:solidFill>
                  <a:srgbClr val="FFFFFF"/>
                </a:solidFill>
                <a:effectLst/>
                <a:uLnTx/>
                <a:uFillTx/>
                <a:latin typeface="Open Sans Light"/>
                <a:ea typeface="+mn-ea"/>
                <a:cs typeface="+mn-cs"/>
              </a:rPr>
              <a:t> </a:t>
            </a:r>
            <a:r>
              <a:rPr kumimoji="0" lang="en-US" sz="2400" b="0" i="0" u="none" strike="noStrike" kern="1200" cap="none" spc="0" normalizeH="0" baseline="0" noProof="0" dirty="0" err="1">
                <a:ln>
                  <a:noFill/>
                </a:ln>
                <a:solidFill>
                  <a:srgbClr val="FFFFFF"/>
                </a:solidFill>
                <a:effectLst/>
                <a:uLnTx/>
                <a:uFillTx/>
                <a:latin typeface="Open Sans Light"/>
                <a:ea typeface="+mn-ea"/>
                <a:cs typeface="+mn-cs"/>
              </a:rPr>
              <a:t>indivisually</a:t>
            </a:r>
            <a:r>
              <a:rPr kumimoji="0" lang="en-US" sz="2400" b="0" i="0" u="none" strike="noStrike" kern="1200" cap="none" spc="0" normalizeH="0" baseline="0" noProof="0" dirty="0">
                <a:ln>
                  <a:noFill/>
                </a:ln>
                <a:solidFill>
                  <a:srgbClr val="FFFFFF"/>
                </a:solidFill>
                <a:effectLst/>
                <a:uLnTx/>
                <a:uFillTx/>
                <a:latin typeface="Open Sans Light"/>
                <a:ea typeface="+mn-ea"/>
                <a:cs typeface="+mn-cs"/>
              </a:rPr>
              <a:t> but are relevant in combination with other features.</a:t>
            </a:r>
          </a:p>
          <a:p>
            <a:pPr marL="0" marR="0" lvl="0" indent="0" algn="l" defTabSz="914400" rtl="0" eaLnBrk="1" fontAlgn="auto" latinLnBrk="0" hangingPunct="1">
              <a:lnSpc>
                <a:spcPts val="3359"/>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Open Sans Light"/>
              <a:ea typeface="+mn-ea"/>
              <a:cs typeface="+mn-cs"/>
            </a:endParaRPr>
          </a:p>
          <a:p>
            <a:pPr marL="518160" marR="0" lvl="1" indent="-259080" algn="l" defTabSz="914400" rtl="0" eaLnBrk="1" fontAlgn="auto" latinLnBrk="0" hangingPunct="1">
              <a:lnSpc>
                <a:spcPts val="3359"/>
              </a:lnSpc>
              <a:spcBef>
                <a:spcPts val="0"/>
              </a:spcBef>
              <a:spcAft>
                <a:spcPts val="0"/>
              </a:spcAft>
              <a:buClrTx/>
              <a:buSzTx/>
              <a:buFont typeface="Arial"/>
              <a:buChar char="•"/>
              <a:tabLst/>
              <a:defRPr/>
            </a:pPr>
            <a:r>
              <a:rPr kumimoji="0" lang="en-US" sz="2400" b="0" i="0" u="none" strike="noStrike" kern="1200" cap="none" spc="0" normalizeH="0" baseline="0" noProof="0" dirty="0">
                <a:ln>
                  <a:noFill/>
                </a:ln>
                <a:solidFill>
                  <a:srgbClr val="FFFFFF"/>
                </a:solidFill>
                <a:effectLst/>
                <a:uLnTx/>
                <a:uFillTx/>
                <a:latin typeface="Open Sans Light"/>
                <a:ea typeface="+mn-ea"/>
                <a:cs typeface="+mn-cs"/>
              </a:rPr>
              <a:t>Not all features have equal importance : their importance varies.</a:t>
            </a:r>
          </a:p>
          <a:p>
            <a:pPr marL="0" marR="0" lvl="0" indent="0" algn="l" defTabSz="914400" rtl="0" eaLnBrk="1" fontAlgn="auto" latinLnBrk="0" hangingPunct="1">
              <a:lnSpc>
                <a:spcPts val="3359"/>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Open Sans Light"/>
              <a:ea typeface="+mn-ea"/>
              <a:cs typeface="+mn-cs"/>
            </a:endParaRPr>
          </a:p>
          <a:p>
            <a:pPr marL="518160" marR="0" lvl="1" indent="-259080" algn="l" defTabSz="914400" rtl="0" eaLnBrk="1" fontAlgn="auto" latinLnBrk="0" hangingPunct="1">
              <a:lnSpc>
                <a:spcPts val="3359"/>
              </a:lnSpc>
              <a:spcBef>
                <a:spcPts val="0"/>
              </a:spcBef>
              <a:spcAft>
                <a:spcPts val="0"/>
              </a:spcAft>
              <a:buClrTx/>
              <a:buSzTx/>
              <a:buFont typeface="Arial"/>
              <a:buChar char="•"/>
              <a:tabLst/>
              <a:defRPr/>
            </a:pPr>
            <a:r>
              <a:rPr kumimoji="0" lang="en-US" sz="2400" b="0" i="0" u="none" strike="noStrike" kern="1200" cap="none" spc="0" normalizeH="0" baseline="0" noProof="0" dirty="0">
                <a:ln>
                  <a:noFill/>
                </a:ln>
                <a:solidFill>
                  <a:srgbClr val="FFFFFF"/>
                </a:solidFill>
                <a:effectLst/>
                <a:uLnTx/>
                <a:uFillTx/>
                <a:latin typeface="Open Sans Light"/>
                <a:ea typeface="+mn-ea"/>
                <a:cs typeface="+mn-cs"/>
              </a:rPr>
              <a:t>Using of excessive features is time consuming and can lead to over-fitting (Curse of </a:t>
            </a:r>
            <a:r>
              <a:rPr kumimoji="0" lang="en-US" sz="2400" b="0" i="0" u="none" strike="noStrike" kern="1200" cap="none" spc="0" normalizeH="0" baseline="0" noProof="0" dirty="0" err="1">
                <a:ln>
                  <a:noFill/>
                </a:ln>
                <a:solidFill>
                  <a:srgbClr val="FFFFFF"/>
                </a:solidFill>
                <a:effectLst/>
                <a:uLnTx/>
                <a:uFillTx/>
                <a:latin typeface="Open Sans Light"/>
                <a:ea typeface="+mn-ea"/>
                <a:cs typeface="+mn-cs"/>
              </a:rPr>
              <a:t>Dimesionality</a:t>
            </a:r>
            <a:r>
              <a:rPr kumimoji="0" lang="en-US" sz="2400" b="0" i="0" u="none" strike="noStrike" kern="1200" cap="none" spc="0" normalizeH="0" baseline="0" noProof="0" dirty="0">
                <a:ln>
                  <a:noFill/>
                </a:ln>
                <a:solidFill>
                  <a:srgbClr val="FFFFFF"/>
                </a:solidFill>
                <a:effectLst/>
                <a:uLnTx/>
                <a:uFillTx/>
                <a:latin typeface="Open Sans Light"/>
                <a:ea typeface="+mn-ea"/>
                <a:cs typeface="+mn-cs"/>
              </a:rPr>
              <a:t>).</a:t>
            </a:r>
          </a:p>
        </p:txBody>
      </p:sp>
    </p:spTree>
    <p:extLst>
      <p:ext uri="{BB962C8B-B14F-4D97-AF65-F5344CB8AC3E}">
        <p14:creationId xmlns:p14="http://schemas.microsoft.com/office/powerpoint/2010/main" val="146207816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AutoShape 2"/>
          <p:cNvSpPr/>
          <p:nvPr/>
        </p:nvSpPr>
        <p:spPr>
          <a:xfrm>
            <a:off x="17722638" y="4357337"/>
            <a:ext cx="9525" cy="3091986"/>
          </a:xfrm>
          <a:prstGeom prst="rect">
            <a:avLst/>
          </a:prstGeom>
          <a:solidFill>
            <a:srgbClr val="F5F5EF"/>
          </a:solidFill>
        </p:spPr>
      </p:sp>
      <p:grpSp>
        <p:nvGrpSpPr>
          <p:cNvPr id="3" name="Group 3"/>
          <p:cNvGrpSpPr/>
          <p:nvPr/>
        </p:nvGrpSpPr>
        <p:grpSpPr>
          <a:xfrm>
            <a:off x="5820788" y="1649807"/>
            <a:ext cx="282443" cy="6172847"/>
            <a:chOff x="0" y="0"/>
            <a:chExt cx="376590" cy="8230462"/>
          </a:xfrm>
        </p:grpSpPr>
        <p:grpSp>
          <p:nvGrpSpPr>
            <p:cNvPr id="4" name="Group 4"/>
            <p:cNvGrpSpPr/>
            <p:nvPr/>
          </p:nvGrpSpPr>
          <p:grpSpPr>
            <a:xfrm rot="-5400000">
              <a:off x="-1941794" y="1941794"/>
              <a:ext cx="4260179" cy="376590"/>
              <a:chOff x="0" y="0"/>
              <a:chExt cx="9194800" cy="812800"/>
            </a:xfrm>
          </p:grpSpPr>
          <p:sp>
            <p:nvSpPr>
              <p:cNvPr id="5" name="Freeform 5"/>
              <p:cNvSpPr/>
              <p:nvPr/>
            </p:nvSpPr>
            <p:spPr>
              <a:xfrm>
                <a:off x="457200" y="304800"/>
                <a:ext cx="8331200" cy="203200"/>
              </a:xfrm>
              <a:custGeom>
                <a:avLst/>
                <a:gdLst/>
                <a:ahLst/>
                <a:cxnLst/>
                <a:rect l="l" t="t" r="r" b="b"/>
                <a:pathLst>
                  <a:path w="8331200" h="203200">
                    <a:moveTo>
                      <a:pt x="101600" y="0"/>
                    </a:moveTo>
                    <a:cubicBezTo>
                      <a:pt x="157480" y="0"/>
                      <a:pt x="203200" y="45720"/>
                      <a:pt x="203200" y="101600"/>
                    </a:cubicBezTo>
                    <a:cubicBezTo>
                      <a:pt x="203200" y="157480"/>
                      <a:pt x="157480" y="203200"/>
                      <a:pt x="101600" y="203200"/>
                    </a:cubicBezTo>
                    <a:cubicBezTo>
                      <a:pt x="45720" y="203200"/>
                      <a:pt x="0" y="157480"/>
                      <a:pt x="0" y="101600"/>
                    </a:cubicBezTo>
                    <a:cubicBezTo>
                      <a:pt x="0" y="45720"/>
                      <a:pt x="45720" y="0"/>
                      <a:pt x="101600" y="0"/>
                    </a:cubicBezTo>
                    <a:close/>
                    <a:moveTo>
                      <a:pt x="508000" y="0"/>
                    </a:moveTo>
                    <a:cubicBezTo>
                      <a:pt x="563880" y="0"/>
                      <a:pt x="609600" y="45720"/>
                      <a:pt x="609600" y="101600"/>
                    </a:cubicBezTo>
                    <a:cubicBezTo>
                      <a:pt x="609600" y="157480"/>
                      <a:pt x="563880" y="203200"/>
                      <a:pt x="508000" y="203200"/>
                    </a:cubicBezTo>
                    <a:cubicBezTo>
                      <a:pt x="452120" y="203200"/>
                      <a:pt x="406400" y="157480"/>
                      <a:pt x="406400" y="101600"/>
                    </a:cubicBezTo>
                    <a:cubicBezTo>
                      <a:pt x="406400" y="45720"/>
                      <a:pt x="452120" y="0"/>
                      <a:pt x="508000" y="0"/>
                    </a:cubicBezTo>
                    <a:close/>
                    <a:moveTo>
                      <a:pt x="914400" y="0"/>
                    </a:moveTo>
                    <a:cubicBezTo>
                      <a:pt x="970280" y="0"/>
                      <a:pt x="1016000" y="45720"/>
                      <a:pt x="1016000" y="101600"/>
                    </a:cubicBezTo>
                    <a:cubicBezTo>
                      <a:pt x="1016000" y="157480"/>
                      <a:pt x="970280" y="203200"/>
                      <a:pt x="914400" y="203200"/>
                    </a:cubicBezTo>
                    <a:cubicBezTo>
                      <a:pt x="858520" y="203200"/>
                      <a:pt x="812800" y="157480"/>
                      <a:pt x="812800" y="101600"/>
                    </a:cubicBezTo>
                    <a:cubicBezTo>
                      <a:pt x="812800" y="45720"/>
                      <a:pt x="858520" y="0"/>
                      <a:pt x="914400" y="0"/>
                    </a:cubicBezTo>
                    <a:close/>
                    <a:moveTo>
                      <a:pt x="1320800" y="0"/>
                    </a:moveTo>
                    <a:cubicBezTo>
                      <a:pt x="1376680" y="0"/>
                      <a:pt x="1422400" y="45720"/>
                      <a:pt x="1422400" y="101600"/>
                    </a:cubicBezTo>
                    <a:cubicBezTo>
                      <a:pt x="1422400" y="157480"/>
                      <a:pt x="1376680" y="203200"/>
                      <a:pt x="1320800" y="203200"/>
                    </a:cubicBezTo>
                    <a:cubicBezTo>
                      <a:pt x="1264920" y="203200"/>
                      <a:pt x="1219200" y="157480"/>
                      <a:pt x="1219200" y="101600"/>
                    </a:cubicBezTo>
                    <a:cubicBezTo>
                      <a:pt x="1219200" y="45720"/>
                      <a:pt x="1264920" y="0"/>
                      <a:pt x="1320800" y="0"/>
                    </a:cubicBezTo>
                    <a:close/>
                    <a:moveTo>
                      <a:pt x="1727200" y="0"/>
                    </a:moveTo>
                    <a:cubicBezTo>
                      <a:pt x="1783080" y="0"/>
                      <a:pt x="1828800" y="45720"/>
                      <a:pt x="1828800" y="101600"/>
                    </a:cubicBezTo>
                    <a:cubicBezTo>
                      <a:pt x="1828800" y="157480"/>
                      <a:pt x="1783080" y="203200"/>
                      <a:pt x="1727200" y="203200"/>
                    </a:cubicBezTo>
                    <a:cubicBezTo>
                      <a:pt x="1671320" y="203200"/>
                      <a:pt x="1625600" y="157480"/>
                      <a:pt x="1625600" y="101600"/>
                    </a:cubicBezTo>
                    <a:cubicBezTo>
                      <a:pt x="1625600" y="45720"/>
                      <a:pt x="1671320" y="0"/>
                      <a:pt x="1727200" y="0"/>
                    </a:cubicBezTo>
                    <a:close/>
                    <a:moveTo>
                      <a:pt x="2133600" y="0"/>
                    </a:moveTo>
                    <a:cubicBezTo>
                      <a:pt x="2189480" y="0"/>
                      <a:pt x="2235200" y="45720"/>
                      <a:pt x="2235200" y="101600"/>
                    </a:cubicBezTo>
                    <a:cubicBezTo>
                      <a:pt x="2235200" y="157480"/>
                      <a:pt x="2189480" y="203200"/>
                      <a:pt x="2133600" y="203200"/>
                    </a:cubicBezTo>
                    <a:cubicBezTo>
                      <a:pt x="2077720" y="203200"/>
                      <a:pt x="2032000" y="157480"/>
                      <a:pt x="2032000" y="101600"/>
                    </a:cubicBezTo>
                    <a:cubicBezTo>
                      <a:pt x="2032000" y="45720"/>
                      <a:pt x="2077720" y="0"/>
                      <a:pt x="2133600" y="0"/>
                    </a:cubicBezTo>
                    <a:close/>
                    <a:moveTo>
                      <a:pt x="2540000" y="0"/>
                    </a:moveTo>
                    <a:cubicBezTo>
                      <a:pt x="2595880" y="0"/>
                      <a:pt x="2641600" y="45720"/>
                      <a:pt x="2641600" y="101600"/>
                    </a:cubicBezTo>
                    <a:cubicBezTo>
                      <a:pt x="2641600" y="157480"/>
                      <a:pt x="2595880" y="203200"/>
                      <a:pt x="2540000" y="203200"/>
                    </a:cubicBezTo>
                    <a:cubicBezTo>
                      <a:pt x="2484120" y="203200"/>
                      <a:pt x="2438400" y="157480"/>
                      <a:pt x="2438400" y="101600"/>
                    </a:cubicBezTo>
                    <a:cubicBezTo>
                      <a:pt x="2438400" y="45720"/>
                      <a:pt x="2484120" y="0"/>
                      <a:pt x="2540000" y="0"/>
                    </a:cubicBezTo>
                    <a:close/>
                    <a:moveTo>
                      <a:pt x="2946400" y="0"/>
                    </a:moveTo>
                    <a:cubicBezTo>
                      <a:pt x="3002280" y="0"/>
                      <a:pt x="3048000" y="45720"/>
                      <a:pt x="3048000" y="101600"/>
                    </a:cubicBezTo>
                    <a:cubicBezTo>
                      <a:pt x="3048000" y="157480"/>
                      <a:pt x="3002280" y="203200"/>
                      <a:pt x="2946400" y="203200"/>
                    </a:cubicBezTo>
                    <a:cubicBezTo>
                      <a:pt x="2890520" y="203200"/>
                      <a:pt x="2844800" y="157480"/>
                      <a:pt x="2844800" y="101600"/>
                    </a:cubicBezTo>
                    <a:cubicBezTo>
                      <a:pt x="2844800" y="45720"/>
                      <a:pt x="2890520" y="0"/>
                      <a:pt x="2946400" y="0"/>
                    </a:cubicBezTo>
                    <a:close/>
                    <a:moveTo>
                      <a:pt x="3352800" y="0"/>
                    </a:moveTo>
                    <a:cubicBezTo>
                      <a:pt x="3408680" y="0"/>
                      <a:pt x="3454400" y="45720"/>
                      <a:pt x="3454400" y="101600"/>
                    </a:cubicBezTo>
                    <a:cubicBezTo>
                      <a:pt x="3454400" y="157480"/>
                      <a:pt x="3408680" y="203200"/>
                      <a:pt x="3352800" y="203200"/>
                    </a:cubicBezTo>
                    <a:cubicBezTo>
                      <a:pt x="3296920" y="203200"/>
                      <a:pt x="3251200" y="157480"/>
                      <a:pt x="3251200" y="101600"/>
                    </a:cubicBezTo>
                    <a:cubicBezTo>
                      <a:pt x="3251200" y="45720"/>
                      <a:pt x="3296920" y="0"/>
                      <a:pt x="3352800" y="0"/>
                    </a:cubicBezTo>
                    <a:close/>
                    <a:moveTo>
                      <a:pt x="3759200" y="0"/>
                    </a:moveTo>
                    <a:cubicBezTo>
                      <a:pt x="3815080" y="0"/>
                      <a:pt x="3860800" y="45720"/>
                      <a:pt x="3860800" y="101600"/>
                    </a:cubicBezTo>
                    <a:cubicBezTo>
                      <a:pt x="3860800" y="157480"/>
                      <a:pt x="3815080" y="203200"/>
                      <a:pt x="3759200" y="203200"/>
                    </a:cubicBezTo>
                    <a:cubicBezTo>
                      <a:pt x="3703320" y="203200"/>
                      <a:pt x="3657600" y="157480"/>
                      <a:pt x="3657600" y="101600"/>
                    </a:cubicBezTo>
                    <a:cubicBezTo>
                      <a:pt x="3657600" y="45720"/>
                      <a:pt x="3703320" y="0"/>
                      <a:pt x="3759200" y="0"/>
                    </a:cubicBezTo>
                    <a:close/>
                    <a:moveTo>
                      <a:pt x="4165600" y="0"/>
                    </a:moveTo>
                    <a:cubicBezTo>
                      <a:pt x="4221480" y="0"/>
                      <a:pt x="4267200" y="45720"/>
                      <a:pt x="4267200" y="101600"/>
                    </a:cubicBezTo>
                    <a:cubicBezTo>
                      <a:pt x="4267200" y="157480"/>
                      <a:pt x="4221480" y="203200"/>
                      <a:pt x="4165600" y="203200"/>
                    </a:cubicBezTo>
                    <a:cubicBezTo>
                      <a:pt x="4109720" y="203200"/>
                      <a:pt x="4064000" y="157480"/>
                      <a:pt x="4064000" y="101600"/>
                    </a:cubicBezTo>
                    <a:cubicBezTo>
                      <a:pt x="4064000" y="45720"/>
                      <a:pt x="4109720" y="0"/>
                      <a:pt x="4165600" y="0"/>
                    </a:cubicBezTo>
                    <a:close/>
                    <a:moveTo>
                      <a:pt x="4572000" y="0"/>
                    </a:moveTo>
                    <a:cubicBezTo>
                      <a:pt x="4627880" y="0"/>
                      <a:pt x="4673600" y="45720"/>
                      <a:pt x="4673600" y="101600"/>
                    </a:cubicBezTo>
                    <a:cubicBezTo>
                      <a:pt x="4673600" y="157480"/>
                      <a:pt x="4627880" y="203200"/>
                      <a:pt x="4572000" y="203200"/>
                    </a:cubicBezTo>
                    <a:cubicBezTo>
                      <a:pt x="4516120" y="203200"/>
                      <a:pt x="4470400" y="157480"/>
                      <a:pt x="4470400" y="101600"/>
                    </a:cubicBezTo>
                    <a:cubicBezTo>
                      <a:pt x="4470400" y="45720"/>
                      <a:pt x="4516120" y="0"/>
                      <a:pt x="4572000" y="0"/>
                    </a:cubicBezTo>
                    <a:close/>
                    <a:moveTo>
                      <a:pt x="4978400" y="0"/>
                    </a:moveTo>
                    <a:cubicBezTo>
                      <a:pt x="5034280" y="0"/>
                      <a:pt x="5080000" y="45720"/>
                      <a:pt x="5080000" y="101600"/>
                    </a:cubicBezTo>
                    <a:cubicBezTo>
                      <a:pt x="5080000" y="157480"/>
                      <a:pt x="5034280" y="203200"/>
                      <a:pt x="4978400" y="203200"/>
                    </a:cubicBezTo>
                    <a:cubicBezTo>
                      <a:pt x="4922520" y="203200"/>
                      <a:pt x="4876800" y="157480"/>
                      <a:pt x="4876800" y="101600"/>
                    </a:cubicBezTo>
                    <a:cubicBezTo>
                      <a:pt x="4876800" y="45720"/>
                      <a:pt x="4922520" y="0"/>
                      <a:pt x="4978400" y="0"/>
                    </a:cubicBezTo>
                    <a:close/>
                    <a:moveTo>
                      <a:pt x="5384800" y="0"/>
                    </a:moveTo>
                    <a:cubicBezTo>
                      <a:pt x="5440680" y="0"/>
                      <a:pt x="5486400" y="45720"/>
                      <a:pt x="5486400" y="101600"/>
                    </a:cubicBezTo>
                    <a:cubicBezTo>
                      <a:pt x="5486400" y="157480"/>
                      <a:pt x="5440680" y="203200"/>
                      <a:pt x="5384800" y="203200"/>
                    </a:cubicBezTo>
                    <a:cubicBezTo>
                      <a:pt x="5328920" y="203200"/>
                      <a:pt x="5283200" y="157480"/>
                      <a:pt x="5283200" y="101600"/>
                    </a:cubicBezTo>
                    <a:cubicBezTo>
                      <a:pt x="5283200" y="45720"/>
                      <a:pt x="5328920" y="0"/>
                      <a:pt x="5384800" y="0"/>
                    </a:cubicBezTo>
                    <a:close/>
                    <a:moveTo>
                      <a:pt x="5791200" y="0"/>
                    </a:moveTo>
                    <a:cubicBezTo>
                      <a:pt x="5847080" y="0"/>
                      <a:pt x="5892800" y="45720"/>
                      <a:pt x="5892800" y="101600"/>
                    </a:cubicBezTo>
                    <a:cubicBezTo>
                      <a:pt x="5892800" y="157480"/>
                      <a:pt x="5847080" y="203200"/>
                      <a:pt x="5791200" y="203200"/>
                    </a:cubicBezTo>
                    <a:cubicBezTo>
                      <a:pt x="5735320" y="203200"/>
                      <a:pt x="5689600" y="157480"/>
                      <a:pt x="5689600" y="101600"/>
                    </a:cubicBezTo>
                    <a:cubicBezTo>
                      <a:pt x="5689600" y="45720"/>
                      <a:pt x="5735320" y="0"/>
                      <a:pt x="5791200" y="0"/>
                    </a:cubicBezTo>
                    <a:close/>
                    <a:moveTo>
                      <a:pt x="6197600" y="0"/>
                    </a:moveTo>
                    <a:cubicBezTo>
                      <a:pt x="6253480" y="0"/>
                      <a:pt x="6299200" y="45720"/>
                      <a:pt x="6299200" y="101600"/>
                    </a:cubicBezTo>
                    <a:cubicBezTo>
                      <a:pt x="6299200" y="157480"/>
                      <a:pt x="6253480" y="203200"/>
                      <a:pt x="6197600" y="203200"/>
                    </a:cubicBezTo>
                    <a:cubicBezTo>
                      <a:pt x="6141720" y="203200"/>
                      <a:pt x="6096000" y="157480"/>
                      <a:pt x="6096000" y="101600"/>
                    </a:cubicBezTo>
                    <a:cubicBezTo>
                      <a:pt x="6096000" y="45720"/>
                      <a:pt x="6141720" y="0"/>
                      <a:pt x="6197600" y="0"/>
                    </a:cubicBezTo>
                    <a:close/>
                    <a:moveTo>
                      <a:pt x="6604000" y="0"/>
                    </a:moveTo>
                    <a:cubicBezTo>
                      <a:pt x="6659880" y="0"/>
                      <a:pt x="6705600" y="45720"/>
                      <a:pt x="6705600" y="101600"/>
                    </a:cubicBezTo>
                    <a:cubicBezTo>
                      <a:pt x="6705600" y="157480"/>
                      <a:pt x="6659880" y="203200"/>
                      <a:pt x="6604000" y="203200"/>
                    </a:cubicBezTo>
                    <a:cubicBezTo>
                      <a:pt x="6548120" y="203200"/>
                      <a:pt x="6502400" y="157480"/>
                      <a:pt x="6502400" y="101600"/>
                    </a:cubicBezTo>
                    <a:cubicBezTo>
                      <a:pt x="6502400" y="45720"/>
                      <a:pt x="6548120" y="0"/>
                      <a:pt x="6604000" y="0"/>
                    </a:cubicBezTo>
                    <a:close/>
                    <a:moveTo>
                      <a:pt x="7010400" y="0"/>
                    </a:moveTo>
                    <a:cubicBezTo>
                      <a:pt x="7066280" y="0"/>
                      <a:pt x="7112000" y="45720"/>
                      <a:pt x="7112000" y="101600"/>
                    </a:cubicBezTo>
                    <a:cubicBezTo>
                      <a:pt x="7112000" y="157480"/>
                      <a:pt x="7066280" y="203200"/>
                      <a:pt x="7010400" y="203200"/>
                    </a:cubicBezTo>
                    <a:cubicBezTo>
                      <a:pt x="6954520" y="203200"/>
                      <a:pt x="6908800" y="157480"/>
                      <a:pt x="6908800" y="101600"/>
                    </a:cubicBezTo>
                    <a:cubicBezTo>
                      <a:pt x="6908800" y="45720"/>
                      <a:pt x="6954520" y="0"/>
                      <a:pt x="7010400" y="0"/>
                    </a:cubicBezTo>
                    <a:close/>
                    <a:moveTo>
                      <a:pt x="7416800" y="0"/>
                    </a:moveTo>
                    <a:cubicBezTo>
                      <a:pt x="7472680" y="0"/>
                      <a:pt x="7518400" y="45720"/>
                      <a:pt x="7518400" y="101600"/>
                    </a:cubicBezTo>
                    <a:cubicBezTo>
                      <a:pt x="7518400" y="157480"/>
                      <a:pt x="7472680" y="203200"/>
                      <a:pt x="7416800" y="203200"/>
                    </a:cubicBezTo>
                    <a:cubicBezTo>
                      <a:pt x="7360920" y="203200"/>
                      <a:pt x="7315200" y="157480"/>
                      <a:pt x="7315200" y="101600"/>
                    </a:cubicBezTo>
                    <a:cubicBezTo>
                      <a:pt x="7315200" y="45720"/>
                      <a:pt x="7360920" y="0"/>
                      <a:pt x="7416800" y="0"/>
                    </a:cubicBezTo>
                    <a:close/>
                    <a:moveTo>
                      <a:pt x="7823200" y="0"/>
                    </a:moveTo>
                    <a:cubicBezTo>
                      <a:pt x="7879080" y="0"/>
                      <a:pt x="7924800" y="45720"/>
                      <a:pt x="7924800" y="101600"/>
                    </a:cubicBezTo>
                    <a:cubicBezTo>
                      <a:pt x="7924800" y="157480"/>
                      <a:pt x="7879080" y="203200"/>
                      <a:pt x="7823200" y="203200"/>
                    </a:cubicBezTo>
                    <a:cubicBezTo>
                      <a:pt x="7767320" y="203200"/>
                      <a:pt x="7721600" y="157480"/>
                      <a:pt x="7721600" y="101600"/>
                    </a:cubicBezTo>
                    <a:cubicBezTo>
                      <a:pt x="7721600" y="45720"/>
                      <a:pt x="7767320" y="0"/>
                      <a:pt x="7823200" y="0"/>
                    </a:cubicBezTo>
                    <a:close/>
                    <a:moveTo>
                      <a:pt x="8229600" y="0"/>
                    </a:moveTo>
                    <a:cubicBezTo>
                      <a:pt x="8285480" y="0"/>
                      <a:pt x="8331200" y="45720"/>
                      <a:pt x="8331200" y="101600"/>
                    </a:cubicBezTo>
                    <a:cubicBezTo>
                      <a:pt x="8331200" y="157480"/>
                      <a:pt x="8285480" y="203200"/>
                      <a:pt x="8229600" y="203200"/>
                    </a:cubicBezTo>
                    <a:cubicBezTo>
                      <a:pt x="8173720" y="203200"/>
                      <a:pt x="8128000" y="157480"/>
                      <a:pt x="8128000" y="101600"/>
                    </a:cubicBezTo>
                    <a:cubicBezTo>
                      <a:pt x="8128000" y="45720"/>
                      <a:pt x="8173720" y="0"/>
                      <a:pt x="8229600" y="0"/>
                    </a:cubicBezTo>
                    <a:close/>
                  </a:path>
                </a:pathLst>
              </a:custGeom>
              <a:solidFill>
                <a:srgbClr val="F5F5EF"/>
              </a:solidFill>
            </p:spPr>
          </p:sp>
        </p:grpSp>
        <p:grpSp>
          <p:nvGrpSpPr>
            <p:cNvPr id="6" name="Group 6"/>
            <p:cNvGrpSpPr/>
            <p:nvPr/>
          </p:nvGrpSpPr>
          <p:grpSpPr>
            <a:xfrm rot="-5400000">
              <a:off x="-1941794" y="5912077"/>
              <a:ext cx="4260179" cy="376590"/>
              <a:chOff x="0" y="0"/>
              <a:chExt cx="9194800" cy="812800"/>
            </a:xfrm>
          </p:grpSpPr>
          <p:sp>
            <p:nvSpPr>
              <p:cNvPr id="7" name="Freeform 7"/>
              <p:cNvSpPr/>
              <p:nvPr/>
            </p:nvSpPr>
            <p:spPr>
              <a:xfrm>
                <a:off x="457200" y="304800"/>
                <a:ext cx="8331200" cy="203200"/>
              </a:xfrm>
              <a:custGeom>
                <a:avLst/>
                <a:gdLst/>
                <a:ahLst/>
                <a:cxnLst/>
                <a:rect l="l" t="t" r="r" b="b"/>
                <a:pathLst>
                  <a:path w="8331200" h="203200">
                    <a:moveTo>
                      <a:pt x="101600" y="0"/>
                    </a:moveTo>
                    <a:cubicBezTo>
                      <a:pt x="157480" y="0"/>
                      <a:pt x="203200" y="45720"/>
                      <a:pt x="203200" y="101600"/>
                    </a:cubicBezTo>
                    <a:cubicBezTo>
                      <a:pt x="203200" y="157480"/>
                      <a:pt x="157480" y="203200"/>
                      <a:pt x="101600" y="203200"/>
                    </a:cubicBezTo>
                    <a:cubicBezTo>
                      <a:pt x="45720" y="203200"/>
                      <a:pt x="0" y="157480"/>
                      <a:pt x="0" y="101600"/>
                    </a:cubicBezTo>
                    <a:cubicBezTo>
                      <a:pt x="0" y="45720"/>
                      <a:pt x="45720" y="0"/>
                      <a:pt x="101600" y="0"/>
                    </a:cubicBezTo>
                    <a:close/>
                    <a:moveTo>
                      <a:pt x="508000" y="0"/>
                    </a:moveTo>
                    <a:cubicBezTo>
                      <a:pt x="563880" y="0"/>
                      <a:pt x="609600" y="45720"/>
                      <a:pt x="609600" y="101600"/>
                    </a:cubicBezTo>
                    <a:cubicBezTo>
                      <a:pt x="609600" y="157480"/>
                      <a:pt x="563880" y="203200"/>
                      <a:pt x="508000" y="203200"/>
                    </a:cubicBezTo>
                    <a:cubicBezTo>
                      <a:pt x="452120" y="203200"/>
                      <a:pt x="406400" y="157480"/>
                      <a:pt x="406400" y="101600"/>
                    </a:cubicBezTo>
                    <a:cubicBezTo>
                      <a:pt x="406400" y="45720"/>
                      <a:pt x="452120" y="0"/>
                      <a:pt x="508000" y="0"/>
                    </a:cubicBezTo>
                    <a:close/>
                    <a:moveTo>
                      <a:pt x="914400" y="0"/>
                    </a:moveTo>
                    <a:cubicBezTo>
                      <a:pt x="970280" y="0"/>
                      <a:pt x="1016000" y="45720"/>
                      <a:pt x="1016000" y="101600"/>
                    </a:cubicBezTo>
                    <a:cubicBezTo>
                      <a:pt x="1016000" y="157480"/>
                      <a:pt x="970280" y="203200"/>
                      <a:pt x="914400" y="203200"/>
                    </a:cubicBezTo>
                    <a:cubicBezTo>
                      <a:pt x="858520" y="203200"/>
                      <a:pt x="812800" y="157480"/>
                      <a:pt x="812800" y="101600"/>
                    </a:cubicBezTo>
                    <a:cubicBezTo>
                      <a:pt x="812800" y="45720"/>
                      <a:pt x="858520" y="0"/>
                      <a:pt x="914400" y="0"/>
                    </a:cubicBezTo>
                    <a:close/>
                    <a:moveTo>
                      <a:pt x="1320800" y="0"/>
                    </a:moveTo>
                    <a:cubicBezTo>
                      <a:pt x="1376680" y="0"/>
                      <a:pt x="1422400" y="45720"/>
                      <a:pt x="1422400" y="101600"/>
                    </a:cubicBezTo>
                    <a:cubicBezTo>
                      <a:pt x="1422400" y="157480"/>
                      <a:pt x="1376680" y="203200"/>
                      <a:pt x="1320800" y="203200"/>
                    </a:cubicBezTo>
                    <a:cubicBezTo>
                      <a:pt x="1264920" y="203200"/>
                      <a:pt x="1219200" y="157480"/>
                      <a:pt x="1219200" y="101600"/>
                    </a:cubicBezTo>
                    <a:cubicBezTo>
                      <a:pt x="1219200" y="45720"/>
                      <a:pt x="1264920" y="0"/>
                      <a:pt x="1320800" y="0"/>
                    </a:cubicBezTo>
                    <a:close/>
                    <a:moveTo>
                      <a:pt x="1727200" y="0"/>
                    </a:moveTo>
                    <a:cubicBezTo>
                      <a:pt x="1783080" y="0"/>
                      <a:pt x="1828800" y="45720"/>
                      <a:pt x="1828800" y="101600"/>
                    </a:cubicBezTo>
                    <a:cubicBezTo>
                      <a:pt x="1828800" y="157480"/>
                      <a:pt x="1783080" y="203200"/>
                      <a:pt x="1727200" y="203200"/>
                    </a:cubicBezTo>
                    <a:cubicBezTo>
                      <a:pt x="1671320" y="203200"/>
                      <a:pt x="1625600" y="157480"/>
                      <a:pt x="1625600" y="101600"/>
                    </a:cubicBezTo>
                    <a:cubicBezTo>
                      <a:pt x="1625600" y="45720"/>
                      <a:pt x="1671320" y="0"/>
                      <a:pt x="1727200" y="0"/>
                    </a:cubicBezTo>
                    <a:close/>
                    <a:moveTo>
                      <a:pt x="2133600" y="0"/>
                    </a:moveTo>
                    <a:cubicBezTo>
                      <a:pt x="2189480" y="0"/>
                      <a:pt x="2235200" y="45720"/>
                      <a:pt x="2235200" y="101600"/>
                    </a:cubicBezTo>
                    <a:cubicBezTo>
                      <a:pt x="2235200" y="157480"/>
                      <a:pt x="2189480" y="203200"/>
                      <a:pt x="2133600" y="203200"/>
                    </a:cubicBezTo>
                    <a:cubicBezTo>
                      <a:pt x="2077720" y="203200"/>
                      <a:pt x="2032000" y="157480"/>
                      <a:pt x="2032000" y="101600"/>
                    </a:cubicBezTo>
                    <a:cubicBezTo>
                      <a:pt x="2032000" y="45720"/>
                      <a:pt x="2077720" y="0"/>
                      <a:pt x="2133600" y="0"/>
                    </a:cubicBezTo>
                    <a:close/>
                    <a:moveTo>
                      <a:pt x="2540000" y="0"/>
                    </a:moveTo>
                    <a:cubicBezTo>
                      <a:pt x="2595880" y="0"/>
                      <a:pt x="2641600" y="45720"/>
                      <a:pt x="2641600" y="101600"/>
                    </a:cubicBezTo>
                    <a:cubicBezTo>
                      <a:pt x="2641600" y="157480"/>
                      <a:pt x="2595880" y="203200"/>
                      <a:pt x="2540000" y="203200"/>
                    </a:cubicBezTo>
                    <a:cubicBezTo>
                      <a:pt x="2484120" y="203200"/>
                      <a:pt x="2438400" y="157480"/>
                      <a:pt x="2438400" y="101600"/>
                    </a:cubicBezTo>
                    <a:cubicBezTo>
                      <a:pt x="2438400" y="45720"/>
                      <a:pt x="2484120" y="0"/>
                      <a:pt x="2540000" y="0"/>
                    </a:cubicBezTo>
                    <a:close/>
                    <a:moveTo>
                      <a:pt x="2946400" y="0"/>
                    </a:moveTo>
                    <a:cubicBezTo>
                      <a:pt x="3002280" y="0"/>
                      <a:pt x="3048000" y="45720"/>
                      <a:pt x="3048000" y="101600"/>
                    </a:cubicBezTo>
                    <a:cubicBezTo>
                      <a:pt x="3048000" y="157480"/>
                      <a:pt x="3002280" y="203200"/>
                      <a:pt x="2946400" y="203200"/>
                    </a:cubicBezTo>
                    <a:cubicBezTo>
                      <a:pt x="2890520" y="203200"/>
                      <a:pt x="2844800" y="157480"/>
                      <a:pt x="2844800" y="101600"/>
                    </a:cubicBezTo>
                    <a:cubicBezTo>
                      <a:pt x="2844800" y="45720"/>
                      <a:pt x="2890520" y="0"/>
                      <a:pt x="2946400" y="0"/>
                    </a:cubicBezTo>
                    <a:close/>
                    <a:moveTo>
                      <a:pt x="3352800" y="0"/>
                    </a:moveTo>
                    <a:cubicBezTo>
                      <a:pt x="3408680" y="0"/>
                      <a:pt x="3454400" y="45720"/>
                      <a:pt x="3454400" y="101600"/>
                    </a:cubicBezTo>
                    <a:cubicBezTo>
                      <a:pt x="3454400" y="157480"/>
                      <a:pt x="3408680" y="203200"/>
                      <a:pt x="3352800" y="203200"/>
                    </a:cubicBezTo>
                    <a:cubicBezTo>
                      <a:pt x="3296920" y="203200"/>
                      <a:pt x="3251200" y="157480"/>
                      <a:pt x="3251200" y="101600"/>
                    </a:cubicBezTo>
                    <a:cubicBezTo>
                      <a:pt x="3251200" y="45720"/>
                      <a:pt x="3296920" y="0"/>
                      <a:pt x="3352800" y="0"/>
                    </a:cubicBezTo>
                    <a:close/>
                    <a:moveTo>
                      <a:pt x="3759200" y="0"/>
                    </a:moveTo>
                    <a:cubicBezTo>
                      <a:pt x="3815080" y="0"/>
                      <a:pt x="3860800" y="45720"/>
                      <a:pt x="3860800" y="101600"/>
                    </a:cubicBezTo>
                    <a:cubicBezTo>
                      <a:pt x="3860800" y="157480"/>
                      <a:pt x="3815080" y="203200"/>
                      <a:pt x="3759200" y="203200"/>
                    </a:cubicBezTo>
                    <a:cubicBezTo>
                      <a:pt x="3703320" y="203200"/>
                      <a:pt x="3657600" y="157480"/>
                      <a:pt x="3657600" y="101600"/>
                    </a:cubicBezTo>
                    <a:cubicBezTo>
                      <a:pt x="3657600" y="45720"/>
                      <a:pt x="3703320" y="0"/>
                      <a:pt x="3759200" y="0"/>
                    </a:cubicBezTo>
                    <a:close/>
                    <a:moveTo>
                      <a:pt x="4165600" y="0"/>
                    </a:moveTo>
                    <a:cubicBezTo>
                      <a:pt x="4221480" y="0"/>
                      <a:pt x="4267200" y="45720"/>
                      <a:pt x="4267200" y="101600"/>
                    </a:cubicBezTo>
                    <a:cubicBezTo>
                      <a:pt x="4267200" y="157480"/>
                      <a:pt x="4221480" y="203200"/>
                      <a:pt x="4165600" y="203200"/>
                    </a:cubicBezTo>
                    <a:cubicBezTo>
                      <a:pt x="4109720" y="203200"/>
                      <a:pt x="4064000" y="157480"/>
                      <a:pt x="4064000" y="101600"/>
                    </a:cubicBezTo>
                    <a:cubicBezTo>
                      <a:pt x="4064000" y="45720"/>
                      <a:pt x="4109720" y="0"/>
                      <a:pt x="4165600" y="0"/>
                    </a:cubicBezTo>
                    <a:close/>
                    <a:moveTo>
                      <a:pt x="4572000" y="0"/>
                    </a:moveTo>
                    <a:cubicBezTo>
                      <a:pt x="4627880" y="0"/>
                      <a:pt x="4673600" y="45720"/>
                      <a:pt x="4673600" y="101600"/>
                    </a:cubicBezTo>
                    <a:cubicBezTo>
                      <a:pt x="4673600" y="157480"/>
                      <a:pt x="4627880" y="203200"/>
                      <a:pt x="4572000" y="203200"/>
                    </a:cubicBezTo>
                    <a:cubicBezTo>
                      <a:pt x="4516120" y="203200"/>
                      <a:pt x="4470400" y="157480"/>
                      <a:pt x="4470400" y="101600"/>
                    </a:cubicBezTo>
                    <a:cubicBezTo>
                      <a:pt x="4470400" y="45720"/>
                      <a:pt x="4516120" y="0"/>
                      <a:pt x="4572000" y="0"/>
                    </a:cubicBezTo>
                    <a:close/>
                    <a:moveTo>
                      <a:pt x="4978400" y="0"/>
                    </a:moveTo>
                    <a:cubicBezTo>
                      <a:pt x="5034280" y="0"/>
                      <a:pt x="5080000" y="45720"/>
                      <a:pt x="5080000" y="101600"/>
                    </a:cubicBezTo>
                    <a:cubicBezTo>
                      <a:pt x="5080000" y="157480"/>
                      <a:pt x="5034280" y="203200"/>
                      <a:pt x="4978400" y="203200"/>
                    </a:cubicBezTo>
                    <a:cubicBezTo>
                      <a:pt x="4922520" y="203200"/>
                      <a:pt x="4876800" y="157480"/>
                      <a:pt x="4876800" y="101600"/>
                    </a:cubicBezTo>
                    <a:cubicBezTo>
                      <a:pt x="4876800" y="45720"/>
                      <a:pt x="4922520" y="0"/>
                      <a:pt x="4978400" y="0"/>
                    </a:cubicBezTo>
                    <a:close/>
                    <a:moveTo>
                      <a:pt x="5384800" y="0"/>
                    </a:moveTo>
                    <a:cubicBezTo>
                      <a:pt x="5440680" y="0"/>
                      <a:pt x="5486400" y="45720"/>
                      <a:pt x="5486400" y="101600"/>
                    </a:cubicBezTo>
                    <a:cubicBezTo>
                      <a:pt x="5486400" y="157480"/>
                      <a:pt x="5440680" y="203200"/>
                      <a:pt x="5384800" y="203200"/>
                    </a:cubicBezTo>
                    <a:cubicBezTo>
                      <a:pt x="5328920" y="203200"/>
                      <a:pt x="5283200" y="157480"/>
                      <a:pt x="5283200" y="101600"/>
                    </a:cubicBezTo>
                    <a:cubicBezTo>
                      <a:pt x="5283200" y="45720"/>
                      <a:pt x="5328920" y="0"/>
                      <a:pt x="5384800" y="0"/>
                    </a:cubicBezTo>
                    <a:close/>
                    <a:moveTo>
                      <a:pt x="5791200" y="0"/>
                    </a:moveTo>
                    <a:cubicBezTo>
                      <a:pt x="5847080" y="0"/>
                      <a:pt x="5892800" y="45720"/>
                      <a:pt x="5892800" y="101600"/>
                    </a:cubicBezTo>
                    <a:cubicBezTo>
                      <a:pt x="5892800" y="157480"/>
                      <a:pt x="5847080" y="203200"/>
                      <a:pt x="5791200" y="203200"/>
                    </a:cubicBezTo>
                    <a:cubicBezTo>
                      <a:pt x="5735320" y="203200"/>
                      <a:pt x="5689600" y="157480"/>
                      <a:pt x="5689600" y="101600"/>
                    </a:cubicBezTo>
                    <a:cubicBezTo>
                      <a:pt x="5689600" y="45720"/>
                      <a:pt x="5735320" y="0"/>
                      <a:pt x="5791200" y="0"/>
                    </a:cubicBezTo>
                    <a:close/>
                    <a:moveTo>
                      <a:pt x="6197600" y="0"/>
                    </a:moveTo>
                    <a:cubicBezTo>
                      <a:pt x="6253480" y="0"/>
                      <a:pt x="6299200" y="45720"/>
                      <a:pt x="6299200" y="101600"/>
                    </a:cubicBezTo>
                    <a:cubicBezTo>
                      <a:pt x="6299200" y="157480"/>
                      <a:pt x="6253480" y="203200"/>
                      <a:pt x="6197600" y="203200"/>
                    </a:cubicBezTo>
                    <a:cubicBezTo>
                      <a:pt x="6141720" y="203200"/>
                      <a:pt x="6096000" y="157480"/>
                      <a:pt x="6096000" y="101600"/>
                    </a:cubicBezTo>
                    <a:cubicBezTo>
                      <a:pt x="6096000" y="45720"/>
                      <a:pt x="6141720" y="0"/>
                      <a:pt x="6197600" y="0"/>
                    </a:cubicBezTo>
                    <a:close/>
                    <a:moveTo>
                      <a:pt x="6604000" y="0"/>
                    </a:moveTo>
                    <a:cubicBezTo>
                      <a:pt x="6659880" y="0"/>
                      <a:pt x="6705600" y="45720"/>
                      <a:pt x="6705600" y="101600"/>
                    </a:cubicBezTo>
                    <a:cubicBezTo>
                      <a:pt x="6705600" y="157480"/>
                      <a:pt x="6659880" y="203200"/>
                      <a:pt x="6604000" y="203200"/>
                    </a:cubicBezTo>
                    <a:cubicBezTo>
                      <a:pt x="6548120" y="203200"/>
                      <a:pt x="6502400" y="157480"/>
                      <a:pt x="6502400" y="101600"/>
                    </a:cubicBezTo>
                    <a:cubicBezTo>
                      <a:pt x="6502400" y="45720"/>
                      <a:pt x="6548120" y="0"/>
                      <a:pt x="6604000" y="0"/>
                    </a:cubicBezTo>
                    <a:close/>
                    <a:moveTo>
                      <a:pt x="7010400" y="0"/>
                    </a:moveTo>
                    <a:cubicBezTo>
                      <a:pt x="7066280" y="0"/>
                      <a:pt x="7112000" y="45720"/>
                      <a:pt x="7112000" y="101600"/>
                    </a:cubicBezTo>
                    <a:cubicBezTo>
                      <a:pt x="7112000" y="157480"/>
                      <a:pt x="7066280" y="203200"/>
                      <a:pt x="7010400" y="203200"/>
                    </a:cubicBezTo>
                    <a:cubicBezTo>
                      <a:pt x="6954520" y="203200"/>
                      <a:pt x="6908800" y="157480"/>
                      <a:pt x="6908800" y="101600"/>
                    </a:cubicBezTo>
                    <a:cubicBezTo>
                      <a:pt x="6908800" y="45720"/>
                      <a:pt x="6954520" y="0"/>
                      <a:pt x="7010400" y="0"/>
                    </a:cubicBezTo>
                    <a:close/>
                    <a:moveTo>
                      <a:pt x="7416800" y="0"/>
                    </a:moveTo>
                    <a:cubicBezTo>
                      <a:pt x="7472680" y="0"/>
                      <a:pt x="7518400" y="45720"/>
                      <a:pt x="7518400" y="101600"/>
                    </a:cubicBezTo>
                    <a:cubicBezTo>
                      <a:pt x="7518400" y="157480"/>
                      <a:pt x="7472680" y="203200"/>
                      <a:pt x="7416800" y="203200"/>
                    </a:cubicBezTo>
                    <a:cubicBezTo>
                      <a:pt x="7360920" y="203200"/>
                      <a:pt x="7315200" y="157480"/>
                      <a:pt x="7315200" y="101600"/>
                    </a:cubicBezTo>
                    <a:cubicBezTo>
                      <a:pt x="7315200" y="45720"/>
                      <a:pt x="7360920" y="0"/>
                      <a:pt x="7416800" y="0"/>
                    </a:cubicBezTo>
                    <a:close/>
                    <a:moveTo>
                      <a:pt x="7823200" y="0"/>
                    </a:moveTo>
                    <a:cubicBezTo>
                      <a:pt x="7879080" y="0"/>
                      <a:pt x="7924800" y="45720"/>
                      <a:pt x="7924800" y="101600"/>
                    </a:cubicBezTo>
                    <a:cubicBezTo>
                      <a:pt x="7924800" y="157480"/>
                      <a:pt x="7879080" y="203200"/>
                      <a:pt x="7823200" y="203200"/>
                    </a:cubicBezTo>
                    <a:cubicBezTo>
                      <a:pt x="7767320" y="203200"/>
                      <a:pt x="7721600" y="157480"/>
                      <a:pt x="7721600" y="101600"/>
                    </a:cubicBezTo>
                    <a:cubicBezTo>
                      <a:pt x="7721600" y="45720"/>
                      <a:pt x="7767320" y="0"/>
                      <a:pt x="7823200" y="0"/>
                    </a:cubicBezTo>
                    <a:close/>
                    <a:moveTo>
                      <a:pt x="8229600" y="0"/>
                    </a:moveTo>
                    <a:cubicBezTo>
                      <a:pt x="8285480" y="0"/>
                      <a:pt x="8331200" y="45720"/>
                      <a:pt x="8331200" y="101600"/>
                    </a:cubicBezTo>
                    <a:cubicBezTo>
                      <a:pt x="8331200" y="157480"/>
                      <a:pt x="8285480" y="203200"/>
                      <a:pt x="8229600" y="203200"/>
                    </a:cubicBezTo>
                    <a:cubicBezTo>
                      <a:pt x="8173720" y="203200"/>
                      <a:pt x="8128000" y="157480"/>
                      <a:pt x="8128000" y="101600"/>
                    </a:cubicBezTo>
                    <a:cubicBezTo>
                      <a:pt x="8128000" y="45720"/>
                      <a:pt x="8173720" y="0"/>
                      <a:pt x="8229600" y="0"/>
                    </a:cubicBezTo>
                    <a:close/>
                  </a:path>
                </a:pathLst>
              </a:custGeom>
              <a:solidFill>
                <a:srgbClr val="F5F5EF"/>
              </a:solidFill>
            </p:spPr>
          </p:sp>
        </p:grpSp>
      </p:grpSp>
      <p:grpSp>
        <p:nvGrpSpPr>
          <p:cNvPr id="8" name="Group 8"/>
          <p:cNvGrpSpPr/>
          <p:nvPr/>
        </p:nvGrpSpPr>
        <p:grpSpPr>
          <a:xfrm>
            <a:off x="5820788" y="2778807"/>
            <a:ext cx="282443" cy="6172847"/>
            <a:chOff x="0" y="0"/>
            <a:chExt cx="376590" cy="8230462"/>
          </a:xfrm>
        </p:grpSpPr>
        <p:grpSp>
          <p:nvGrpSpPr>
            <p:cNvPr id="9" name="Group 9"/>
            <p:cNvGrpSpPr/>
            <p:nvPr/>
          </p:nvGrpSpPr>
          <p:grpSpPr>
            <a:xfrm rot="-5400000">
              <a:off x="-1941794" y="1941794"/>
              <a:ext cx="4260179" cy="376590"/>
              <a:chOff x="0" y="0"/>
              <a:chExt cx="9194800" cy="812800"/>
            </a:xfrm>
          </p:grpSpPr>
          <p:sp>
            <p:nvSpPr>
              <p:cNvPr id="10" name="Freeform 10"/>
              <p:cNvSpPr/>
              <p:nvPr/>
            </p:nvSpPr>
            <p:spPr>
              <a:xfrm>
                <a:off x="457200" y="304800"/>
                <a:ext cx="8331200" cy="203200"/>
              </a:xfrm>
              <a:custGeom>
                <a:avLst/>
                <a:gdLst/>
                <a:ahLst/>
                <a:cxnLst/>
                <a:rect l="l" t="t" r="r" b="b"/>
                <a:pathLst>
                  <a:path w="8331200" h="203200">
                    <a:moveTo>
                      <a:pt x="101600" y="0"/>
                    </a:moveTo>
                    <a:cubicBezTo>
                      <a:pt x="157480" y="0"/>
                      <a:pt x="203200" y="45720"/>
                      <a:pt x="203200" y="101600"/>
                    </a:cubicBezTo>
                    <a:cubicBezTo>
                      <a:pt x="203200" y="157480"/>
                      <a:pt x="157480" y="203200"/>
                      <a:pt x="101600" y="203200"/>
                    </a:cubicBezTo>
                    <a:cubicBezTo>
                      <a:pt x="45720" y="203200"/>
                      <a:pt x="0" y="157480"/>
                      <a:pt x="0" y="101600"/>
                    </a:cubicBezTo>
                    <a:cubicBezTo>
                      <a:pt x="0" y="45720"/>
                      <a:pt x="45720" y="0"/>
                      <a:pt x="101600" y="0"/>
                    </a:cubicBezTo>
                    <a:close/>
                    <a:moveTo>
                      <a:pt x="508000" y="0"/>
                    </a:moveTo>
                    <a:cubicBezTo>
                      <a:pt x="563880" y="0"/>
                      <a:pt x="609600" y="45720"/>
                      <a:pt x="609600" y="101600"/>
                    </a:cubicBezTo>
                    <a:cubicBezTo>
                      <a:pt x="609600" y="157480"/>
                      <a:pt x="563880" y="203200"/>
                      <a:pt x="508000" y="203200"/>
                    </a:cubicBezTo>
                    <a:cubicBezTo>
                      <a:pt x="452120" y="203200"/>
                      <a:pt x="406400" y="157480"/>
                      <a:pt x="406400" y="101600"/>
                    </a:cubicBezTo>
                    <a:cubicBezTo>
                      <a:pt x="406400" y="45720"/>
                      <a:pt x="452120" y="0"/>
                      <a:pt x="508000" y="0"/>
                    </a:cubicBezTo>
                    <a:close/>
                    <a:moveTo>
                      <a:pt x="914400" y="0"/>
                    </a:moveTo>
                    <a:cubicBezTo>
                      <a:pt x="970280" y="0"/>
                      <a:pt x="1016000" y="45720"/>
                      <a:pt x="1016000" y="101600"/>
                    </a:cubicBezTo>
                    <a:cubicBezTo>
                      <a:pt x="1016000" y="157480"/>
                      <a:pt x="970280" y="203200"/>
                      <a:pt x="914400" y="203200"/>
                    </a:cubicBezTo>
                    <a:cubicBezTo>
                      <a:pt x="858520" y="203200"/>
                      <a:pt x="812800" y="157480"/>
                      <a:pt x="812800" y="101600"/>
                    </a:cubicBezTo>
                    <a:cubicBezTo>
                      <a:pt x="812800" y="45720"/>
                      <a:pt x="858520" y="0"/>
                      <a:pt x="914400" y="0"/>
                    </a:cubicBezTo>
                    <a:close/>
                    <a:moveTo>
                      <a:pt x="1320800" y="0"/>
                    </a:moveTo>
                    <a:cubicBezTo>
                      <a:pt x="1376680" y="0"/>
                      <a:pt x="1422400" y="45720"/>
                      <a:pt x="1422400" y="101600"/>
                    </a:cubicBezTo>
                    <a:cubicBezTo>
                      <a:pt x="1422400" y="157480"/>
                      <a:pt x="1376680" y="203200"/>
                      <a:pt x="1320800" y="203200"/>
                    </a:cubicBezTo>
                    <a:cubicBezTo>
                      <a:pt x="1264920" y="203200"/>
                      <a:pt x="1219200" y="157480"/>
                      <a:pt x="1219200" y="101600"/>
                    </a:cubicBezTo>
                    <a:cubicBezTo>
                      <a:pt x="1219200" y="45720"/>
                      <a:pt x="1264920" y="0"/>
                      <a:pt x="1320800" y="0"/>
                    </a:cubicBezTo>
                    <a:close/>
                    <a:moveTo>
                      <a:pt x="1727200" y="0"/>
                    </a:moveTo>
                    <a:cubicBezTo>
                      <a:pt x="1783080" y="0"/>
                      <a:pt x="1828800" y="45720"/>
                      <a:pt x="1828800" y="101600"/>
                    </a:cubicBezTo>
                    <a:cubicBezTo>
                      <a:pt x="1828800" y="157480"/>
                      <a:pt x="1783080" y="203200"/>
                      <a:pt x="1727200" y="203200"/>
                    </a:cubicBezTo>
                    <a:cubicBezTo>
                      <a:pt x="1671320" y="203200"/>
                      <a:pt x="1625600" y="157480"/>
                      <a:pt x="1625600" y="101600"/>
                    </a:cubicBezTo>
                    <a:cubicBezTo>
                      <a:pt x="1625600" y="45720"/>
                      <a:pt x="1671320" y="0"/>
                      <a:pt x="1727200" y="0"/>
                    </a:cubicBezTo>
                    <a:close/>
                    <a:moveTo>
                      <a:pt x="2133600" y="0"/>
                    </a:moveTo>
                    <a:cubicBezTo>
                      <a:pt x="2189480" y="0"/>
                      <a:pt x="2235200" y="45720"/>
                      <a:pt x="2235200" y="101600"/>
                    </a:cubicBezTo>
                    <a:cubicBezTo>
                      <a:pt x="2235200" y="157480"/>
                      <a:pt x="2189480" y="203200"/>
                      <a:pt x="2133600" y="203200"/>
                    </a:cubicBezTo>
                    <a:cubicBezTo>
                      <a:pt x="2077720" y="203200"/>
                      <a:pt x="2032000" y="157480"/>
                      <a:pt x="2032000" y="101600"/>
                    </a:cubicBezTo>
                    <a:cubicBezTo>
                      <a:pt x="2032000" y="45720"/>
                      <a:pt x="2077720" y="0"/>
                      <a:pt x="2133600" y="0"/>
                    </a:cubicBezTo>
                    <a:close/>
                    <a:moveTo>
                      <a:pt x="2540000" y="0"/>
                    </a:moveTo>
                    <a:cubicBezTo>
                      <a:pt x="2595880" y="0"/>
                      <a:pt x="2641600" y="45720"/>
                      <a:pt x="2641600" y="101600"/>
                    </a:cubicBezTo>
                    <a:cubicBezTo>
                      <a:pt x="2641600" y="157480"/>
                      <a:pt x="2595880" y="203200"/>
                      <a:pt x="2540000" y="203200"/>
                    </a:cubicBezTo>
                    <a:cubicBezTo>
                      <a:pt x="2484120" y="203200"/>
                      <a:pt x="2438400" y="157480"/>
                      <a:pt x="2438400" y="101600"/>
                    </a:cubicBezTo>
                    <a:cubicBezTo>
                      <a:pt x="2438400" y="45720"/>
                      <a:pt x="2484120" y="0"/>
                      <a:pt x="2540000" y="0"/>
                    </a:cubicBezTo>
                    <a:close/>
                    <a:moveTo>
                      <a:pt x="2946400" y="0"/>
                    </a:moveTo>
                    <a:cubicBezTo>
                      <a:pt x="3002280" y="0"/>
                      <a:pt x="3048000" y="45720"/>
                      <a:pt x="3048000" y="101600"/>
                    </a:cubicBezTo>
                    <a:cubicBezTo>
                      <a:pt x="3048000" y="157480"/>
                      <a:pt x="3002280" y="203200"/>
                      <a:pt x="2946400" y="203200"/>
                    </a:cubicBezTo>
                    <a:cubicBezTo>
                      <a:pt x="2890520" y="203200"/>
                      <a:pt x="2844800" y="157480"/>
                      <a:pt x="2844800" y="101600"/>
                    </a:cubicBezTo>
                    <a:cubicBezTo>
                      <a:pt x="2844800" y="45720"/>
                      <a:pt x="2890520" y="0"/>
                      <a:pt x="2946400" y="0"/>
                    </a:cubicBezTo>
                    <a:close/>
                    <a:moveTo>
                      <a:pt x="3352800" y="0"/>
                    </a:moveTo>
                    <a:cubicBezTo>
                      <a:pt x="3408680" y="0"/>
                      <a:pt x="3454400" y="45720"/>
                      <a:pt x="3454400" y="101600"/>
                    </a:cubicBezTo>
                    <a:cubicBezTo>
                      <a:pt x="3454400" y="157480"/>
                      <a:pt x="3408680" y="203200"/>
                      <a:pt x="3352800" y="203200"/>
                    </a:cubicBezTo>
                    <a:cubicBezTo>
                      <a:pt x="3296920" y="203200"/>
                      <a:pt x="3251200" y="157480"/>
                      <a:pt x="3251200" y="101600"/>
                    </a:cubicBezTo>
                    <a:cubicBezTo>
                      <a:pt x="3251200" y="45720"/>
                      <a:pt x="3296920" y="0"/>
                      <a:pt x="3352800" y="0"/>
                    </a:cubicBezTo>
                    <a:close/>
                    <a:moveTo>
                      <a:pt x="3759200" y="0"/>
                    </a:moveTo>
                    <a:cubicBezTo>
                      <a:pt x="3815080" y="0"/>
                      <a:pt x="3860800" y="45720"/>
                      <a:pt x="3860800" y="101600"/>
                    </a:cubicBezTo>
                    <a:cubicBezTo>
                      <a:pt x="3860800" y="157480"/>
                      <a:pt x="3815080" y="203200"/>
                      <a:pt x="3759200" y="203200"/>
                    </a:cubicBezTo>
                    <a:cubicBezTo>
                      <a:pt x="3703320" y="203200"/>
                      <a:pt x="3657600" y="157480"/>
                      <a:pt x="3657600" y="101600"/>
                    </a:cubicBezTo>
                    <a:cubicBezTo>
                      <a:pt x="3657600" y="45720"/>
                      <a:pt x="3703320" y="0"/>
                      <a:pt x="3759200" y="0"/>
                    </a:cubicBezTo>
                    <a:close/>
                    <a:moveTo>
                      <a:pt x="4165600" y="0"/>
                    </a:moveTo>
                    <a:cubicBezTo>
                      <a:pt x="4221480" y="0"/>
                      <a:pt x="4267200" y="45720"/>
                      <a:pt x="4267200" y="101600"/>
                    </a:cubicBezTo>
                    <a:cubicBezTo>
                      <a:pt x="4267200" y="157480"/>
                      <a:pt x="4221480" y="203200"/>
                      <a:pt x="4165600" y="203200"/>
                    </a:cubicBezTo>
                    <a:cubicBezTo>
                      <a:pt x="4109720" y="203200"/>
                      <a:pt x="4064000" y="157480"/>
                      <a:pt x="4064000" y="101600"/>
                    </a:cubicBezTo>
                    <a:cubicBezTo>
                      <a:pt x="4064000" y="45720"/>
                      <a:pt x="4109720" y="0"/>
                      <a:pt x="4165600" y="0"/>
                    </a:cubicBezTo>
                    <a:close/>
                    <a:moveTo>
                      <a:pt x="4572000" y="0"/>
                    </a:moveTo>
                    <a:cubicBezTo>
                      <a:pt x="4627880" y="0"/>
                      <a:pt x="4673600" y="45720"/>
                      <a:pt x="4673600" y="101600"/>
                    </a:cubicBezTo>
                    <a:cubicBezTo>
                      <a:pt x="4673600" y="157480"/>
                      <a:pt x="4627880" y="203200"/>
                      <a:pt x="4572000" y="203200"/>
                    </a:cubicBezTo>
                    <a:cubicBezTo>
                      <a:pt x="4516120" y="203200"/>
                      <a:pt x="4470400" y="157480"/>
                      <a:pt x="4470400" y="101600"/>
                    </a:cubicBezTo>
                    <a:cubicBezTo>
                      <a:pt x="4470400" y="45720"/>
                      <a:pt x="4516120" y="0"/>
                      <a:pt x="4572000" y="0"/>
                    </a:cubicBezTo>
                    <a:close/>
                    <a:moveTo>
                      <a:pt x="4978400" y="0"/>
                    </a:moveTo>
                    <a:cubicBezTo>
                      <a:pt x="5034280" y="0"/>
                      <a:pt x="5080000" y="45720"/>
                      <a:pt x="5080000" y="101600"/>
                    </a:cubicBezTo>
                    <a:cubicBezTo>
                      <a:pt x="5080000" y="157480"/>
                      <a:pt x="5034280" y="203200"/>
                      <a:pt x="4978400" y="203200"/>
                    </a:cubicBezTo>
                    <a:cubicBezTo>
                      <a:pt x="4922520" y="203200"/>
                      <a:pt x="4876800" y="157480"/>
                      <a:pt x="4876800" y="101600"/>
                    </a:cubicBezTo>
                    <a:cubicBezTo>
                      <a:pt x="4876800" y="45720"/>
                      <a:pt x="4922520" y="0"/>
                      <a:pt x="4978400" y="0"/>
                    </a:cubicBezTo>
                    <a:close/>
                    <a:moveTo>
                      <a:pt x="5384800" y="0"/>
                    </a:moveTo>
                    <a:cubicBezTo>
                      <a:pt x="5440680" y="0"/>
                      <a:pt x="5486400" y="45720"/>
                      <a:pt x="5486400" y="101600"/>
                    </a:cubicBezTo>
                    <a:cubicBezTo>
                      <a:pt x="5486400" y="157480"/>
                      <a:pt x="5440680" y="203200"/>
                      <a:pt x="5384800" y="203200"/>
                    </a:cubicBezTo>
                    <a:cubicBezTo>
                      <a:pt x="5328920" y="203200"/>
                      <a:pt x="5283200" y="157480"/>
                      <a:pt x="5283200" y="101600"/>
                    </a:cubicBezTo>
                    <a:cubicBezTo>
                      <a:pt x="5283200" y="45720"/>
                      <a:pt x="5328920" y="0"/>
                      <a:pt x="5384800" y="0"/>
                    </a:cubicBezTo>
                    <a:close/>
                    <a:moveTo>
                      <a:pt x="5791200" y="0"/>
                    </a:moveTo>
                    <a:cubicBezTo>
                      <a:pt x="5847080" y="0"/>
                      <a:pt x="5892800" y="45720"/>
                      <a:pt x="5892800" y="101600"/>
                    </a:cubicBezTo>
                    <a:cubicBezTo>
                      <a:pt x="5892800" y="157480"/>
                      <a:pt x="5847080" y="203200"/>
                      <a:pt x="5791200" y="203200"/>
                    </a:cubicBezTo>
                    <a:cubicBezTo>
                      <a:pt x="5735320" y="203200"/>
                      <a:pt x="5689600" y="157480"/>
                      <a:pt x="5689600" y="101600"/>
                    </a:cubicBezTo>
                    <a:cubicBezTo>
                      <a:pt x="5689600" y="45720"/>
                      <a:pt x="5735320" y="0"/>
                      <a:pt x="5791200" y="0"/>
                    </a:cubicBezTo>
                    <a:close/>
                    <a:moveTo>
                      <a:pt x="6197600" y="0"/>
                    </a:moveTo>
                    <a:cubicBezTo>
                      <a:pt x="6253480" y="0"/>
                      <a:pt x="6299200" y="45720"/>
                      <a:pt x="6299200" y="101600"/>
                    </a:cubicBezTo>
                    <a:cubicBezTo>
                      <a:pt x="6299200" y="157480"/>
                      <a:pt x="6253480" y="203200"/>
                      <a:pt x="6197600" y="203200"/>
                    </a:cubicBezTo>
                    <a:cubicBezTo>
                      <a:pt x="6141720" y="203200"/>
                      <a:pt x="6096000" y="157480"/>
                      <a:pt x="6096000" y="101600"/>
                    </a:cubicBezTo>
                    <a:cubicBezTo>
                      <a:pt x="6096000" y="45720"/>
                      <a:pt x="6141720" y="0"/>
                      <a:pt x="6197600" y="0"/>
                    </a:cubicBezTo>
                    <a:close/>
                    <a:moveTo>
                      <a:pt x="6604000" y="0"/>
                    </a:moveTo>
                    <a:cubicBezTo>
                      <a:pt x="6659880" y="0"/>
                      <a:pt x="6705600" y="45720"/>
                      <a:pt x="6705600" y="101600"/>
                    </a:cubicBezTo>
                    <a:cubicBezTo>
                      <a:pt x="6705600" y="157480"/>
                      <a:pt x="6659880" y="203200"/>
                      <a:pt x="6604000" y="203200"/>
                    </a:cubicBezTo>
                    <a:cubicBezTo>
                      <a:pt x="6548120" y="203200"/>
                      <a:pt x="6502400" y="157480"/>
                      <a:pt x="6502400" y="101600"/>
                    </a:cubicBezTo>
                    <a:cubicBezTo>
                      <a:pt x="6502400" y="45720"/>
                      <a:pt x="6548120" y="0"/>
                      <a:pt x="6604000" y="0"/>
                    </a:cubicBezTo>
                    <a:close/>
                    <a:moveTo>
                      <a:pt x="7010400" y="0"/>
                    </a:moveTo>
                    <a:cubicBezTo>
                      <a:pt x="7066280" y="0"/>
                      <a:pt x="7112000" y="45720"/>
                      <a:pt x="7112000" y="101600"/>
                    </a:cubicBezTo>
                    <a:cubicBezTo>
                      <a:pt x="7112000" y="157480"/>
                      <a:pt x="7066280" y="203200"/>
                      <a:pt x="7010400" y="203200"/>
                    </a:cubicBezTo>
                    <a:cubicBezTo>
                      <a:pt x="6954520" y="203200"/>
                      <a:pt x="6908800" y="157480"/>
                      <a:pt x="6908800" y="101600"/>
                    </a:cubicBezTo>
                    <a:cubicBezTo>
                      <a:pt x="6908800" y="45720"/>
                      <a:pt x="6954520" y="0"/>
                      <a:pt x="7010400" y="0"/>
                    </a:cubicBezTo>
                    <a:close/>
                    <a:moveTo>
                      <a:pt x="7416800" y="0"/>
                    </a:moveTo>
                    <a:cubicBezTo>
                      <a:pt x="7472680" y="0"/>
                      <a:pt x="7518400" y="45720"/>
                      <a:pt x="7518400" y="101600"/>
                    </a:cubicBezTo>
                    <a:cubicBezTo>
                      <a:pt x="7518400" y="157480"/>
                      <a:pt x="7472680" y="203200"/>
                      <a:pt x="7416800" y="203200"/>
                    </a:cubicBezTo>
                    <a:cubicBezTo>
                      <a:pt x="7360920" y="203200"/>
                      <a:pt x="7315200" y="157480"/>
                      <a:pt x="7315200" y="101600"/>
                    </a:cubicBezTo>
                    <a:cubicBezTo>
                      <a:pt x="7315200" y="45720"/>
                      <a:pt x="7360920" y="0"/>
                      <a:pt x="7416800" y="0"/>
                    </a:cubicBezTo>
                    <a:close/>
                    <a:moveTo>
                      <a:pt x="7823200" y="0"/>
                    </a:moveTo>
                    <a:cubicBezTo>
                      <a:pt x="7879080" y="0"/>
                      <a:pt x="7924800" y="45720"/>
                      <a:pt x="7924800" y="101600"/>
                    </a:cubicBezTo>
                    <a:cubicBezTo>
                      <a:pt x="7924800" y="157480"/>
                      <a:pt x="7879080" y="203200"/>
                      <a:pt x="7823200" y="203200"/>
                    </a:cubicBezTo>
                    <a:cubicBezTo>
                      <a:pt x="7767320" y="203200"/>
                      <a:pt x="7721600" y="157480"/>
                      <a:pt x="7721600" y="101600"/>
                    </a:cubicBezTo>
                    <a:cubicBezTo>
                      <a:pt x="7721600" y="45720"/>
                      <a:pt x="7767320" y="0"/>
                      <a:pt x="7823200" y="0"/>
                    </a:cubicBezTo>
                    <a:close/>
                    <a:moveTo>
                      <a:pt x="8229600" y="0"/>
                    </a:moveTo>
                    <a:cubicBezTo>
                      <a:pt x="8285480" y="0"/>
                      <a:pt x="8331200" y="45720"/>
                      <a:pt x="8331200" y="101600"/>
                    </a:cubicBezTo>
                    <a:cubicBezTo>
                      <a:pt x="8331200" y="157480"/>
                      <a:pt x="8285480" y="203200"/>
                      <a:pt x="8229600" y="203200"/>
                    </a:cubicBezTo>
                    <a:cubicBezTo>
                      <a:pt x="8173720" y="203200"/>
                      <a:pt x="8128000" y="157480"/>
                      <a:pt x="8128000" y="101600"/>
                    </a:cubicBezTo>
                    <a:cubicBezTo>
                      <a:pt x="8128000" y="45720"/>
                      <a:pt x="8173720" y="0"/>
                      <a:pt x="8229600" y="0"/>
                    </a:cubicBezTo>
                    <a:close/>
                  </a:path>
                </a:pathLst>
              </a:custGeom>
              <a:solidFill>
                <a:srgbClr val="F5F5EF"/>
              </a:solidFill>
            </p:spPr>
          </p:sp>
        </p:grpSp>
        <p:grpSp>
          <p:nvGrpSpPr>
            <p:cNvPr id="11" name="Group 11"/>
            <p:cNvGrpSpPr/>
            <p:nvPr/>
          </p:nvGrpSpPr>
          <p:grpSpPr>
            <a:xfrm rot="-5400000">
              <a:off x="-1941794" y="5912077"/>
              <a:ext cx="4260179" cy="376590"/>
              <a:chOff x="0" y="0"/>
              <a:chExt cx="9194800" cy="812800"/>
            </a:xfrm>
          </p:grpSpPr>
          <p:sp>
            <p:nvSpPr>
              <p:cNvPr id="12" name="Freeform 12"/>
              <p:cNvSpPr/>
              <p:nvPr/>
            </p:nvSpPr>
            <p:spPr>
              <a:xfrm>
                <a:off x="457200" y="304800"/>
                <a:ext cx="8331200" cy="203200"/>
              </a:xfrm>
              <a:custGeom>
                <a:avLst/>
                <a:gdLst/>
                <a:ahLst/>
                <a:cxnLst/>
                <a:rect l="l" t="t" r="r" b="b"/>
                <a:pathLst>
                  <a:path w="8331200" h="203200">
                    <a:moveTo>
                      <a:pt x="101600" y="0"/>
                    </a:moveTo>
                    <a:cubicBezTo>
                      <a:pt x="157480" y="0"/>
                      <a:pt x="203200" y="45720"/>
                      <a:pt x="203200" y="101600"/>
                    </a:cubicBezTo>
                    <a:cubicBezTo>
                      <a:pt x="203200" y="157480"/>
                      <a:pt x="157480" y="203200"/>
                      <a:pt x="101600" y="203200"/>
                    </a:cubicBezTo>
                    <a:cubicBezTo>
                      <a:pt x="45720" y="203200"/>
                      <a:pt x="0" y="157480"/>
                      <a:pt x="0" y="101600"/>
                    </a:cubicBezTo>
                    <a:cubicBezTo>
                      <a:pt x="0" y="45720"/>
                      <a:pt x="45720" y="0"/>
                      <a:pt x="101600" y="0"/>
                    </a:cubicBezTo>
                    <a:close/>
                    <a:moveTo>
                      <a:pt x="508000" y="0"/>
                    </a:moveTo>
                    <a:cubicBezTo>
                      <a:pt x="563880" y="0"/>
                      <a:pt x="609600" y="45720"/>
                      <a:pt x="609600" y="101600"/>
                    </a:cubicBezTo>
                    <a:cubicBezTo>
                      <a:pt x="609600" y="157480"/>
                      <a:pt x="563880" y="203200"/>
                      <a:pt x="508000" y="203200"/>
                    </a:cubicBezTo>
                    <a:cubicBezTo>
                      <a:pt x="452120" y="203200"/>
                      <a:pt x="406400" y="157480"/>
                      <a:pt x="406400" y="101600"/>
                    </a:cubicBezTo>
                    <a:cubicBezTo>
                      <a:pt x="406400" y="45720"/>
                      <a:pt x="452120" y="0"/>
                      <a:pt x="508000" y="0"/>
                    </a:cubicBezTo>
                    <a:close/>
                    <a:moveTo>
                      <a:pt x="914400" y="0"/>
                    </a:moveTo>
                    <a:cubicBezTo>
                      <a:pt x="970280" y="0"/>
                      <a:pt x="1016000" y="45720"/>
                      <a:pt x="1016000" y="101600"/>
                    </a:cubicBezTo>
                    <a:cubicBezTo>
                      <a:pt x="1016000" y="157480"/>
                      <a:pt x="970280" y="203200"/>
                      <a:pt x="914400" y="203200"/>
                    </a:cubicBezTo>
                    <a:cubicBezTo>
                      <a:pt x="858520" y="203200"/>
                      <a:pt x="812800" y="157480"/>
                      <a:pt x="812800" y="101600"/>
                    </a:cubicBezTo>
                    <a:cubicBezTo>
                      <a:pt x="812800" y="45720"/>
                      <a:pt x="858520" y="0"/>
                      <a:pt x="914400" y="0"/>
                    </a:cubicBezTo>
                    <a:close/>
                    <a:moveTo>
                      <a:pt x="1320800" y="0"/>
                    </a:moveTo>
                    <a:cubicBezTo>
                      <a:pt x="1376680" y="0"/>
                      <a:pt x="1422400" y="45720"/>
                      <a:pt x="1422400" y="101600"/>
                    </a:cubicBezTo>
                    <a:cubicBezTo>
                      <a:pt x="1422400" y="157480"/>
                      <a:pt x="1376680" y="203200"/>
                      <a:pt x="1320800" y="203200"/>
                    </a:cubicBezTo>
                    <a:cubicBezTo>
                      <a:pt x="1264920" y="203200"/>
                      <a:pt x="1219200" y="157480"/>
                      <a:pt x="1219200" y="101600"/>
                    </a:cubicBezTo>
                    <a:cubicBezTo>
                      <a:pt x="1219200" y="45720"/>
                      <a:pt x="1264920" y="0"/>
                      <a:pt x="1320800" y="0"/>
                    </a:cubicBezTo>
                    <a:close/>
                    <a:moveTo>
                      <a:pt x="1727200" y="0"/>
                    </a:moveTo>
                    <a:cubicBezTo>
                      <a:pt x="1783080" y="0"/>
                      <a:pt x="1828800" y="45720"/>
                      <a:pt x="1828800" y="101600"/>
                    </a:cubicBezTo>
                    <a:cubicBezTo>
                      <a:pt x="1828800" y="157480"/>
                      <a:pt x="1783080" y="203200"/>
                      <a:pt x="1727200" y="203200"/>
                    </a:cubicBezTo>
                    <a:cubicBezTo>
                      <a:pt x="1671320" y="203200"/>
                      <a:pt x="1625600" y="157480"/>
                      <a:pt x="1625600" y="101600"/>
                    </a:cubicBezTo>
                    <a:cubicBezTo>
                      <a:pt x="1625600" y="45720"/>
                      <a:pt x="1671320" y="0"/>
                      <a:pt x="1727200" y="0"/>
                    </a:cubicBezTo>
                    <a:close/>
                    <a:moveTo>
                      <a:pt x="2133600" y="0"/>
                    </a:moveTo>
                    <a:cubicBezTo>
                      <a:pt x="2189480" y="0"/>
                      <a:pt x="2235200" y="45720"/>
                      <a:pt x="2235200" y="101600"/>
                    </a:cubicBezTo>
                    <a:cubicBezTo>
                      <a:pt x="2235200" y="157480"/>
                      <a:pt x="2189480" y="203200"/>
                      <a:pt x="2133600" y="203200"/>
                    </a:cubicBezTo>
                    <a:cubicBezTo>
                      <a:pt x="2077720" y="203200"/>
                      <a:pt x="2032000" y="157480"/>
                      <a:pt x="2032000" y="101600"/>
                    </a:cubicBezTo>
                    <a:cubicBezTo>
                      <a:pt x="2032000" y="45720"/>
                      <a:pt x="2077720" y="0"/>
                      <a:pt x="2133600" y="0"/>
                    </a:cubicBezTo>
                    <a:close/>
                    <a:moveTo>
                      <a:pt x="2540000" y="0"/>
                    </a:moveTo>
                    <a:cubicBezTo>
                      <a:pt x="2595880" y="0"/>
                      <a:pt x="2641600" y="45720"/>
                      <a:pt x="2641600" y="101600"/>
                    </a:cubicBezTo>
                    <a:cubicBezTo>
                      <a:pt x="2641600" y="157480"/>
                      <a:pt x="2595880" y="203200"/>
                      <a:pt x="2540000" y="203200"/>
                    </a:cubicBezTo>
                    <a:cubicBezTo>
                      <a:pt x="2484120" y="203200"/>
                      <a:pt x="2438400" y="157480"/>
                      <a:pt x="2438400" y="101600"/>
                    </a:cubicBezTo>
                    <a:cubicBezTo>
                      <a:pt x="2438400" y="45720"/>
                      <a:pt x="2484120" y="0"/>
                      <a:pt x="2540000" y="0"/>
                    </a:cubicBezTo>
                    <a:close/>
                    <a:moveTo>
                      <a:pt x="2946400" y="0"/>
                    </a:moveTo>
                    <a:cubicBezTo>
                      <a:pt x="3002280" y="0"/>
                      <a:pt x="3048000" y="45720"/>
                      <a:pt x="3048000" y="101600"/>
                    </a:cubicBezTo>
                    <a:cubicBezTo>
                      <a:pt x="3048000" y="157480"/>
                      <a:pt x="3002280" y="203200"/>
                      <a:pt x="2946400" y="203200"/>
                    </a:cubicBezTo>
                    <a:cubicBezTo>
                      <a:pt x="2890520" y="203200"/>
                      <a:pt x="2844800" y="157480"/>
                      <a:pt x="2844800" y="101600"/>
                    </a:cubicBezTo>
                    <a:cubicBezTo>
                      <a:pt x="2844800" y="45720"/>
                      <a:pt x="2890520" y="0"/>
                      <a:pt x="2946400" y="0"/>
                    </a:cubicBezTo>
                    <a:close/>
                    <a:moveTo>
                      <a:pt x="3352800" y="0"/>
                    </a:moveTo>
                    <a:cubicBezTo>
                      <a:pt x="3408680" y="0"/>
                      <a:pt x="3454400" y="45720"/>
                      <a:pt x="3454400" y="101600"/>
                    </a:cubicBezTo>
                    <a:cubicBezTo>
                      <a:pt x="3454400" y="157480"/>
                      <a:pt x="3408680" y="203200"/>
                      <a:pt x="3352800" y="203200"/>
                    </a:cubicBezTo>
                    <a:cubicBezTo>
                      <a:pt x="3296920" y="203200"/>
                      <a:pt x="3251200" y="157480"/>
                      <a:pt x="3251200" y="101600"/>
                    </a:cubicBezTo>
                    <a:cubicBezTo>
                      <a:pt x="3251200" y="45720"/>
                      <a:pt x="3296920" y="0"/>
                      <a:pt x="3352800" y="0"/>
                    </a:cubicBezTo>
                    <a:close/>
                    <a:moveTo>
                      <a:pt x="3759200" y="0"/>
                    </a:moveTo>
                    <a:cubicBezTo>
                      <a:pt x="3815080" y="0"/>
                      <a:pt x="3860800" y="45720"/>
                      <a:pt x="3860800" y="101600"/>
                    </a:cubicBezTo>
                    <a:cubicBezTo>
                      <a:pt x="3860800" y="157480"/>
                      <a:pt x="3815080" y="203200"/>
                      <a:pt x="3759200" y="203200"/>
                    </a:cubicBezTo>
                    <a:cubicBezTo>
                      <a:pt x="3703320" y="203200"/>
                      <a:pt x="3657600" y="157480"/>
                      <a:pt x="3657600" y="101600"/>
                    </a:cubicBezTo>
                    <a:cubicBezTo>
                      <a:pt x="3657600" y="45720"/>
                      <a:pt x="3703320" y="0"/>
                      <a:pt x="3759200" y="0"/>
                    </a:cubicBezTo>
                    <a:close/>
                    <a:moveTo>
                      <a:pt x="4165600" y="0"/>
                    </a:moveTo>
                    <a:cubicBezTo>
                      <a:pt x="4221480" y="0"/>
                      <a:pt x="4267200" y="45720"/>
                      <a:pt x="4267200" y="101600"/>
                    </a:cubicBezTo>
                    <a:cubicBezTo>
                      <a:pt x="4267200" y="157480"/>
                      <a:pt x="4221480" y="203200"/>
                      <a:pt x="4165600" y="203200"/>
                    </a:cubicBezTo>
                    <a:cubicBezTo>
                      <a:pt x="4109720" y="203200"/>
                      <a:pt x="4064000" y="157480"/>
                      <a:pt x="4064000" y="101600"/>
                    </a:cubicBezTo>
                    <a:cubicBezTo>
                      <a:pt x="4064000" y="45720"/>
                      <a:pt x="4109720" y="0"/>
                      <a:pt x="4165600" y="0"/>
                    </a:cubicBezTo>
                    <a:close/>
                    <a:moveTo>
                      <a:pt x="4572000" y="0"/>
                    </a:moveTo>
                    <a:cubicBezTo>
                      <a:pt x="4627880" y="0"/>
                      <a:pt x="4673600" y="45720"/>
                      <a:pt x="4673600" y="101600"/>
                    </a:cubicBezTo>
                    <a:cubicBezTo>
                      <a:pt x="4673600" y="157480"/>
                      <a:pt x="4627880" y="203200"/>
                      <a:pt x="4572000" y="203200"/>
                    </a:cubicBezTo>
                    <a:cubicBezTo>
                      <a:pt x="4516120" y="203200"/>
                      <a:pt x="4470400" y="157480"/>
                      <a:pt x="4470400" y="101600"/>
                    </a:cubicBezTo>
                    <a:cubicBezTo>
                      <a:pt x="4470400" y="45720"/>
                      <a:pt x="4516120" y="0"/>
                      <a:pt x="4572000" y="0"/>
                    </a:cubicBezTo>
                    <a:close/>
                    <a:moveTo>
                      <a:pt x="4978400" y="0"/>
                    </a:moveTo>
                    <a:cubicBezTo>
                      <a:pt x="5034280" y="0"/>
                      <a:pt x="5080000" y="45720"/>
                      <a:pt x="5080000" y="101600"/>
                    </a:cubicBezTo>
                    <a:cubicBezTo>
                      <a:pt x="5080000" y="157480"/>
                      <a:pt x="5034280" y="203200"/>
                      <a:pt x="4978400" y="203200"/>
                    </a:cubicBezTo>
                    <a:cubicBezTo>
                      <a:pt x="4922520" y="203200"/>
                      <a:pt x="4876800" y="157480"/>
                      <a:pt x="4876800" y="101600"/>
                    </a:cubicBezTo>
                    <a:cubicBezTo>
                      <a:pt x="4876800" y="45720"/>
                      <a:pt x="4922520" y="0"/>
                      <a:pt x="4978400" y="0"/>
                    </a:cubicBezTo>
                    <a:close/>
                    <a:moveTo>
                      <a:pt x="5384800" y="0"/>
                    </a:moveTo>
                    <a:cubicBezTo>
                      <a:pt x="5440680" y="0"/>
                      <a:pt x="5486400" y="45720"/>
                      <a:pt x="5486400" y="101600"/>
                    </a:cubicBezTo>
                    <a:cubicBezTo>
                      <a:pt x="5486400" y="157480"/>
                      <a:pt x="5440680" y="203200"/>
                      <a:pt x="5384800" y="203200"/>
                    </a:cubicBezTo>
                    <a:cubicBezTo>
                      <a:pt x="5328920" y="203200"/>
                      <a:pt x="5283200" y="157480"/>
                      <a:pt x="5283200" y="101600"/>
                    </a:cubicBezTo>
                    <a:cubicBezTo>
                      <a:pt x="5283200" y="45720"/>
                      <a:pt x="5328920" y="0"/>
                      <a:pt x="5384800" y="0"/>
                    </a:cubicBezTo>
                    <a:close/>
                    <a:moveTo>
                      <a:pt x="5791200" y="0"/>
                    </a:moveTo>
                    <a:cubicBezTo>
                      <a:pt x="5847080" y="0"/>
                      <a:pt x="5892800" y="45720"/>
                      <a:pt x="5892800" y="101600"/>
                    </a:cubicBezTo>
                    <a:cubicBezTo>
                      <a:pt x="5892800" y="157480"/>
                      <a:pt x="5847080" y="203200"/>
                      <a:pt x="5791200" y="203200"/>
                    </a:cubicBezTo>
                    <a:cubicBezTo>
                      <a:pt x="5735320" y="203200"/>
                      <a:pt x="5689600" y="157480"/>
                      <a:pt x="5689600" y="101600"/>
                    </a:cubicBezTo>
                    <a:cubicBezTo>
                      <a:pt x="5689600" y="45720"/>
                      <a:pt x="5735320" y="0"/>
                      <a:pt x="5791200" y="0"/>
                    </a:cubicBezTo>
                    <a:close/>
                    <a:moveTo>
                      <a:pt x="6197600" y="0"/>
                    </a:moveTo>
                    <a:cubicBezTo>
                      <a:pt x="6253480" y="0"/>
                      <a:pt x="6299200" y="45720"/>
                      <a:pt x="6299200" y="101600"/>
                    </a:cubicBezTo>
                    <a:cubicBezTo>
                      <a:pt x="6299200" y="157480"/>
                      <a:pt x="6253480" y="203200"/>
                      <a:pt x="6197600" y="203200"/>
                    </a:cubicBezTo>
                    <a:cubicBezTo>
                      <a:pt x="6141720" y="203200"/>
                      <a:pt x="6096000" y="157480"/>
                      <a:pt x="6096000" y="101600"/>
                    </a:cubicBezTo>
                    <a:cubicBezTo>
                      <a:pt x="6096000" y="45720"/>
                      <a:pt x="6141720" y="0"/>
                      <a:pt x="6197600" y="0"/>
                    </a:cubicBezTo>
                    <a:close/>
                    <a:moveTo>
                      <a:pt x="6604000" y="0"/>
                    </a:moveTo>
                    <a:cubicBezTo>
                      <a:pt x="6659880" y="0"/>
                      <a:pt x="6705600" y="45720"/>
                      <a:pt x="6705600" y="101600"/>
                    </a:cubicBezTo>
                    <a:cubicBezTo>
                      <a:pt x="6705600" y="157480"/>
                      <a:pt x="6659880" y="203200"/>
                      <a:pt x="6604000" y="203200"/>
                    </a:cubicBezTo>
                    <a:cubicBezTo>
                      <a:pt x="6548120" y="203200"/>
                      <a:pt x="6502400" y="157480"/>
                      <a:pt x="6502400" y="101600"/>
                    </a:cubicBezTo>
                    <a:cubicBezTo>
                      <a:pt x="6502400" y="45720"/>
                      <a:pt x="6548120" y="0"/>
                      <a:pt x="6604000" y="0"/>
                    </a:cubicBezTo>
                    <a:close/>
                    <a:moveTo>
                      <a:pt x="7010400" y="0"/>
                    </a:moveTo>
                    <a:cubicBezTo>
                      <a:pt x="7066280" y="0"/>
                      <a:pt x="7112000" y="45720"/>
                      <a:pt x="7112000" y="101600"/>
                    </a:cubicBezTo>
                    <a:cubicBezTo>
                      <a:pt x="7112000" y="157480"/>
                      <a:pt x="7066280" y="203200"/>
                      <a:pt x="7010400" y="203200"/>
                    </a:cubicBezTo>
                    <a:cubicBezTo>
                      <a:pt x="6954520" y="203200"/>
                      <a:pt x="6908800" y="157480"/>
                      <a:pt x="6908800" y="101600"/>
                    </a:cubicBezTo>
                    <a:cubicBezTo>
                      <a:pt x="6908800" y="45720"/>
                      <a:pt x="6954520" y="0"/>
                      <a:pt x="7010400" y="0"/>
                    </a:cubicBezTo>
                    <a:close/>
                    <a:moveTo>
                      <a:pt x="7416800" y="0"/>
                    </a:moveTo>
                    <a:cubicBezTo>
                      <a:pt x="7472680" y="0"/>
                      <a:pt x="7518400" y="45720"/>
                      <a:pt x="7518400" y="101600"/>
                    </a:cubicBezTo>
                    <a:cubicBezTo>
                      <a:pt x="7518400" y="157480"/>
                      <a:pt x="7472680" y="203200"/>
                      <a:pt x="7416800" y="203200"/>
                    </a:cubicBezTo>
                    <a:cubicBezTo>
                      <a:pt x="7360920" y="203200"/>
                      <a:pt x="7315200" y="157480"/>
                      <a:pt x="7315200" y="101600"/>
                    </a:cubicBezTo>
                    <a:cubicBezTo>
                      <a:pt x="7315200" y="45720"/>
                      <a:pt x="7360920" y="0"/>
                      <a:pt x="7416800" y="0"/>
                    </a:cubicBezTo>
                    <a:close/>
                    <a:moveTo>
                      <a:pt x="7823200" y="0"/>
                    </a:moveTo>
                    <a:cubicBezTo>
                      <a:pt x="7879080" y="0"/>
                      <a:pt x="7924800" y="45720"/>
                      <a:pt x="7924800" y="101600"/>
                    </a:cubicBezTo>
                    <a:cubicBezTo>
                      <a:pt x="7924800" y="157480"/>
                      <a:pt x="7879080" y="203200"/>
                      <a:pt x="7823200" y="203200"/>
                    </a:cubicBezTo>
                    <a:cubicBezTo>
                      <a:pt x="7767320" y="203200"/>
                      <a:pt x="7721600" y="157480"/>
                      <a:pt x="7721600" y="101600"/>
                    </a:cubicBezTo>
                    <a:cubicBezTo>
                      <a:pt x="7721600" y="45720"/>
                      <a:pt x="7767320" y="0"/>
                      <a:pt x="7823200" y="0"/>
                    </a:cubicBezTo>
                    <a:close/>
                    <a:moveTo>
                      <a:pt x="8229600" y="0"/>
                    </a:moveTo>
                    <a:cubicBezTo>
                      <a:pt x="8285480" y="0"/>
                      <a:pt x="8331200" y="45720"/>
                      <a:pt x="8331200" y="101600"/>
                    </a:cubicBezTo>
                    <a:cubicBezTo>
                      <a:pt x="8331200" y="157480"/>
                      <a:pt x="8285480" y="203200"/>
                      <a:pt x="8229600" y="203200"/>
                    </a:cubicBezTo>
                    <a:cubicBezTo>
                      <a:pt x="8173720" y="203200"/>
                      <a:pt x="8128000" y="157480"/>
                      <a:pt x="8128000" y="101600"/>
                    </a:cubicBezTo>
                    <a:cubicBezTo>
                      <a:pt x="8128000" y="45720"/>
                      <a:pt x="8173720" y="0"/>
                      <a:pt x="8229600" y="0"/>
                    </a:cubicBezTo>
                    <a:close/>
                  </a:path>
                </a:pathLst>
              </a:custGeom>
              <a:solidFill>
                <a:srgbClr val="F5F5EF"/>
              </a:solidFill>
            </p:spPr>
          </p:sp>
        </p:grpSp>
      </p:grpSp>
      <p:grpSp>
        <p:nvGrpSpPr>
          <p:cNvPr id="13" name="Group 13"/>
          <p:cNvGrpSpPr/>
          <p:nvPr/>
        </p:nvGrpSpPr>
        <p:grpSpPr>
          <a:xfrm>
            <a:off x="9591261" y="2778807"/>
            <a:ext cx="3369912" cy="913147"/>
            <a:chOff x="0" y="0"/>
            <a:chExt cx="6350000" cy="6350000"/>
          </a:xfrm>
        </p:grpSpPr>
        <p:sp>
          <p:nvSpPr>
            <p:cNvPr id="14" name="Freeform 1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5A4594"/>
            </a:solidFill>
          </p:spPr>
        </p:sp>
      </p:grpSp>
      <p:sp>
        <p:nvSpPr>
          <p:cNvPr id="15" name="AutoShape 15"/>
          <p:cNvSpPr/>
          <p:nvPr/>
        </p:nvSpPr>
        <p:spPr>
          <a:xfrm rot="5400000">
            <a:off x="10976863" y="4000833"/>
            <a:ext cx="665383" cy="0"/>
          </a:xfrm>
          <a:prstGeom prst="line">
            <a:avLst/>
          </a:prstGeom>
          <a:ln w="47625" cap="rnd">
            <a:solidFill>
              <a:srgbClr val="FFFFFF"/>
            </a:solidFill>
            <a:prstDash val="solid"/>
            <a:headEnd type="none" w="sm" len="sm"/>
            <a:tailEnd type="triangle" w="lg" len="med"/>
          </a:ln>
        </p:spPr>
      </p:sp>
      <p:sp>
        <p:nvSpPr>
          <p:cNvPr id="16" name="AutoShape 16"/>
          <p:cNvSpPr/>
          <p:nvPr/>
        </p:nvSpPr>
        <p:spPr>
          <a:xfrm>
            <a:off x="8885183" y="4357337"/>
            <a:ext cx="4915418" cy="0"/>
          </a:xfrm>
          <a:prstGeom prst="line">
            <a:avLst/>
          </a:prstGeom>
          <a:ln w="47625" cap="rnd">
            <a:solidFill>
              <a:srgbClr val="FFFFFF"/>
            </a:solidFill>
            <a:prstDash val="solid"/>
            <a:headEnd type="none" w="sm" len="sm"/>
            <a:tailEnd type="none" w="sm" len="sm"/>
          </a:ln>
        </p:spPr>
      </p:sp>
      <p:sp>
        <p:nvSpPr>
          <p:cNvPr id="17" name="AutoShape 17"/>
          <p:cNvSpPr/>
          <p:nvPr/>
        </p:nvSpPr>
        <p:spPr>
          <a:xfrm rot="5400000">
            <a:off x="8531970" y="4693368"/>
            <a:ext cx="706426" cy="0"/>
          </a:xfrm>
          <a:prstGeom prst="line">
            <a:avLst/>
          </a:prstGeom>
          <a:ln w="47625" cap="rnd">
            <a:solidFill>
              <a:srgbClr val="FFFFFF"/>
            </a:solidFill>
            <a:prstDash val="solid"/>
            <a:headEnd type="none" w="sm" len="sm"/>
            <a:tailEnd type="triangle" w="lg" len="med"/>
          </a:ln>
        </p:spPr>
      </p:sp>
      <p:sp>
        <p:nvSpPr>
          <p:cNvPr id="18" name="AutoShape 18"/>
          <p:cNvSpPr/>
          <p:nvPr/>
        </p:nvSpPr>
        <p:spPr>
          <a:xfrm rot="5400000">
            <a:off x="13423575" y="4693368"/>
            <a:ext cx="706426" cy="0"/>
          </a:xfrm>
          <a:prstGeom prst="line">
            <a:avLst/>
          </a:prstGeom>
          <a:ln w="47625" cap="rnd">
            <a:solidFill>
              <a:srgbClr val="FFFFFF"/>
            </a:solidFill>
            <a:prstDash val="solid"/>
            <a:headEnd type="none" w="sm" len="sm"/>
            <a:tailEnd type="triangle" w="lg" len="med"/>
          </a:ln>
        </p:spPr>
      </p:sp>
      <p:grpSp>
        <p:nvGrpSpPr>
          <p:cNvPr id="19" name="Group 19"/>
          <p:cNvGrpSpPr/>
          <p:nvPr/>
        </p:nvGrpSpPr>
        <p:grpSpPr>
          <a:xfrm>
            <a:off x="7494533" y="5100041"/>
            <a:ext cx="2828925" cy="774714"/>
            <a:chOff x="0" y="0"/>
            <a:chExt cx="956945" cy="262064"/>
          </a:xfrm>
        </p:grpSpPr>
        <p:sp>
          <p:nvSpPr>
            <p:cNvPr id="20" name="Freeform 20"/>
            <p:cNvSpPr/>
            <p:nvPr/>
          </p:nvSpPr>
          <p:spPr>
            <a:xfrm>
              <a:off x="0" y="0"/>
              <a:ext cx="956945" cy="262064"/>
            </a:xfrm>
            <a:custGeom>
              <a:avLst/>
              <a:gdLst/>
              <a:ahLst/>
              <a:cxnLst/>
              <a:rect l="l" t="t" r="r" b="b"/>
              <a:pathLst>
                <a:path w="956945" h="262064">
                  <a:moveTo>
                    <a:pt x="0" y="0"/>
                  </a:moveTo>
                  <a:lnTo>
                    <a:pt x="956945" y="0"/>
                  </a:lnTo>
                  <a:lnTo>
                    <a:pt x="956945" y="262064"/>
                  </a:lnTo>
                  <a:lnTo>
                    <a:pt x="0" y="262064"/>
                  </a:lnTo>
                  <a:close/>
                </a:path>
              </a:pathLst>
            </a:custGeom>
            <a:solidFill>
              <a:srgbClr val="5A4594"/>
            </a:solidFill>
          </p:spPr>
        </p:sp>
      </p:grpSp>
      <p:sp>
        <p:nvSpPr>
          <p:cNvPr id="21" name="TextBox 21"/>
          <p:cNvSpPr txBox="1"/>
          <p:nvPr/>
        </p:nvSpPr>
        <p:spPr>
          <a:xfrm>
            <a:off x="7595537" y="1047750"/>
            <a:ext cx="8062025" cy="680299"/>
          </a:xfrm>
          <a:prstGeom prst="rect">
            <a:avLst/>
          </a:prstGeom>
        </p:spPr>
        <p:txBody>
          <a:bodyPr lIns="0" tIns="0" rIns="0" bIns="0" rtlCol="0" anchor="t">
            <a:spAutoFit/>
          </a:bodyPr>
          <a:lstStyle/>
          <a:p>
            <a:pPr marL="0" marR="0" lvl="0" indent="0" algn="l" defTabSz="914400" rtl="0" eaLnBrk="1" fontAlgn="auto" latinLnBrk="0" hangingPunct="1">
              <a:lnSpc>
                <a:spcPts val="2664"/>
              </a:lnSpc>
              <a:spcBef>
                <a:spcPts val="0"/>
              </a:spcBef>
              <a:spcAft>
                <a:spcPts val="0"/>
              </a:spcAft>
              <a:buClrTx/>
              <a:buSzTx/>
              <a:buFontTx/>
              <a:buNone/>
              <a:tabLst/>
              <a:defRPr/>
            </a:pPr>
            <a:r>
              <a:rPr kumimoji="0" lang="en-US" sz="2400" b="0" i="0" u="none" strike="noStrike" kern="1200" cap="none" spc="120" normalizeH="0" baseline="0" noProof="0" dirty="0">
                <a:ln>
                  <a:noFill/>
                </a:ln>
                <a:solidFill>
                  <a:srgbClr val="F5E753"/>
                </a:solidFill>
                <a:effectLst/>
                <a:uLnTx/>
                <a:uFillTx/>
                <a:latin typeface="Montserrat Classic Bold"/>
                <a:ea typeface="+mn-ea"/>
                <a:cs typeface="+mn-cs"/>
              </a:rPr>
              <a:t>WHEN YOU HAVE CHOSEN BEST OF FEATURES AND ACCURACY IS STILL LOW...</a:t>
            </a:r>
          </a:p>
        </p:txBody>
      </p:sp>
      <p:sp>
        <p:nvSpPr>
          <p:cNvPr id="22" name="TextBox 22"/>
          <p:cNvSpPr txBox="1"/>
          <p:nvPr/>
        </p:nvSpPr>
        <p:spPr>
          <a:xfrm>
            <a:off x="1446604" y="3309634"/>
            <a:ext cx="4201392" cy="3156585"/>
          </a:xfrm>
          <a:prstGeom prst="rect">
            <a:avLst/>
          </a:prstGeom>
        </p:spPr>
        <p:txBody>
          <a:bodyPr lIns="0" tIns="0" rIns="0" bIns="0" rtlCol="0" anchor="t">
            <a:spAutoFit/>
          </a:bodyPr>
          <a:lstStyle/>
          <a:p>
            <a:pPr marL="0" marR="0" lvl="0" indent="0" algn="l" defTabSz="914400" rtl="0" eaLnBrk="1" fontAlgn="auto" latinLnBrk="0" hangingPunct="1">
              <a:lnSpc>
                <a:spcPts val="4995"/>
              </a:lnSpc>
              <a:spcBef>
                <a:spcPts val="0"/>
              </a:spcBef>
              <a:spcAft>
                <a:spcPts val="0"/>
              </a:spcAft>
              <a:buClrTx/>
              <a:buSzTx/>
              <a:buFontTx/>
              <a:buNone/>
              <a:tabLst/>
              <a:defRPr/>
            </a:pPr>
            <a:r>
              <a:rPr kumimoji="0" lang="en-US" sz="4500" b="0" i="0" u="none" strike="noStrike" kern="1200" cap="none" spc="225" normalizeH="0" baseline="0" noProof="0" dirty="0">
                <a:ln>
                  <a:noFill/>
                </a:ln>
                <a:solidFill>
                  <a:srgbClr val="8BD4AB"/>
                </a:solidFill>
                <a:effectLst/>
                <a:uLnTx/>
                <a:uFillTx/>
                <a:latin typeface="Montserrat Classic Bold"/>
                <a:ea typeface="+mn-ea"/>
                <a:cs typeface="+mn-cs"/>
              </a:rPr>
              <a:t>MORE DATA IS BETTER THAN CLEVER ALGORITHM</a:t>
            </a:r>
          </a:p>
        </p:txBody>
      </p:sp>
      <p:sp>
        <p:nvSpPr>
          <p:cNvPr id="23" name="TextBox 23"/>
          <p:cNvSpPr txBox="1"/>
          <p:nvPr/>
        </p:nvSpPr>
        <p:spPr>
          <a:xfrm>
            <a:off x="9591261" y="3051189"/>
            <a:ext cx="3369912" cy="402590"/>
          </a:xfrm>
          <a:prstGeom prst="rect">
            <a:avLst/>
          </a:prstGeom>
        </p:spPr>
        <p:txBody>
          <a:bodyPr lIns="0" tIns="0" rIns="0" bIns="0" rtlCol="0" anchor="t">
            <a:spAutoFit/>
          </a:bodyPr>
          <a:lstStyle/>
          <a:p>
            <a:pPr marL="0" marR="0" lvl="0" indent="0" algn="ctr" defTabSz="914400" rtl="0" eaLnBrk="1" fontAlgn="auto" latinLnBrk="0" hangingPunct="1">
              <a:lnSpc>
                <a:spcPts val="3359"/>
              </a:lnSpc>
              <a:spcBef>
                <a:spcPts val="0"/>
              </a:spcBef>
              <a:spcAft>
                <a:spcPts val="0"/>
              </a:spcAft>
              <a:buClrTx/>
              <a:buSzTx/>
              <a:buFontTx/>
              <a:buNone/>
              <a:tabLst/>
              <a:defRPr/>
            </a:pPr>
            <a:r>
              <a:rPr kumimoji="0" lang="en-US" sz="2400" b="0" i="0" u="none" strike="noStrike" kern="1200" cap="none" spc="0" normalizeH="0" baseline="0" noProof="0">
                <a:ln>
                  <a:noFill/>
                </a:ln>
                <a:solidFill>
                  <a:srgbClr val="FFFFFF"/>
                </a:solidFill>
                <a:effectLst/>
                <a:uLnTx/>
                <a:uFillTx/>
                <a:latin typeface="Open Sans Light"/>
                <a:ea typeface="+mn-ea"/>
                <a:cs typeface="+mn-cs"/>
              </a:rPr>
              <a:t>OPTIMIZATION</a:t>
            </a:r>
          </a:p>
        </p:txBody>
      </p:sp>
      <p:grpSp>
        <p:nvGrpSpPr>
          <p:cNvPr id="24" name="Group 24"/>
          <p:cNvGrpSpPr/>
          <p:nvPr/>
        </p:nvGrpSpPr>
        <p:grpSpPr>
          <a:xfrm>
            <a:off x="12386138" y="5143500"/>
            <a:ext cx="2828925" cy="774714"/>
            <a:chOff x="0" y="0"/>
            <a:chExt cx="956945" cy="262064"/>
          </a:xfrm>
        </p:grpSpPr>
        <p:sp>
          <p:nvSpPr>
            <p:cNvPr id="25" name="Freeform 25"/>
            <p:cNvSpPr/>
            <p:nvPr/>
          </p:nvSpPr>
          <p:spPr>
            <a:xfrm>
              <a:off x="0" y="0"/>
              <a:ext cx="956945" cy="262064"/>
            </a:xfrm>
            <a:custGeom>
              <a:avLst/>
              <a:gdLst/>
              <a:ahLst/>
              <a:cxnLst/>
              <a:rect l="l" t="t" r="r" b="b"/>
              <a:pathLst>
                <a:path w="956945" h="262064">
                  <a:moveTo>
                    <a:pt x="0" y="0"/>
                  </a:moveTo>
                  <a:lnTo>
                    <a:pt x="956945" y="0"/>
                  </a:lnTo>
                  <a:lnTo>
                    <a:pt x="956945" y="262064"/>
                  </a:lnTo>
                  <a:lnTo>
                    <a:pt x="0" y="262064"/>
                  </a:lnTo>
                  <a:close/>
                </a:path>
              </a:pathLst>
            </a:custGeom>
            <a:solidFill>
              <a:srgbClr val="5A4594"/>
            </a:solidFill>
          </p:spPr>
        </p:sp>
      </p:grpSp>
      <p:sp>
        <p:nvSpPr>
          <p:cNvPr id="26" name="TextBox 26"/>
          <p:cNvSpPr txBox="1"/>
          <p:nvPr/>
        </p:nvSpPr>
        <p:spPr>
          <a:xfrm>
            <a:off x="8090081" y="5105400"/>
            <a:ext cx="1501180" cy="738756"/>
          </a:xfrm>
          <a:prstGeom prst="rect">
            <a:avLst/>
          </a:prstGeom>
        </p:spPr>
        <p:txBody>
          <a:bodyPr lIns="0" tIns="0" rIns="0" bIns="0" rtlCol="0" anchor="t">
            <a:spAutoFit/>
          </a:bodyPr>
          <a:lstStyle/>
          <a:p>
            <a:pPr marL="0" marR="0" lvl="0" indent="0" algn="ctr" defTabSz="914400" rtl="0" eaLnBrk="1" fontAlgn="auto" latinLnBrk="0" hangingPunct="1">
              <a:lnSpc>
                <a:spcPts val="2980"/>
              </a:lnSpc>
              <a:spcBef>
                <a:spcPts val="0"/>
              </a:spcBef>
              <a:spcAft>
                <a:spcPts val="0"/>
              </a:spcAft>
              <a:buClrTx/>
              <a:buSzTx/>
              <a:buFontTx/>
              <a:buNone/>
              <a:tabLst/>
              <a:defRPr/>
            </a:pPr>
            <a:r>
              <a:rPr kumimoji="0" lang="en-US" sz="2128" b="0" i="0" u="none" strike="noStrike" kern="1200" cap="none" spc="0" normalizeH="0" baseline="0" noProof="0">
                <a:ln>
                  <a:noFill/>
                </a:ln>
                <a:solidFill>
                  <a:srgbClr val="FFFFFF"/>
                </a:solidFill>
                <a:effectLst/>
                <a:uLnTx/>
                <a:uFillTx/>
                <a:latin typeface="Open Sans Light"/>
                <a:ea typeface="+mn-ea"/>
                <a:cs typeface="+mn-cs"/>
              </a:rPr>
              <a:t>IMPROVE</a:t>
            </a:r>
          </a:p>
          <a:p>
            <a:pPr marL="0" marR="0" lvl="0" indent="0" algn="ctr" defTabSz="914400" rtl="0" eaLnBrk="1" fontAlgn="auto" latinLnBrk="0" hangingPunct="1">
              <a:lnSpc>
                <a:spcPts val="2980"/>
              </a:lnSpc>
              <a:spcBef>
                <a:spcPts val="0"/>
              </a:spcBef>
              <a:spcAft>
                <a:spcPts val="0"/>
              </a:spcAft>
              <a:buClrTx/>
              <a:buSzTx/>
              <a:buFontTx/>
              <a:buNone/>
              <a:tabLst/>
              <a:defRPr/>
            </a:pPr>
            <a:r>
              <a:rPr kumimoji="0" lang="en-US" sz="2128" b="0" i="0" u="none" strike="noStrike" kern="1200" cap="none" spc="0" normalizeH="0" baseline="0" noProof="0">
                <a:ln>
                  <a:noFill/>
                </a:ln>
                <a:solidFill>
                  <a:srgbClr val="FFFFFF"/>
                </a:solidFill>
                <a:effectLst/>
                <a:uLnTx/>
                <a:uFillTx/>
                <a:latin typeface="Open Sans Light"/>
                <a:ea typeface="+mn-ea"/>
                <a:cs typeface="+mn-cs"/>
              </a:rPr>
              <a:t>ALGORITHM</a:t>
            </a:r>
          </a:p>
        </p:txBody>
      </p:sp>
      <p:sp>
        <p:nvSpPr>
          <p:cNvPr id="27" name="TextBox 27"/>
          <p:cNvSpPr txBox="1"/>
          <p:nvPr/>
        </p:nvSpPr>
        <p:spPr>
          <a:xfrm>
            <a:off x="13166931" y="5142429"/>
            <a:ext cx="1476890" cy="738756"/>
          </a:xfrm>
          <a:prstGeom prst="rect">
            <a:avLst/>
          </a:prstGeom>
        </p:spPr>
        <p:txBody>
          <a:bodyPr lIns="0" tIns="0" rIns="0" bIns="0" rtlCol="0" anchor="t">
            <a:spAutoFit/>
          </a:bodyPr>
          <a:lstStyle/>
          <a:p>
            <a:pPr marL="0" marR="0" lvl="0" indent="0" algn="ctr" defTabSz="914400" rtl="0" eaLnBrk="1" fontAlgn="auto" latinLnBrk="0" hangingPunct="1">
              <a:lnSpc>
                <a:spcPts val="2980"/>
              </a:lnSpc>
              <a:spcBef>
                <a:spcPts val="0"/>
              </a:spcBef>
              <a:spcAft>
                <a:spcPts val="0"/>
              </a:spcAft>
              <a:buClrTx/>
              <a:buSzTx/>
              <a:buFontTx/>
              <a:buNone/>
              <a:tabLst/>
              <a:defRPr/>
            </a:pPr>
            <a:r>
              <a:rPr kumimoji="0" lang="en-US" sz="2128" b="0" i="0" u="none" strike="noStrike" kern="1200" cap="none" spc="0" normalizeH="0" baseline="0" noProof="0">
                <a:ln>
                  <a:noFill/>
                </a:ln>
                <a:solidFill>
                  <a:srgbClr val="FFFFFF"/>
                </a:solidFill>
                <a:effectLst/>
                <a:uLnTx/>
                <a:uFillTx/>
                <a:latin typeface="Open Sans Light"/>
                <a:ea typeface="+mn-ea"/>
                <a:cs typeface="+mn-cs"/>
              </a:rPr>
              <a:t>COLLECT </a:t>
            </a:r>
          </a:p>
          <a:p>
            <a:pPr marL="0" marR="0" lvl="0" indent="0" algn="ctr" defTabSz="914400" rtl="0" eaLnBrk="1" fontAlgn="auto" latinLnBrk="0" hangingPunct="1">
              <a:lnSpc>
                <a:spcPts val="2980"/>
              </a:lnSpc>
              <a:spcBef>
                <a:spcPts val="0"/>
              </a:spcBef>
              <a:spcAft>
                <a:spcPts val="0"/>
              </a:spcAft>
              <a:buClrTx/>
              <a:buSzTx/>
              <a:buFontTx/>
              <a:buNone/>
              <a:tabLst/>
              <a:defRPr/>
            </a:pPr>
            <a:r>
              <a:rPr kumimoji="0" lang="en-US" sz="2128" b="0" i="0" u="none" strike="noStrike" kern="1200" cap="none" spc="0" normalizeH="0" baseline="0" noProof="0">
                <a:ln>
                  <a:noFill/>
                </a:ln>
                <a:solidFill>
                  <a:srgbClr val="FFFFFF"/>
                </a:solidFill>
                <a:effectLst/>
                <a:uLnTx/>
                <a:uFillTx/>
                <a:latin typeface="Open Sans Light"/>
                <a:ea typeface="+mn-ea"/>
                <a:cs typeface="+mn-cs"/>
              </a:rPr>
              <a:t>MORE DATA</a:t>
            </a:r>
          </a:p>
        </p:txBody>
      </p:sp>
      <p:sp>
        <p:nvSpPr>
          <p:cNvPr id="28" name="TextBox 28"/>
          <p:cNvSpPr txBox="1"/>
          <p:nvPr/>
        </p:nvSpPr>
        <p:spPr>
          <a:xfrm>
            <a:off x="7278489" y="6256713"/>
            <a:ext cx="3307815" cy="3001587"/>
          </a:xfrm>
          <a:prstGeom prst="rect">
            <a:avLst/>
          </a:prstGeom>
        </p:spPr>
        <p:txBody>
          <a:bodyPr lIns="0" tIns="0" rIns="0" bIns="0" rtlCol="0" anchor="t">
            <a:spAutoFit/>
          </a:bodyPr>
          <a:lstStyle/>
          <a:p>
            <a:pPr marL="459385" marR="0" lvl="1" indent="-229693" algn="just" defTabSz="914400" rtl="0" eaLnBrk="1" fontAlgn="auto" latinLnBrk="0" hangingPunct="1">
              <a:lnSpc>
                <a:spcPts val="2978"/>
              </a:lnSpc>
              <a:spcBef>
                <a:spcPts val="0"/>
              </a:spcBef>
              <a:spcAft>
                <a:spcPts val="0"/>
              </a:spcAft>
              <a:buClrTx/>
              <a:buSzTx/>
              <a:buFont typeface="Arial"/>
              <a:buChar char="•"/>
              <a:tabLst/>
              <a:defRPr/>
            </a:pPr>
            <a:r>
              <a:rPr kumimoji="0" lang="en-US" sz="2127" b="0" i="0" u="none" strike="noStrike" kern="1200" cap="none" spc="0" normalizeH="0" baseline="0" noProof="0">
                <a:ln>
                  <a:noFill/>
                </a:ln>
                <a:solidFill>
                  <a:srgbClr val="FFFFFF"/>
                </a:solidFill>
                <a:effectLst/>
                <a:uLnTx/>
                <a:uFillTx/>
                <a:latin typeface="Open Sans Light"/>
                <a:ea typeface="+mn-ea"/>
                <a:cs typeface="+mn-cs"/>
              </a:rPr>
              <a:t>Reduces the Curse of Dimensionality.</a:t>
            </a:r>
          </a:p>
          <a:p>
            <a:pPr marL="0" marR="0" lvl="0" indent="0" algn="ctr" defTabSz="914400" rtl="0" eaLnBrk="1" fontAlgn="auto" latinLnBrk="0" hangingPunct="1">
              <a:lnSpc>
                <a:spcPts val="2978"/>
              </a:lnSpc>
              <a:spcBef>
                <a:spcPts val="0"/>
              </a:spcBef>
              <a:spcAft>
                <a:spcPts val="0"/>
              </a:spcAft>
              <a:buClrTx/>
              <a:buSzTx/>
              <a:buFontTx/>
              <a:buNone/>
              <a:tabLst/>
              <a:defRPr/>
            </a:pPr>
            <a:endParaRPr kumimoji="0" lang="en-US" sz="2127" b="0" i="0" u="none" strike="noStrike" kern="1200" cap="none" spc="0" normalizeH="0" baseline="0" noProof="0">
              <a:ln>
                <a:noFill/>
              </a:ln>
              <a:solidFill>
                <a:srgbClr val="FFFFFF"/>
              </a:solidFill>
              <a:effectLst/>
              <a:uLnTx/>
              <a:uFillTx/>
              <a:latin typeface="Open Sans Light"/>
              <a:ea typeface="+mn-ea"/>
              <a:cs typeface="+mn-cs"/>
            </a:endParaRPr>
          </a:p>
          <a:p>
            <a:pPr marL="459385" marR="0" lvl="1" indent="-229693" algn="l" defTabSz="914400" rtl="0" eaLnBrk="1" fontAlgn="auto" latinLnBrk="0" hangingPunct="1">
              <a:lnSpc>
                <a:spcPts val="2978"/>
              </a:lnSpc>
              <a:spcBef>
                <a:spcPts val="0"/>
              </a:spcBef>
              <a:spcAft>
                <a:spcPts val="0"/>
              </a:spcAft>
              <a:buClrTx/>
              <a:buSzTx/>
              <a:buFont typeface="Arial"/>
              <a:buChar char="•"/>
              <a:tabLst/>
              <a:defRPr/>
            </a:pPr>
            <a:r>
              <a:rPr kumimoji="0" lang="en-US" sz="2127" b="0" i="0" u="none" strike="noStrike" kern="1200" cap="none" spc="0" normalizeH="0" baseline="0" noProof="0">
                <a:ln>
                  <a:noFill/>
                </a:ln>
                <a:solidFill>
                  <a:srgbClr val="FFFFFF"/>
                </a:solidFill>
                <a:effectLst/>
                <a:uLnTx/>
                <a:uFillTx/>
                <a:latin typeface="Open Sans Light"/>
                <a:ea typeface="+mn-ea"/>
                <a:cs typeface="+mn-cs"/>
              </a:rPr>
              <a:t>Gives more specific output.</a:t>
            </a:r>
          </a:p>
          <a:p>
            <a:pPr marL="0" marR="0" lvl="0" indent="0" algn="l" defTabSz="914400" rtl="0" eaLnBrk="1" fontAlgn="auto" latinLnBrk="0" hangingPunct="1">
              <a:lnSpc>
                <a:spcPts val="2978"/>
              </a:lnSpc>
              <a:spcBef>
                <a:spcPts val="0"/>
              </a:spcBef>
              <a:spcAft>
                <a:spcPts val="0"/>
              </a:spcAft>
              <a:buClrTx/>
              <a:buSzTx/>
              <a:buFontTx/>
              <a:buNone/>
              <a:tabLst/>
              <a:defRPr/>
            </a:pPr>
            <a:endParaRPr kumimoji="0" lang="en-US" sz="2127" b="0" i="0" u="none" strike="noStrike" kern="1200" cap="none" spc="0" normalizeH="0" baseline="0" noProof="0">
              <a:ln>
                <a:noFill/>
              </a:ln>
              <a:solidFill>
                <a:srgbClr val="FFFFFF"/>
              </a:solidFill>
              <a:effectLst/>
              <a:uLnTx/>
              <a:uFillTx/>
              <a:latin typeface="Open Sans Light"/>
              <a:ea typeface="+mn-ea"/>
              <a:cs typeface="+mn-cs"/>
            </a:endParaRPr>
          </a:p>
          <a:p>
            <a:pPr marL="459385" marR="0" lvl="1" indent="-229693" algn="l" defTabSz="914400" rtl="0" eaLnBrk="1" fontAlgn="auto" latinLnBrk="0" hangingPunct="1">
              <a:lnSpc>
                <a:spcPts val="2978"/>
              </a:lnSpc>
              <a:spcBef>
                <a:spcPts val="0"/>
              </a:spcBef>
              <a:spcAft>
                <a:spcPts val="0"/>
              </a:spcAft>
              <a:buClrTx/>
              <a:buSzTx/>
              <a:buFont typeface="Arial"/>
              <a:buChar char="•"/>
              <a:tabLst/>
              <a:defRPr/>
            </a:pPr>
            <a:r>
              <a:rPr kumimoji="0" lang="en-US" sz="2127" b="0" i="0" u="none" strike="noStrike" kern="1200" cap="none" spc="0" normalizeH="0" baseline="0" noProof="0">
                <a:ln>
                  <a:noFill/>
                </a:ln>
                <a:solidFill>
                  <a:srgbClr val="FFFFFF"/>
                </a:solidFill>
                <a:effectLst/>
                <a:uLnTx/>
                <a:uFillTx/>
                <a:latin typeface="Open Sans Light"/>
                <a:ea typeface="+mn-ea"/>
                <a:cs typeface="+mn-cs"/>
              </a:rPr>
              <a:t>Requires less amounts of data.</a:t>
            </a:r>
          </a:p>
        </p:txBody>
      </p:sp>
      <p:sp>
        <p:nvSpPr>
          <p:cNvPr id="29" name="TextBox 29"/>
          <p:cNvSpPr txBox="1"/>
          <p:nvPr/>
        </p:nvSpPr>
        <p:spPr>
          <a:xfrm>
            <a:off x="12349747" y="6256713"/>
            <a:ext cx="3307815" cy="2624395"/>
          </a:xfrm>
          <a:prstGeom prst="rect">
            <a:avLst/>
          </a:prstGeom>
        </p:spPr>
        <p:txBody>
          <a:bodyPr lIns="0" tIns="0" rIns="0" bIns="0" rtlCol="0" anchor="t">
            <a:spAutoFit/>
          </a:bodyPr>
          <a:lstStyle/>
          <a:p>
            <a:pPr marL="459385" marR="0" lvl="1" indent="-229693" algn="just" defTabSz="914400" rtl="0" eaLnBrk="1" fontAlgn="auto" latinLnBrk="0" hangingPunct="1">
              <a:lnSpc>
                <a:spcPts val="2978"/>
              </a:lnSpc>
              <a:spcBef>
                <a:spcPts val="0"/>
              </a:spcBef>
              <a:spcAft>
                <a:spcPts val="0"/>
              </a:spcAft>
              <a:buClrTx/>
              <a:buSzTx/>
              <a:buFont typeface="Arial"/>
              <a:buChar char="•"/>
              <a:tabLst/>
              <a:defRPr/>
            </a:pPr>
            <a:r>
              <a:rPr kumimoji="0" lang="en-US" sz="2127" b="0" i="0" u="none" strike="noStrike" kern="1200" cap="none" spc="0" normalizeH="0" baseline="0" noProof="0">
                <a:ln>
                  <a:noFill/>
                </a:ln>
                <a:solidFill>
                  <a:srgbClr val="FFFFFF"/>
                </a:solidFill>
                <a:effectLst/>
                <a:uLnTx/>
                <a:uFillTx/>
                <a:latin typeface="Open Sans Light"/>
                <a:ea typeface="+mn-ea"/>
                <a:cs typeface="+mn-cs"/>
              </a:rPr>
              <a:t>Lets the data do heavy lifting.</a:t>
            </a:r>
          </a:p>
          <a:p>
            <a:pPr marL="0" marR="0" lvl="0" indent="0" algn="ctr" defTabSz="914400" rtl="0" eaLnBrk="1" fontAlgn="auto" latinLnBrk="0" hangingPunct="1">
              <a:lnSpc>
                <a:spcPts val="2978"/>
              </a:lnSpc>
              <a:spcBef>
                <a:spcPts val="0"/>
              </a:spcBef>
              <a:spcAft>
                <a:spcPts val="0"/>
              </a:spcAft>
              <a:buClrTx/>
              <a:buSzTx/>
              <a:buFontTx/>
              <a:buNone/>
              <a:tabLst/>
              <a:defRPr/>
            </a:pPr>
            <a:endParaRPr kumimoji="0" lang="en-US" sz="2127" b="0" i="0" u="none" strike="noStrike" kern="1200" cap="none" spc="0" normalizeH="0" baseline="0" noProof="0">
              <a:ln>
                <a:noFill/>
              </a:ln>
              <a:solidFill>
                <a:srgbClr val="FFFFFF"/>
              </a:solidFill>
              <a:effectLst/>
              <a:uLnTx/>
              <a:uFillTx/>
              <a:latin typeface="Open Sans Light"/>
              <a:ea typeface="+mn-ea"/>
              <a:cs typeface="+mn-cs"/>
            </a:endParaRPr>
          </a:p>
          <a:p>
            <a:pPr marL="459385" marR="0" lvl="1" indent="-229693" algn="l" defTabSz="914400" rtl="0" eaLnBrk="1" fontAlgn="auto" latinLnBrk="0" hangingPunct="1">
              <a:lnSpc>
                <a:spcPts val="2978"/>
              </a:lnSpc>
              <a:spcBef>
                <a:spcPts val="0"/>
              </a:spcBef>
              <a:spcAft>
                <a:spcPts val="0"/>
              </a:spcAft>
              <a:buClrTx/>
              <a:buSzTx/>
              <a:buFont typeface="Arial"/>
              <a:buChar char="•"/>
              <a:tabLst/>
              <a:defRPr/>
            </a:pPr>
            <a:r>
              <a:rPr kumimoji="0" lang="en-US" sz="2127" b="0" i="0" u="none" strike="noStrike" kern="1200" cap="none" spc="0" normalizeH="0" baseline="0" noProof="0">
                <a:ln>
                  <a:noFill/>
                </a:ln>
                <a:solidFill>
                  <a:srgbClr val="FFFFFF"/>
                </a:solidFill>
                <a:effectLst/>
                <a:uLnTx/>
                <a:uFillTx/>
                <a:latin typeface="Open Sans Light"/>
                <a:ea typeface="+mn-ea"/>
                <a:cs typeface="+mn-cs"/>
              </a:rPr>
              <a:t>It avoids overfitting.</a:t>
            </a:r>
          </a:p>
          <a:p>
            <a:pPr marL="0" marR="0" lvl="0" indent="0" algn="l" defTabSz="914400" rtl="0" eaLnBrk="1" fontAlgn="auto" latinLnBrk="0" hangingPunct="1">
              <a:lnSpc>
                <a:spcPts val="2978"/>
              </a:lnSpc>
              <a:spcBef>
                <a:spcPts val="0"/>
              </a:spcBef>
              <a:spcAft>
                <a:spcPts val="0"/>
              </a:spcAft>
              <a:buClrTx/>
              <a:buSzTx/>
              <a:buFontTx/>
              <a:buNone/>
              <a:tabLst/>
              <a:defRPr/>
            </a:pPr>
            <a:endParaRPr kumimoji="0" lang="en-US" sz="2127" b="0" i="0" u="none" strike="noStrike" kern="1200" cap="none" spc="0" normalizeH="0" baseline="0" noProof="0">
              <a:ln>
                <a:noFill/>
              </a:ln>
              <a:solidFill>
                <a:srgbClr val="FFFFFF"/>
              </a:solidFill>
              <a:effectLst/>
              <a:uLnTx/>
              <a:uFillTx/>
              <a:latin typeface="Open Sans Light"/>
              <a:ea typeface="+mn-ea"/>
              <a:cs typeface="+mn-cs"/>
            </a:endParaRPr>
          </a:p>
          <a:p>
            <a:pPr marL="459385" marR="0" lvl="1" indent="-229693" algn="l" defTabSz="914400" rtl="0" eaLnBrk="1" fontAlgn="auto" latinLnBrk="0" hangingPunct="1">
              <a:lnSpc>
                <a:spcPts val="2978"/>
              </a:lnSpc>
              <a:spcBef>
                <a:spcPts val="0"/>
              </a:spcBef>
              <a:spcAft>
                <a:spcPts val="0"/>
              </a:spcAft>
              <a:buClrTx/>
              <a:buSzTx/>
              <a:buFont typeface="Arial"/>
              <a:buChar char="•"/>
              <a:tabLst/>
              <a:defRPr/>
            </a:pPr>
            <a:r>
              <a:rPr kumimoji="0" lang="en-US" sz="2127" b="0" i="0" u="none" strike="noStrike" kern="1200" cap="none" spc="0" normalizeH="0" baseline="0" noProof="0">
                <a:ln>
                  <a:noFill/>
                </a:ln>
                <a:solidFill>
                  <a:srgbClr val="FFFFFF"/>
                </a:solidFill>
                <a:effectLst/>
                <a:uLnTx/>
                <a:uFillTx/>
                <a:latin typeface="Open Sans Light"/>
                <a:ea typeface="+mn-ea"/>
                <a:cs typeface="+mn-cs"/>
              </a:rPr>
              <a:t>Can work with simple classifiers too..</a:t>
            </a:r>
          </a:p>
        </p:txBody>
      </p:sp>
    </p:spTree>
    <p:extLst>
      <p:ext uri="{BB962C8B-B14F-4D97-AF65-F5344CB8AC3E}">
        <p14:creationId xmlns:p14="http://schemas.microsoft.com/office/powerpoint/2010/main" val="186572518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AutoShape 2"/>
          <p:cNvSpPr/>
          <p:nvPr/>
        </p:nvSpPr>
        <p:spPr>
          <a:xfrm rot="5400000">
            <a:off x="10133707" y="3546511"/>
            <a:ext cx="706426" cy="0"/>
          </a:xfrm>
          <a:prstGeom prst="line">
            <a:avLst/>
          </a:prstGeom>
          <a:ln w="47625" cap="rnd">
            <a:solidFill>
              <a:srgbClr val="FFFFFF"/>
            </a:solidFill>
            <a:prstDash val="solid"/>
            <a:headEnd type="none" w="sm" len="sm"/>
            <a:tailEnd type="triangle" w="lg" len="med"/>
          </a:ln>
        </p:spPr>
      </p:sp>
      <p:pic>
        <p:nvPicPr>
          <p:cNvPr id="3" name="Picture 3"/>
          <p:cNvPicPr>
            <a:picLocks noChangeAspect="1"/>
          </p:cNvPicPr>
          <p:nvPr/>
        </p:nvPicPr>
        <p:blipFill>
          <a:blip r:embed="rId2"/>
          <a:srcRect r="9471"/>
          <a:stretch>
            <a:fillRect/>
          </a:stretch>
        </p:blipFill>
        <p:spPr>
          <a:xfrm>
            <a:off x="375858" y="2306922"/>
            <a:ext cx="8011283" cy="5807473"/>
          </a:xfrm>
          <a:prstGeom prst="rect">
            <a:avLst/>
          </a:prstGeom>
        </p:spPr>
      </p:pic>
      <p:sp>
        <p:nvSpPr>
          <p:cNvPr id="4" name="TextBox 4"/>
          <p:cNvSpPr txBox="1"/>
          <p:nvPr/>
        </p:nvSpPr>
        <p:spPr>
          <a:xfrm>
            <a:off x="1196380" y="952500"/>
            <a:ext cx="5010944" cy="679450"/>
          </a:xfrm>
          <a:prstGeom prst="rect">
            <a:avLst/>
          </a:prstGeom>
        </p:spPr>
        <p:txBody>
          <a:bodyPr lIns="0" tIns="0" rIns="0" bIns="0" rtlCol="0" anchor="t">
            <a:spAutoFit/>
          </a:bodyPr>
          <a:lstStyle/>
          <a:p>
            <a:pPr marL="0" marR="0" lvl="0" indent="0" algn="ctr" defTabSz="914400" rtl="0" eaLnBrk="1" fontAlgn="auto" latinLnBrk="0" hangingPunct="1">
              <a:lnSpc>
                <a:spcPts val="5599"/>
              </a:lnSpc>
              <a:spcBef>
                <a:spcPts val="0"/>
              </a:spcBef>
              <a:spcAft>
                <a:spcPts val="0"/>
              </a:spcAft>
              <a:buClrTx/>
              <a:buSzTx/>
              <a:buFontTx/>
              <a:buNone/>
              <a:tabLst/>
              <a:defRPr/>
            </a:pPr>
            <a:r>
              <a:rPr kumimoji="0" lang="en-US" sz="3999" b="0" i="0" u="none" strike="noStrike" kern="1200" cap="none" spc="0" normalizeH="0" baseline="0" noProof="0" dirty="0">
                <a:ln>
                  <a:noFill/>
                </a:ln>
                <a:solidFill>
                  <a:srgbClr val="F5E753"/>
                </a:solidFill>
                <a:effectLst/>
                <a:uLnTx/>
                <a:uFillTx/>
                <a:latin typeface="Open Sans Bold"/>
                <a:ea typeface="+mn-ea"/>
                <a:cs typeface="+mn-cs"/>
              </a:rPr>
              <a:t>TYPES OF LEARNERS</a:t>
            </a:r>
          </a:p>
        </p:txBody>
      </p:sp>
      <p:grpSp>
        <p:nvGrpSpPr>
          <p:cNvPr id="5" name="Group 5"/>
          <p:cNvGrpSpPr/>
          <p:nvPr/>
        </p:nvGrpSpPr>
        <p:grpSpPr>
          <a:xfrm>
            <a:off x="8880226" y="1593850"/>
            <a:ext cx="8893424" cy="6459161"/>
            <a:chOff x="0" y="0"/>
            <a:chExt cx="11857898" cy="8612215"/>
          </a:xfrm>
        </p:grpSpPr>
        <p:grpSp>
          <p:nvGrpSpPr>
            <p:cNvPr id="6" name="Group 6"/>
            <p:cNvGrpSpPr/>
            <p:nvPr/>
          </p:nvGrpSpPr>
          <p:grpSpPr>
            <a:xfrm>
              <a:off x="3083696" y="0"/>
              <a:ext cx="4493216" cy="1217529"/>
              <a:chOff x="0" y="0"/>
              <a:chExt cx="6350000" cy="6350000"/>
            </a:xfrm>
          </p:grpSpPr>
          <p:sp>
            <p:nvSpPr>
              <p:cNvPr id="7" name="Freeform 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5A4594"/>
              </a:solidFill>
            </p:spPr>
          </p:sp>
        </p:grpSp>
        <p:sp>
          <p:nvSpPr>
            <p:cNvPr id="8" name="AutoShape 8"/>
            <p:cNvSpPr/>
            <p:nvPr/>
          </p:nvSpPr>
          <p:spPr>
            <a:xfrm rot="5400000">
              <a:off x="4931165" y="1629368"/>
              <a:ext cx="887178" cy="0"/>
            </a:xfrm>
            <a:prstGeom prst="line">
              <a:avLst/>
            </a:prstGeom>
            <a:ln w="63500" cap="rnd">
              <a:solidFill>
                <a:srgbClr val="FFFFFF"/>
              </a:solidFill>
              <a:prstDash val="solid"/>
              <a:headEnd type="none" w="sm" len="sm"/>
              <a:tailEnd type="triangle" w="lg" len="med"/>
            </a:ln>
          </p:spPr>
        </p:sp>
        <p:sp>
          <p:nvSpPr>
            <p:cNvPr id="9" name="AutoShape 9"/>
            <p:cNvSpPr/>
            <p:nvPr/>
          </p:nvSpPr>
          <p:spPr>
            <a:xfrm>
              <a:off x="2142259" y="2104707"/>
              <a:ext cx="6553890" cy="0"/>
            </a:xfrm>
            <a:prstGeom prst="line">
              <a:avLst/>
            </a:prstGeom>
            <a:ln w="63500" cap="rnd">
              <a:solidFill>
                <a:srgbClr val="FFFFFF"/>
              </a:solidFill>
              <a:prstDash val="solid"/>
              <a:headEnd type="none" w="sm" len="sm"/>
              <a:tailEnd type="none" w="sm" len="sm"/>
            </a:ln>
          </p:spPr>
        </p:sp>
        <p:sp>
          <p:nvSpPr>
            <p:cNvPr id="10" name="AutoShape 10"/>
            <p:cNvSpPr/>
            <p:nvPr/>
          </p:nvSpPr>
          <p:spPr>
            <a:xfrm rot="5400000">
              <a:off x="8193449" y="2552748"/>
              <a:ext cx="941901" cy="0"/>
            </a:xfrm>
            <a:prstGeom prst="line">
              <a:avLst/>
            </a:prstGeom>
            <a:ln w="63500" cap="rnd">
              <a:solidFill>
                <a:srgbClr val="FFFFFF"/>
              </a:solidFill>
              <a:prstDash val="solid"/>
              <a:headEnd type="none" w="sm" len="sm"/>
              <a:tailEnd type="triangle" w="lg" len="med"/>
            </a:ln>
          </p:spPr>
        </p:sp>
        <p:grpSp>
          <p:nvGrpSpPr>
            <p:cNvPr id="11" name="Group 11"/>
            <p:cNvGrpSpPr/>
            <p:nvPr/>
          </p:nvGrpSpPr>
          <p:grpSpPr>
            <a:xfrm>
              <a:off x="288059" y="3094979"/>
              <a:ext cx="3771900" cy="1032952"/>
              <a:chOff x="0" y="0"/>
              <a:chExt cx="956945" cy="262064"/>
            </a:xfrm>
          </p:grpSpPr>
          <p:sp>
            <p:nvSpPr>
              <p:cNvPr id="12" name="Freeform 12"/>
              <p:cNvSpPr/>
              <p:nvPr/>
            </p:nvSpPr>
            <p:spPr>
              <a:xfrm>
                <a:off x="0" y="0"/>
                <a:ext cx="956945" cy="262064"/>
              </a:xfrm>
              <a:custGeom>
                <a:avLst/>
                <a:gdLst/>
                <a:ahLst/>
                <a:cxnLst/>
                <a:rect l="l" t="t" r="r" b="b"/>
                <a:pathLst>
                  <a:path w="956945" h="262064">
                    <a:moveTo>
                      <a:pt x="0" y="0"/>
                    </a:moveTo>
                    <a:lnTo>
                      <a:pt x="956945" y="0"/>
                    </a:lnTo>
                    <a:lnTo>
                      <a:pt x="956945" y="262064"/>
                    </a:lnTo>
                    <a:lnTo>
                      <a:pt x="0" y="262064"/>
                    </a:lnTo>
                    <a:close/>
                  </a:path>
                </a:pathLst>
              </a:custGeom>
              <a:solidFill>
                <a:srgbClr val="5A4594"/>
              </a:solidFill>
            </p:spPr>
          </p:sp>
        </p:grpSp>
        <p:grpSp>
          <p:nvGrpSpPr>
            <p:cNvPr id="13" name="Group 13"/>
            <p:cNvGrpSpPr/>
            <p:nvPr/>
          </p:nvGrpSpPr>
          <p:grpSpPr>
            <a:xfrm>
              <a:off x="6810199" y="3152924"/>
              <a:ext cx="3771900" cy="1032952"/>
              <a:chOff x="0" y="0"/>
              <a:chExt cx="956945" cy="262064"/>
            </a:xfrm>
          </p:grpSpPr>
          <p:sp>
            <p:nvSpPr>
              <p:cNvPr id="14" name="Freeform 14"/>
              <p:cNvSpPr/>
              <p:nvPr/>
            </p:nvSpPr>
            <p:spPr>
              <a:xfrm>
                <a:off x="0" y="0"/>
                <a:ext cx="956945" cy="262064"/>
              </a:xfrm>
              <a:custGeom>
                <a:avLst/>
                <a:gdLst/>
                <a:ahLst/>
                <a:cxnLst/>
                <a:rect l="l" t="t" r="r" b="b"/>
                <a:pathLst>
                  <a:path w="956945" h="262064">
                    <a:moveTo>
                      <a:pt x="0" y="0"/>
                    </a:moveTo>
                    <a:lnTo>
                      <a:pt x="956945" y="0"/>
                    </a:lnTo>
                    <a:lnTo>
                      <a:pt x="956945" y="262064"/>
                    </a:lnTo>
                    <a:lnTo>
                      <a:pt x="0" y="262064"/>
                    </a:lnTo>
                    <a:close/>
                  </a:path>
                </a:pathLst>
              </a:custGeom>
              <a:solidFill>
                <a:srgbClr val="5A4594"/>
              </a:solidFill>
            </p:spPr>
          </p:sp>
        </p:grpSp>
        <p:sp>
          <p:nvSpPr>
            <p:cNvPr id="15" name="TextBox 15"/>
            <p:cNvSpPr txBox="1"/>
            <p:nvPr/>
          </p:nvSpPr>
          <p:spPr>
            <a:xfrm>
              <a:off x="3083696" y="375876"/>
              <a:ext cx="4493216" cy="524087"/>
            </a:xfrm>
            <a:prstGeom prst="rect">
              <a:avLst/>
            </a:prstGeom>
          </p:spPr>
          <p:txBody>
            <a:bodyPr lIns="0" tIns="0" rIns="0" bIns="0" rtlCol="0" anchor="t">
              <a:spAutoFit/>
            </a:bodyPr>
            <a:lstStyle/>
            <a:p>
              <a:pPr marL="0" marR="0" lvl="0" indent="0" algn="ctr" defTabSz="914400" rtl="0" eaLnBrk="1" fontAlgn="auto" latinLnBrk="0" hangingPunct="1">
                <a:lnSpc>
                  <a:spcPts val="3359"/>
                </a:lnSpc>
                <a:spcBef>
                  <a:spcPts val="0"/>
                </a:spcBef>
                <a:spcAft>
                  <a:spcPts val="0"/>
                </a:spcAft>
                <a:buClrTx/>
                <a:buSzTx/>
                <a:buFontTx/>
                <a:buNone/>
                <a:tabLst/>
                <a:defRPr/>
              </a:pPr>
              <a:r>
                <a:rPr kumimoji="0" lang="en-US" sz="2400" b="0" i="0" u="none" strike="noStrike" kern="1200" cap="none" spc="0" normalizeH="0" baseline="0" noProof="0">
                  <a:ln>
                    <a:noFill/>
                  </a:ln>
                  <a:solidFill>
                    <a:srgbClr val="FFFFFF"/>
                  </a:solidFill>
                  <a:effectLst/>
                  <a:uLnTx/>
                  <a:uFillTx/>
                  <a:latin typeface="Open Sans Light"/>
                  <a:ea typeface="+mn-ea"/>
                  <a:cs typeface="+mn-cs"/>
                </a:rPr>
                <a:t>LEARNERS</a:t>
              </a:r>
            </a:p>
          </p:txBody>
        </p:sp>
        <p:sp>
          <p:nvSpPr>
            <p:cNvPr id="16" name="TextBox 16"/>
            <p:cNvSpPr txBox="1"/>
            <p:nvPr/>
          </p:nvSpPr>
          <p:spPr>
            <a:xfrm>
              <a:off x="1305101" y="3357826"/>
              <a:ext cx="1800219" cy="469157"/>
            </a:xfrm>
            <a:prstGeom prst="rect">
              <a:avLst/>
            </a:prstGeom>
          </p:spPr>
          <p:txBody>
            <a:bodyPr lIns="0" tIns="0" rIns="0" bIns="0" rtlCol="0" anchor="t">
              <a:spAutoFit/>
            </a:bodyPr>
            <a:lstStyle/>
            <a:p>
              <a:pPr marL="0" marR="0" lvl="0" indent="0" algn="ctr" defTabSz="914400" rtl="0" eaLnBrk="1" fontAlgn="auto" latinLnBrk="0" hangingPunct="1">
                <a:lnSpc>
                  <a:spcPts val="2980"/>
                </a:lnSpc>
                <a:spcBef>
                  <a:spcPts val="0"/>
                </a:spcBef>
                <a:spcAft>
                  <a:spcPts val="0"/>
                </a:spcAft>
                <a:buClrTx/>
                <a:buSzTx/>
                <a:buFontTx/>
                <a:buNone/>
                <a:tabLst/>
                <a:defRPr/>
              </a:pPr>
              <a:r>
                <a:rPr kumimoji="0" lang="en-US" sz="2128" b="0" i="0" u="none" strike="noStrike" kern="1200" cap="none" spc="0" normalizeH="0" baseline="0" noProof="0">
                  <a:ln>
                    <a:noFill/>
                  </a:ln>
                  <a:solidFill>
                    <a:srgbClr val="FFFFFF"/>
                  </a:solidFill>
                  <a:effectLst/>
                  <a:uLnTx/>
                  <a:uFillTx/>
                  <a:latin typeface="Open Sans Light"/>
                  <a:ea typeface="+mn-ea"/>
                  <a:cs typeface="+mn-cs"/>
                </a:rPr>
                <a:t>FIXED SIZE </a:t>
              </a:r>
            </a:p>
          </p:txBody>
        </p:sp>
        <p:sp>
          <p:nvSpPr>
            <p:cNvPr id="17" name="TextBox 17"/>
            <p:cNvSpPr txBox="1"/>
            <p:nvPr/>
          </p:nvSpPr>
          <p:spPr>
            <a:xfrm>
              <a:off x="6879738" y="3415772"/>
              <a:ext cx="3632823" cy="469157"/>
            </a:xfrm>
            <a:prstGeom prst="rect">
              <a:avLst/>
            </a:prstGeom>
          </p:spPr>
          <p:txBody>
            <a:bodyPr lIns="0" tIns="0" rIns="0" bIns="0" rtlCol="0" anchor="t">
              <a:spAutoFit/>
            </a:bodyPr>
            <a:lstStyle/>
            <a:p>
              <a:pPr marL="0" marR="0" lvl="0" indent="0" algn="ctr" defTabSz="914400" rtl="0" eaLnBrk="1" fontAlgn="auto" latinLnBrk="0" hangingPunct="1">
                <a:lnSpc>
                  <a:spcPts val="2980"/>
                </a:lnSpc>
                <a:spcBef>
                  <a:spcPts val="0"/>
                </a:spcBef>
                <a:spcAft>
                  <a:spcPts val="0"/>
                </a:spcAft>
                <a:buClrTx/>
                <a:buSzTx/>
                <a:buFontTx/>
                <a:buNone/>
                <a:tabLst/>
                <a:defRPr/>
              </a:pPr>
              <a:r>
                <a:rPr kumimoji="0" lang="en-US" sz="2128" b="0" i="0" u="none" strike="noStrike" kern="1200" cap="none" spc="0" normalizeH="0" baseline="0" noProof="0">
                  <a:ln>
                    <a:noFill/>
                  </a:ln>
                  <a:solidFill>
                    <a:srgbClr val="FFFFFF"/>
                  </a:solidFill>
                  <a:effectLst/>
                  <a:uLnTx/>
                  <a:uFillTx/>
                  <a:latin typeface="Open Sans Light"/>
                  <a:ea typeface="+mn-ea"/>
                  <a:cs typeface="+mn-cs"/>
                </a:rPr>
                <a:t>NON-PARAMETERIZED</a:t>
              </a:r>
            </a:p>
          </p:txBody>
        </p:sp>
        <p:sp>
          <p:nvSpPr>
            <p:cNvPr id="18" name="TextBox 18"/>
            <p:cNvSpPr txBox="1"/>
            <p:nvPr/>
          </p:nvSpPr>
          <p:spPr>
            <a:xfrm>
              <a:off x="0" y="4649909"/>
              <a:ext cx="4410420" cy="2463706"/>
            </a:xfrm>
            <a:prstGeom prst="rect">
              <a:avLst/>
            </a:prstGeom>
          </p:spPr>
          <p:txBody>
            <a:bodyPr lIns="0" tIns="0" rIns="0" bIns="0" rtlCol="0" anchor="t">
              <a:spAutoFit/>
            </a:bodyPr>
            <a:lstStyle/>
            <a:p>
              <a:pPr marL="459386" marR="0" lvl="1" indent="-229693" algn="l" defTabSz="914400" rtl="0" eaLnBrk="1" fontAlgn="auto" latinLnBrk="0" hangingPunct="1">
                <a:lnSpc>
                  <a:spcPts val="2978"/>
                </a:lnSpc>
                <a:spcBef>
                  <a:spcPts val="0"/>
                </a:spcBef>
                <a:spcAft>
                  <a:spcPts val="0"/>
                </a:spcAft>
                <a:buClrTx/>
                <a:buSzTx/>
                <a:buFont typeface="Arial"/>
                <a:buChar char="•"/>
                <a:tabLst/>
                <a:defRPr/>
              </a:pPr>
              <a:r>
                <a:rPr kumimoji="0" lang="en-US" sz="2127" b="0" i="0" u="none" strike="noStrike" kern="1200" cap="none" spc="0" normalizeH="0" baseline="0" noProof="0">
                  <a:ln>
                    <a:noFill/>
                  </a:ln>
                  <a:solidFill>
                    <a:srgbClr val="FFFFFF"/>
                  </a:solidFill>
                  <a:effectLst/>
                  <a:uLnTx/>
                  <a:uFillTx/>
                  <a:latin typeface="Open Sans Light"/>
                  <a:ea typeface="+mn-ea"/>
                  <a:cs typeface="+mn-cs"/>
                </a:rPr>
                <a:t>Can learn only fixed amount of data.</a:t>
              </a:r>
            </a:p>
            <a:p>
              <a:pPr marL="0" marR="0" lvl="0" indent="0" algn="l" defTabSz="914400" rtl="0" eaLnBrk="1" fontAlgn="auto" latinLnBrk="0" hangingPunct="1">
                <a:lnSpc>
                  <a:spcPts val="2978"/>
                </a:lnSpc>
                <a:spcBef>
                  <a:spcPts val="0"/>
                </a:spcBef>
                <a:spcAft>
                  <a:spcPts val="0"/>
                </a:spcAft>
                <a:buClrTx/>
                <a:buSzTx/>
                <a:buFontTx/>
                <a:buNone/>
                <a:tabLst/>
                <a:defRPr/>
              </a:pPr>
              <a:endParaRPr kumimoji="0" lang="en-US" sz="2127" b="0" i="0" u="none" strike="noStrike" kern="1200" cap="none" spc="0" normalizeH="0" baseline="0" noProof="0">
                <a:ln>
                  <a:noFill/>
                </a:ln>
                <a:solidFill>
                  <a:srgbClr val="FFFFFF"/>
                </a:solidFill>
                <a:effectLst/>
                <a:uLnTx/>
                <a:uFillTx/>
                <a:latin typeface="Open Sans Light"/>
                <a:ea typeface="+mn-ea"/>
                <a:cs typeface="+mn-cs"/>
              </a:endParaRPr>
            </a:p>
            <a:p>
              <a:pPr marL="459386" marR="0" lvl="1" indent="-229693" algn="l" defTabSz="914400" rtl="0" eaLnBrk="1" fontAlgn="auto" latinLnBrk="0" hangingPunct="1">
                <a:lnSpc>
                  <a:spcPts val="2978"/>
                </a:lnSpc>
                <a:spcBef>
                  <a:spcPts val="0"/>
                </a:spcBef>
                <a:spcAft>
                  <a:spcPts val="0"/>
                </a:spcAft>
                <a:buClrTx/>
                <a:buSzTx/>
                <a:buFont typeface="Arial"/>
                <a:buChar char="•"/>
                <a:tabLst/>
                <a:defRPr/>
              </a:pPr>
              <a:r>
                <a:rPr kumimoji="0" lang="en-US" sz="2127" b="0" i="0" u="none" strike="noStrike" kern="1200" cap="none" spc="0" normalizeH="0" baseline="0" noProof="0">
                  <a:ln>
                    <a:noFill/>
                  </a:ln>
                  <a:solidFill>
                    <a:srgbClr val="FFFFFF"/>
                  </a:solidFill>
                  <a:effectLst/>
                  <a:uLnTx/>
                  <a:uFillTx/>
                  <a:latin typeface="Open Sans Light"/>
                  <a:ea typeface="+mn-ea"/>
                  <a:cs typeface="+mn-cs"/>
                </a:rPr>
                <a:t>Example: Linear Classifier.</a:t>
              </a:r>
            </a:p>
          </p:txBody>
        </p:sp>
        <p:sp>
          <p:nvSpPr>
            <p:cNvPr id="19" name="TextBox 19"/>
            <p:cNvSpPr txBox="1"/>
            <p:nvPr/>
          </p:nvSpPr>
          <p:spPr>
            <a:xfrm>
              <a:off x="6533078" y="4649909"/>
              <a:ext cx="5324820" cy="3962306"/>
            </a:xfrm>
            <a:prstGeom prst="rect">
              <a:avLst/>
            </a:prstGeom>
          </p:spPr>
          <p:txBody>
            <a:bodyPr lIns="0" tIns="0" rIns="0" bIns="0" rtlCol="0" anchor="t">
              <a:spAutoFit/>
            </a:bodyPr>
            <a:lstStyle/>
            <a:p>
              <a:pPr marL="459386" marR="0" lvl="1" indent="-229693" algn="just" defTabSz="914400" rtl="0" eaLnBrk="1" fontAlgn="auto" latinLnBrk="0" hangingPunct="1">
                <a:lnSpc>
                  <a:spcPts val="2978"/>
                </a:lnSpc>
                <a:spcBef>
                  <a:spcPts val="0"/>
                </a:spcBef>
                <a:spcAft>
                  <a:spcPts val="0"/>
                </a:spcAft>
                <a:buClrTx/>
                <a:buSzTx/>
                <a:buFont typeface="Arial"/>
                <a:buChar char="•"/>
                <a:tabLst/>
                <a:defRPr/>
              </a:pPr>
              <a:r>
                <a:rPr kumimoji="0" lang="en-US" sz="2127" b="0" i="0" u="none" strike="noStrike" kern="1200" cap="none" spc="0" normalizeH="0" baseline="0" noProof="0">
                  <a:ln>
                    <a:noFill/>
                  </a:ln>
                  <a:solidFill>
                    <a:srgbClr val="FFFFFF"/>
                  </a:solidFill>
                  <a:effectLst/>
                  <a:uLnTx/>
                  <a:uFillTx/>
                  <a:latin typeface="Open Sans Light"/>
                  <a:ea typeface="+mn-ea"/>
                  <a:cs typeface="+mn-cs"/>
                </a:rPr>
                <a:t>Representation can grow with data.</a:t>
              </a:r>
            </a:p>
            <a:p>
              <a:pPr marL="0" marR="0" lvl="0" indent="0" algn="just" defTabSz="914400" rtl="0" eaLnBrk="1" fontAlgn="auto" latinLnBrk="0" hangingPunct="1">
                <a:lnSpc>
                  <a:spcPts val="2978"/>
                </a:lnSpc>
                <a:spcBef>
                  <a:spcPts val="0"/>
                </a:spcBef>
                <a:spcAft>
                  <a:spcPts val="0"/>
                </a:spcAft>
                <a:buClrTx/>
                <a:buSzTx/>
                <a:buFontTx/>
                <a:buNone/>
                <a:tabLst/>
                <a:defRPr/>
              </a:pPr>
              <a:endParaRPr kumimoji="0" lang="en-US" sz="2127" b="0" i="0" u="none" strike="noStrike" kern="1200" cap="none" spc="0" normalizeH="0" baseline="0" noProof="0">
                <a:ln>
                  <a:noFill/>
                </a:ln>
                <a:solidFill>
                  <a:srgbClr val="FFFFFF"/>
                </a:solidFill>
                <a:effectLst/>
                <a:uLnTx/>
                <a:uFillTx/>
                <a:latin typeface="Open Sans Light"/>
                <a:ea typeface="+mn-ea"/>
                <a:cs typeface="+mn-cs"/>
              </a:endParaRPr>
            </a:p>
            <a:p>
              <a:pPr marL="459386" marR="0" lvl="1" indent="-229693" algn="just" defTabSz="914400" rtl="0" eaLnBrk="1" fontAlgn="auto" latinLnBrk="0" hangingPunct="1">
                <a:lnSpc>
                  <a:spcPts val="2978"/>
                </a:lnSpc>
                <a:spcBef>
                  <a:spcPts val="0"/>
                </a:spcBef>
                <a:spcAft>
                  <a:spcPts val="0"/>
                </a:spcAft>
                <a:buClrTx/>
                <a:buSzTx/>
                <a:buFont typeface="Arial"/>
                <a:buChar char="•"/>
                <a:tabLst/>
                <a:defRPr/>
              </a:pPr>
              <a:r>
                <a:rPr kumimoji="0" lang="en-US" sz="2127" b="0" i="0" u="none" strike="noStrike" kern="1200" cap="none" spc="0" normalizeH="0" baseline="0" noProof="0">
                  <a:ln>
                    <a:noFill/>
                  </a:ln>
                  <a:solidFill>
                    <a:srgbClr val="FFFFFF"/>
                  </a:solidFill>
                  <a:effectLst/>
                  <a:uLnTx/>
                  <a:uFillTx/>
                  <a:latin typeface="Open Sans Light"/>
                  <a:ea typeface="+mn-ea"/>
                  <a:cs typeface="+mn-cs"/>
                </a:rPr>
                <a:t>Caught up by the Cursre of dimensionality.</a:t>
              </a:r>
            </a:p>
            <a:p>
              <a:pPr marL="0" marR="0" lvl="0" indent="0" algn="just" defTabSz="914400" rtl="0" eaLnBrk="1" fontAlgn="auto" latinLnBrk="0" hangingPunct="1">
                <a:lnSpc>
                  <a:spcPts val="2978"/>
                </a:lnSpc>
                <a:spcBef>
                  <a:spcPts val="0"/>
                </a:spcBef>
                <a:spcAft>
                  <a:spcPts val="0"/>
                </a:spcAft>
                <a:buClrTx/>
                <a:buSzTx/>
                <a:buFontTx/>
                <a:buNone/>
                <a:tabLst/>
                <a:defRPr/>
              </a:pPr>
              <a:endParaRPr kumimoji="0" lang="en-US" sz="2127" b="0" i="0" u="none" strike="noStrike" kern="1200" cap="none" spc="0" normalizeH="0" baseline="0" noProof="0">
                <a:ln>
                  <a:noFill/>
                </a:ln>
                <a:solidFill>
                  <a:srgbClr val="FFFFFF"/>
                </a:solidFill>
                <a:effectLst/>
                <a:uLnTx/>
                <a:uFillTx/>
                <a:latin typeface="Open Sans Light"/>
                <a:ea typeface="+mn-ea"/>
                <a:cs typeface="+mn-cs"/>
              </a:endParaRPr>
            </a:p>
            <a:p>
              <a:pPr marL="459386" marR="0" lvl="1" indent="-229693" algn="l" defTabSz="914400" rtl="0" eaLnBrk="1" fontAlgn="auto" latinLnBrk="0" hangingPunct="1">
                <a:lnSpc>
                  <a:spcPts val="2978"/>
                </a:lnSpc>
                <a:spcBef>
                  <a:spcPts val="0"/>
                </a:spcBef>
                <a:spcAft>
                  <a:spcPts val="0"/>
                </a:spcAft>
                <a:buClrTx/>
                <a:buSzTx/>
                <a:buFont typeface="Arial"/>
                <a:buChar char="•"/>
                <a:tabLst/>
                <a:defRPr/>
              </a:pPr>
              <a:r>
                <a:rPr kumimoji="0" lang="en-US" sz="2127" b="0" i="0" u="none" strike="noStrike" kern="1200" cap="none" spc="0" normalizeH="0" baseline="0" noProof="0">
                  <a:ln>
                    <a:noFill/>
                  </a:ln>
                  <a:solidFill>
                    <a:srgbClr val="FFFFFF"/>
                  </a:solidFill>
                  <a:effectLst/>
                  <a:uLnTx/>
                  <a:uFillTx/>
                  <a:latin typeface="Open Sans Light"/>
                  <a:ea typeface="+mn-ea"/>
                  <a:cs typeface="+mn-cs"/>
                </a:rPr>
                <a:t>Example: Descision Trees, Naives Bayes Algoritm.</a:t>
              </a:r>
            </a:p>
          </p:txBody>
        </p:sp>
      </p:grpSp>
    </p:spTree>
    <p:extLst>
      <p:ext uri="{BB962C8B-B14F-4D97-AF65-F5344CB8AC3E}">
        <p14:creationId xmlns:p14="http://schemas.microsoft.com/office/powerpoint/2010/main" val="141579342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extBox 2"/>
          <p:cNvSpPr txBox="1"/>
          <p:nvPr/>
        </p:nvSpPr>
        <p:spPr>
          <a:xfrm>
            <a:off x="1788021" y="952500"/>
            <a:ext cx="13853716" cy="679450"/>
          </a:xfrm>
          <a:prstGeom prst="rect">
            <a:avLst/>
          </a:prstGeom>
        </p:spPr>
        <p:txBody>
          <a:bodyPr lIns="0" tIns="0" rIns="0" bIns="0" rtlCol="0" anchor="t">
            <a:spAutoFit/>
          </a:bodyPr>
          <a:lstStyle/>
          <a:p>
            <a:pPr marL="0" marR="0" lvl="0" indent="0" algn="ctr" defTabSz="914400" rtl="0" eaLnBrk="1" fontAlgn="auto" latinLnBrk="0" hangingPunct="1">
              <a:lnSpc>
                <a:spcPts val="5599"/>
              </a:lnSpc>
              <a:spcBef>
                <a:spcPts val="0"/>
              </a:spcBef>
              <a:spcAft>
                <a:spcPts val="0"/>
              </a:spcAft>
              <a:buClrTx/>
              <a:buSzTx/>
              <a:buFontTx/>
              <a:buNone/>
              <a:tabLst/>
              <a:defRPr/>
            </a:pPr>
            <a:r>
              <a:rPr kumimoji="0" lang="en-US" sz="3999" b="0" i="0" u="none" strike="noStrike" kern="1200" cap="none" spc="0" normalizeH="0" baseline="0" noProof="0">
                <a:ln>
                  <a:noFill/>
                </a:ln>
                <a:solidFill>
                  <a:srgbClr val="F5E753"/>
                </a:solidFill>
                <a:effectLst/>
                <a:uLnTx/>
                <a:uFillTx/>
                <a:latin typeface="Open Sans Bold"/>
                <a:ea typeface="+mn-ea"/>
                <a:cs typeface="+mn-cs"/>
              </a:rPr>
              <a:t>Simple algorithm with more data have higher payoff....</a:t>
            </a:r>
          </a:p>
        </p:txBody>
      </p:sp>
      <p:sp>
        <p:nvSpPr>
          <p:cNvPr id="3" name="TextBox 3"/>
          <p:cNvSpPr txBox="1"/>
          <p:nvPr/>
        </p:nvSpPr>
        <p:spPr>
          <a:xfrm>
            <a:off x="9139238" y="3910965"/>
            <a:ext cx="9525" cy="883920"/>
          </a:xfrm>
          <a:prstGeom prst="rect">
            <a:avLst/>
          </a:prstGeom>
        </p:spPr>
        <p:txBody>
          <a:bodyPr lIns="0" tIns="0" rIns="0" bIns="0" rtlCol="0" anchor="t">
            <a:spAutoFit/>
          </a:bodyPr>
          <a:lstStyle/>
          <a:p>
            <a:pPr marL="0" marR="0" lvl="0" indent="0" algn="ctr" defTabSz="914400" rtl="0" eaLnBrk="1" fontAlgn="auto" latinLnBrk="0" hangingPunct="1">
              <a:lnSpc>
                <a:spcPts val="727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 name="TextBox 4"/>
          <p:cNvSpPr txBox="1"/>
          <p:nvPr/>
        </p:nvSpPr>
        <p:spPr>
          <a:xfrm>
            <a:off x="9139238" y="3189605"/>
            <a:ext cx="7672983" cy="7209790"/>
          </a:xfrm>
          <a:prstGeom prst="rect">
            <a:avLst/>
          </a:prstGeom>
        </p:spPr>
        <p:txBody>
          <a:bodyPr lIns="0" tIns="0" rIns="0" bIns="0" rtlCol="0" anchor="t">
            <a:spAutoFit/>
          </a:bodyPr>
          <a:lstStyle/>
          <a:p>
            <a:pPr marL="0" marR="0" lvl="0" indent="0" algn="l" defTabSz="914400" rtl="0" eaLnBrk="1" fontAlgn="auto" latinLnBrk="0" hangingPunct="1">
              <a:lnSpc>
                <a:spcPts val="3359"/>
              </a:lnSpc>
              <a:spcBef>
                <a:spcPts val="0"/>
              </a:spcBef>
              <a:spcAft>
                <a:spcPts val="0"/>
              </a:spcAft>
              <a:buClrTx/>
              <a:buSzTx/>
              <a:buFontTx/>
              <a:buNone/>
              <a:tabLst/>
              <a:defRPr/>
            </a:pPr>
            <a:r>
              <a:rPr kumimoji="0" lang="en-US" sz="2400" b="0" i="0" u="none" strike="noStrike" kern="1200" cap="none" spc="0" normalizeH="0" baseline="0" noProof="0">
                <a:ln>
                  <a:noFill/>
                </a:ln>
                <a:solidFill>
                  <a:srgbClr val="FFFFFF"/>
                </a:solidFill>
                <a:effectLst/>
                <a:uLnTx/>
                <a:uFillTx/>
                <a:latin typeface="Open Sans Light"/>
                <a:ea typeface="+mn-ea"/>
                <a:cs typeface="+mn-cs"/>
              </a:rPr>
              <a:t>-Complex algorithms may give accurate resuts but are highly unstable. Their output differs with even small change in input.</a:t>
            </a:r>
          </a:p>
          <a:p>
            <a:pPr marL="0" marR="0" lvl="0" indent="0" algn="l" defTabSz="914400" rtl="0" eaLnBrk="1" fontAlgn="auto" latinLnBrk="0" hangingPunct="1">
              <a:lnSpc>
                <a:spcPts val="3359"/>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Open Sans Light"/>
              <a:ea typeface="+mn-ea"/>
              <a:cs typeface="+mn-cs"/>
            </a:endParaRPr>
          </a:p>
          <a:p>
            <a:pPr marL="0" marR="0" lvl="0" indent="0" algn="l" defTabSz="914400" rtl="0" eaLnBrk="1" fontAlgn="auto" latinLnBrk="0" hangingPunct="1">
              <a:lnSpc>
                <a:spcPts val="3359"/>
              </a:lnSpc>
              <a:spcBef>
                <a:spcPts val="0"/>
              </a:spcBef>
              <a:spcAft>
                <a:spcPts val="0"/>
              </a:spcAft>
              <a:buClrTx/>
              <a:buSzTx/>
              <a:buFontTx/>
              <a:buNone/>
              <a:tabLst/>
              <a:defRPr/>
            </a:pPr>
            <a:r>
              <a:rPr kumimoji="0" lang="en-US" sz="2400" b="0" i="0" u="none" strike="noStrike" kern="1200" cap="none" spc="0" normalizeH="0" baseline="0" noProof="0">
                <a:ln>
                  <a:noFill/>
                </a:ln>
                <a:solidFill>
                  <a:srgbClr val="FFFFFF"/>
                </a:solidFill>
                <a:effectLst/>
                <a:uLnTx/>
                <a:uFillTx/>
                <a:latin typeface="Open Sans Light"/>
                <a:ea typeface="+mn-ea"/>
                <a:cs typeface="+mn-cs"/>
              </a:rPr>
              <a:t>- Clever algoritm cause overfitting because they are tailor-made to fit data.</a:t>
            </a:r>
          </a:p>
          <a:p>
            <a:pPr marL="0" marR="0" lvl="0" indent="0" algn="l" defTabSz="914400" rtl="0" eaLnBrk="1" fontAlgn="auto" latinLnBrk="0" hangingPunct="1">
              <a:lnSpc>
                <a:spcPts val="3359"/>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Open Sans Light"/>
              <a:ea typeface="+mn-ea"/>
              <a:cs typeface="+mn-cs"/>
            </a:endParaRPr>
          </a:p>
          <a:p>
            <a:pPr marL="0" marR="0" lvl="0" indent="0" algn="l" defTabSz="914400" rtl="0" eaLnBrk="1" fontAlgn="auto" latinLnBrk="0" hangingPunct="1">
              <a:lnSpc>
                <a:spcPts val="3359"/>
              </a:lnSpc>
              <a:spcBef>
                <a:spcPts val="0"/>
              </a:spcBef>
              <a:spcAft>
                <a:spcPts val="0"/>
              </a:spcAft>
              <a:buClrTx/>
              <a:buSzTx/>
              <a:buFontTx/>
              <a:buNone/>
              <a:tabLst/>
              <a:defRPr/>
            </a:pPr>
            <a:r>
              <a:rPr kumimoji="0" lang="en-US" sz="2400" b="0" i="0" u="none" strike="noStrike" kern="1200" cap="none" spc="0" normalizeH="0" baseline="0" noProof="0">
                <a:ln>
                  <a:noFill/>
                </a:ln>
                <a:solidFill>
                  <a:srgbClr val="FFFFFF"/>
                </a:solidFill>
                <a:effectLst/>
                <a:uLnTx/>
                <a:uFillTx/>
                <a:latin typeface="Open Sans Light"/>
                <a:ea typeface="+mn-ea"/>
                <a:cs typeface="+mn-cs"/>
              </a:rPr>
              <a:t>-Clever algorithms have too many knobs to turn and their internal workings are  unknown to the interpreter, hence hard to chose which knobs to turn.</a:t>
            </a:r>
          </a:p>
          <a:p>
            <a:pPr marL="0" marR="0" lvl="0" indent="0" algn="l" defTabSz="914400" rtl="0" eaLnBrk="1" fontAlgn="auto" latinLnBrk="0" hangingPunct="1">
              <a:lnSpc>
                <a:spcPts val="3359"/>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Open Sans Light"/>
              <a:ea typeface="+mn-ea"/>
              <a:cs typeface="+mn-cs"/>
            </a:endParaRPr>
          </a:p>
          <a:p>
            <a:pPr marL="0" marR="0" lvl="0" indent="0" algn="l" defTabSz="914400" rtl="0" eaLnBrk="1" fontAlgn="auto" latinLnBrk="0" hangingPunct="1">
              <a:lnSpc>
                <a:spcPts val="3359"/>
              </a:lnSpc>
              <a:spcBef>
                <a:spcPts val="0"/>
              </a:spcBef>
              <a:spcAft>
                <a:spcPts val="0"/>
              </a:spcAft>
              <a:buClrTx/>
              <a:buSzTx/>
              <a:buFontTx/>
              <a:buNone/>
              <a:tabLst/>
              <a:defRPr/>
            </a:pPr>
            <a:r>
              <a:rPr kumimoji="0" lang="en-US" sz="2400" b="0" i="0" u="none" strike="noStrike" kern="1200" cap="none" spc="0" normalizeH="0" baseline="0" noProof="0">
                <a:ln>
                  <a:noFill/>
                </a:ln>
                <a:solidFill>
                  <a:srgbClr val="FFFFFF"/>
                </a:solidFill>
                <a:effectLst/>
                <a:uLnTx/>
                <a:uFillTx/>
                <a:latin typeface="Open Sans Light"/>
                <a:ea typeface="+mn-ea"/>
                <a:cs typeface="+mn-cs"/>
              </a:rPr>
              <a:t>-Complex classiers take too long to learn.</a:t>
            </a:r>
          </a:p>
          <a:p>
            <a:pPr marL="0" marR="0" lvl="0" indent="0" algn="l" defTabSz="914400" rtl="0" eaLnBrk="1" fontAlgn="auto" latinLnBrk="0" hangingPunct="1">
              <a:lnSpc>
                <a:spcPts val="3359"/>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Open Sans Light"/>
              <a:ea typeface="+mn-ea"/>
              <a:cs typeface="+mn-cs"/>
            </a:endParaRPr>
          </a:p>
          <a:p>
            <a:pPr marL="0" marR="0" lvl="0" indent="0" algn="l" defTabSz="914400" rtl="0" eaLnBrk="1" fontAlgn="auto" latinLnBrk="0" hangingPunct="1">
              <a:lnSpc>
                <a:spcPts val="3359"/>
              </a:lnSpc>
              <a:spcBef>
                <a:spcPts val="0"/>
              </a:spcBef>
              <a:spcAft>
                <a:spcPts val="0"/>
              </a:spcAft>
              <a:buClrTx/>
              <a:buSzTx/>
              <a:buFontTx/>
              <a:buNone/>
              <a:tabLst/>
              <a:defRPr/>
            </a:pPr>
            <a:r>
              <a:rPr kumimoji="0" lang="en-US" sz="2400" b="0" i="0" u="none" strike="noStrike" kern="1200" cap="none" spc="0" normalizeH="0" baseline="0" noProof="0">
                <a:ln>
                  <a:noFill/>
                </a:ln>
                <a:solidFill>
                  <a:srgbClr val="FFFFFF"/>
                </a:solidFill>
                <a:effectLst/>
                <a:uLnTx/>
                <a:uFillTx/>
                <a:latin typeface="Open Sans Light"/>
                <a:ea typeface="+mn-ea"/>
                <a:cs typeface="+mn-cs"/>
              </a:rPr>
              <a:t>- Human effort/errors are reduced by using simpler classifiers.</a:t>
            </a:r>
          </a:p>
          <a:p>
            <a:pPr marL="0" marR="0" lvl="0" indent="0" algn="l" defTabSz="914400" rtl="0" eaLnBrk="1" fontAlgn="auto" latinLnBrk="0" hangingPunct="1">
              <a:lnSpc>
                <a:spcPts val="3359"/>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Open Sans Light"/>
              <a:ea typeface="+mn-ea"/>
              <a:cs typeface="+mn-cs"/>
            </a:endParaRPr>
          </a:p>
          <a:p>
            <a:pPr marL="0" marR="0" lvl="0" indent="0" algn="l" defTabSz="914400" rtl="0" eaLnBrk="1" fontAlgn="auto" latinLnBrk="0" hangingPunct="1">
              <a:lnSpc>
                <a:spcPts val="3359"/>
              </a:lnSpc>
              <a:spcBef>
                <a:spcPts val="0"/>
              </a:spcBef>
              <a:spcAft>
                <a:spcPts val="0"/>
              </a:spcAft>
              <a:buClrTx/>
              <a:buSzTx/>
              <a:buFontTx/>
              <a:buNone/>
              <a:tabLst/>
              <a:defRPr/>
            </a:pPr>
            <a:r>
              <a:rPr kumimoji="0" lang="en-US" sz="2400" b="0" i="0" u="none" strike="noStrike" kern="1200" cap="none" spc="0" normalizeH="0" baseline="0" noProof="0">
                <a:ln>
                  <a:noFill/>
                </a:ln>
                <a:solidFill>
                  <a:srgbClr val="FFFFFF"/>
                </a:solidFill>
                <a:effectLst/>
                <a:uLnTx/>
                <a:uFillTx/>
                <a:latin typeface="Open Sans Light"/>
                <a:ea typeface="+mn-ea"/>
                <a:cs typeface="+mn-cs"/>
              </a:rPr>
              <a:t>-</a:t>
            </a:r>
          </a:p>
        </p:txBody>
      </p:sp>
      <p:sp>
        <p:nvSpPr>
          <p:cNvPr id="5" name="TextBox 5"/>
          <p:cNvSpPr txBox="1"/>
          <p:nvPr/>
        </p:nvSpPr>
        <p:spPr>
          <a:xfrm>
            <a:off x="9148762" y="2234565"/>
            <a:ext cx="3452118" cy="514350"/>
          </a:xfrm>
          <a:prstGeom prst="rect">
            <a:avLst/>
          </a:prstGeom>
        </p:spPr>
        <p:txBody>
          <a:bodyPr lIns="0" tIns="0" rIns="0" bIns="0" rtlCol="0" anchor="t">
            <a:spAutoFit/>
          </a:bodyPr>
          <a:lstStyle/>
          <a:p>
            <a:pPr marL="0" marR="0" lvl="0" indent="0" algn="ctr" defTabSz="914400" rtl="0" eaLnBrk="1" fontAlgn="auto" latinLnBrk="0" hangingPunct="1">
              <a:lnSpc>
                <a:spcPts val="4200"/>
              </a:lnSpc>
              <a:spcBef>
                <a:spcPts val="0"/>
              </a:spcBef>
              <a:spcAft>
                <a:spcPts val="0"/>
              </a:spcAft>
              <a:buClrTx/>
              <a:buSzTx/>
              <a:buFontTx/>
              <a:buNone/>
              <a:tabLst/>
              <a:defRPr/>
            </a:pPr>
            <a:r>
              <a:rPr kumimoji="0" lang="en-US" sz="3000" b="0" i="0" u="none" strike="noStrike" kern="1200" cap="none" spc="0" normalizeH="0" baseline="0" noProof="0">
                <a:ln>
                  <a:noFill/>
                </a:ln>
                <a:solidFill>
                  <a:srgbClr val="F5E753"/>
                </a:solidFill>
                <a:effectLst/>
                <a:uLnTx/>
                <a:uFillTx/>
                <a:latin typeface="Open Sans"/>
                <a:ea typeface="+mn-ea"/>
                <a:cs typeface="+mn-cs"/>
              </a:rPr>
              <a:t>Complex Classifiers</a:t>
            </a:r>
          </a:p>
        </p:txBody>
      </p:sp>
      <p:sp>
        <p:nvSpPr>
          <p:cNvPr id="6" name="TextBox 6"/>
          <p:cNvSpPr txBox="1"/>
          <p:nvPr/>
        </p:nvSpPr>
        <p:spPr>
          <a:xfrm>
            <a:off x="1788021" y="2234565"/>
            <a:ext cx="3129558" cy="514350"/>
          </a:xfrm>
          <a:prstGeom prst="rect">
            <a:avLst/>
          </a:prstGeom>
        </p:spPr>
        <p:txBody>
          <a:bodyPr lIns="0" tIns="0" rIns="0" bIns="0" rtlCol="0" anchor="t">
            <a:spAutoFit/>
          </a:bodyPr>
          <a:lstStyle/>
          <a:p>
            <a:pPr marL="0" marR="0" lvl="0" indent="0" algn="ctr" defTabSz="914400" rtl="0" eaLnBrk="1" fontAlgn="auto" latinLnBrk="0" hangingPunct="1">
              <a:lnSpc>
                <a:spcPts val="4200"/>
              </a:lnSpc>
              <a:spcBef>
                <a:spcPts val="0"/>
              </a:spcBef>
              <a:spcAft>
                <a:spcPts val="0"/>
              </a:spcAft>
              <a:buClrTx/>
              <a:buSzTx/>
              <a:buFontTx/>
              <a:buNone/>
              <a:tabLst/>
              <a:defRPr/>
            </a:pPr>
            <a:r>
              <a:rPr kumimoji="0" lang="en-US" sz="3000" b="0" i="0" u="none" strike="noStrike" kern="1200" cap="none" spc="0" normalizeH="0" baseline="0" noProof="0">
                <a:ln>
                  <a:noFill/>
                </a:ln>
                <a:solidFill>
                  <a:srgbClr val="F5E753"/>
                </a:solidFill>
                <a:effectLst/>
                <a:uLnTx/>
                <a:uFillTx/>
                <a:latin typeface="Open Sans"/>
                <a:ea typeface="+mn-ea"/>
                <a:cs typeface="+mn-cs"/>
              </a:rPr>
              <a:t>Complex learners</a:t>
            </a:r>
          </a:p>
        </p:txBody>
      </p:sp>
      <p:sp>
        <p:nvSpPr>
          <p:cNvPr id="7" name="TextBox 7"/>
          <p:cNvSpPr txBox="1"/>
          <p:nvPr/>
        </p:nvSpPr>
        <p:spPr>
          <a:xfrm>
            <a:off x="1788021" y="3189605"/>
            <a:ext cx="6634064" cy="5933440"/>
          </a:xfrm>
          <a:prstGeom prst="rect">
            <a:avLst/>
          </a:prstGeom>
        </p:spPr>
        <p:txBody>
          <a:bodyPr lIns="0" tIns="0" rIns="0" bIns="0" rtlCol="0" anchor="t">
            <a:spAutoFit/>
          </a:bodyPr>
          <a:lstStyle/>
          <a:p>
            <a:pPr marL="0" marR="0" lvl="0" indent="0" algn="l" defTabSz="914400" rtl="0" eaLnBrk="1" fontAlgn="auto" latinLnBrk="0" hangingPunct="1">
              <a:lnSpc>
                <a:spcPts val="3359"/>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Open Sans Light"/>
                <a:ea typeface="+mn-ea"/>
                <a:cs typeface="+mn-cs"/>
              </a:rPr>
              <a:t>-Take advantage of huge amounts of data.</a:t>
            </a:r>
          </a:p>
          <a:p>
            <a:pPr marL="0" marR="0" lvl="0" indent="0" algn="l" defTabSz="914400" rtl="0" eaLnBrk="1" fontAlgn="auto" latinLnBrk="0" hangingPunct="1">
              <a:lnSpc>
                <a:spcPts val="3359"/>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Open Sans Light"/>
              <a:ea typeface="+mn-ea"/>
              <a:cs typeface="+mn-cs"/>
            </a:endParaRPr>
          </a:p>
          <a:p>
            <a:pPr marL="0" marR="0" lvl="0" indent="0" algn="l" defTabSz="914400" rtl="0" eaLnBrk="1" fontAlgn="auto" latinLnBrk="0" hangingPunct="1">
              <a:lnSpc>
                <a:spcPts val="3359"/>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Open Sans Light"/>
                <a:ea typeface="+mn-ea"/>
                <a:cs typeface="+mn-cs"/>
              </a:rPr>
              <a:t>-Can learn any function hence has hard time </a:t>
            </a:r>
            <a:r>
              <a:rPr kumimoji="0" lang="en-US" sz="2400" b="0" i="0" u="none" strike="noStrike" kern="1200" cap="none" spc="0" normalizeH="0" baseline="0" noProof="0" dirty="0" err="1">
                <a:ln>
                  <a:noFill/>
                </a:ln>
                <a:solidFill>
                  <a:srgbClr val="FFFFFF"/>
                </a:solidFill>
                <a:effectLst/>
                <a:uLnTx/>
                <a:uFillTx/>
                <a:latin typeface="Open Sans Light"/>
                <a:ea typeface="+mn-ea"/>
                <a:cs typeface="+mn-cs"/>
              </a:rPr>
              <a:t>chosing</a:t>
            </a:r>
            <a:r>
              <a:rPr kumimoji="0" lang="en-US" sz="2400" b="0" i="0" u="none" strike="noStrike" kern="1200" cap="none" spc="0" normalizeH="0" baseline="0" noProof="0" dirty="0">
                <a:ln>
                  <a:noFill/>
                </a:ln>
                <a:solidFill>
                  <a:srgbClr val="FFFFFF"/>
                </a:solidFill>
                <a:effectLst/>
                <a:uLnTx/>
                <a:uFillTx/>
                <a:latin typeface="Open Sans Light"/>
                <a:ea typeface="+mn-ea"/>
                <a:cs typeface="+mn-cs"/>
              </a:rPr>
              <a:t> an appropriate one.</a:t>
            </a:r>
          </a:p>
          <a:p>
            <a:pPr marL="0" marR="0" lvl="0" indent="0" algn="l" defTabSz="914400" rtl="0" eaLnBrk="1" fontAlgn="auto" latinLnBrk="0" hangingPunct="1">
              <a:lnSpc>
                <a:spcPts val="3359"/>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Open Sans Light"/>
              <a:ea typeface="+mn-ea"/>
              <a:cs typeface="+mn-cs"/>
            </a:endParaRPr>
          </a:p>
          <a:p>
            <a:pPr marL="0" marR="0" lvl="0" indent="0" algn="l" defTabSz="914400" rtl="0" eaLnBrk="1" fontAlgn="auto" latinLnBrk="0" hangingPunct="1">
              <a:lnSpc>
                <a:spcPts val="3359"/>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Open Sans Light"/>
                <a:ea typeface="+mn-ea"/>
                <a:cs typeface="+mn-cs"/>
              </a:rPr>
              <a:t>-Uses unnecessary parameters as the given amount of data is huge.</a:t>
            </a:r>
          </a:p>
          <a:p>
            <a:pPr marL="0" marR="0" lvl="0" indent="0" algn="l" defTabSz="914400" rtl="0" eaLnBrk="1" fontAlgn="auto" latinLnBrk="0" hangingPunct="1">
              <a:lnSpc>
                <a:spcPts val="3359"/>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Open Sans Light"/>
              <a:ea typeface="+mn-ea"/>
              <a:cs typeface="+mn-cs"/>
            </a:endParaRPr>
          </a:p>
          <a:p>
            <a:pPr marL="0" marR="0" lvl="0" indent="0" algn="l" defTabSz="914400" rtl="0" eaLnBrk="1" fontAlgn="auto" latinLnBrk="0" hangingPunct="1">
              <a:lnSpc>
                <a:spcPts val="3359"/>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Open Sans Light"/>
                <a:ea typeface="+mn-ea"/>
                <a:cs typeface="+mn-cs"/>
              </a:rPr>
              <a:t>-Experiences the curse of dimensionality.</a:t>
            </a:r>
          </a:p>
          <a:p>
            <a:pPr marL="0" marR="0" lvl="0" indent="0" algn="l" defTabSz="914400" rtl="0" eaLnBrk="1" fontAlgn="auto" latinLnBrk="0" hangingPunct="1">
              <a:lnSpc>
                <a:spcPts val="3359"/>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Open Sans Light"/>
              <a:ea typeface="+mn-ea"/>
              <a:cs typeface="+mn-cs"/>
            </a:endParaRPr>
          </a:p>
          <a:p>
            <a:pPr marL="0" marR="0" lvl="0" indent="0" algn="l" defTabSz="914400" rtl="0" eaLnBrk="1" fontAlgn="auto" latinLnBrk="0" hangingPunct="1">
              <a:lnSpc>
                <a:spcPts val="3359"/>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Open Sans Light"/>
                <a:ea typeface="+mn-ea"/>
                <a:cs typeface="+mn-cs"/>
              </a:rPr>
              <a:t>- Requires too much memory.</a:t>
            </a:r>
          </a:p>
          <a:p>
            <a:pPr marL="0" marR="0" lvl="0" indent="0" algn="l" defTabSz="914400" rtl="0" eaLnBrk="1" fontAlgn="auto" latinLnBrk="0" hangingPunct="1">
              <a:lnSpc>
                <a:spcPts val="3359"/>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Open Sans Light"/>
              <a:ea typeface="+mn-ea"/>
              <a:cs typeface="+mn-cs"/>
            </a:endParaRPr>
          </a:p>
          <a:p>
            <a:pPr marL="0" marR="0" lvl="0" indent="0" algn="l" defTabSz="914400" rtl="0" eaLnBrk="1" fontAlgn="auto" latinLnBrk="0" hangingPunct="1">
              <a:lnSpc>
                <a:spcPts val="3359"/>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Open Sans Light"/>
                <a:ea typeface="+mn-ea"/>
                <a:cs typeface="+mn-cs"/>
              </a:rPr>
              <a:t>-</a:t>
            </a:r>
            <a:r>
              <a:rPr kumimoji="0" lang="en-US" sz="2400" b="0" i="0" u="none" strike="noStrike" kern="1200" cap="none" spc="0" normalizeH="0" baseline="0" noProof="0" dirty="0" err="1">
                <a:ln>
                  <a:noFill/>
                </a:ln>
                <a:solidFill>
                  <a:srgbClr val="FFFFFF"/>
                </a:solidFill>
                <a:effectLst/>
                <a:uLnTx/>
                <a:uFillTx/>
                <a:latin typeface="Open Sans Light"/>
                <a:ea typeface="+mn-ea"/>
                <a:cs typeface="+mn-cs"/>
              </a:rPr>
              <a:t>Reqiures</a:t>
            </a:r>
            <a:r>
              <a:rPr kumimoji="0" lang="en-US" sz="2400" b="0" i="0" u="none" strike="noStrike" kern="1200" cap="none" spc="0" normalizeH="0" baseline="0" noProof="0" dirty="0">
                <a:ln>
                  <a:noFill/>
                </a:ln>
                <a:solidFill>
                  <a:srgbClr val="FFFFFF"/>
                </a:solidFill>
                <a:effectLst/>
                <a:uLnTx/>
                <a:uFillTx/>
                <a:latin typeface="Open Sans Light"/>
                <a:ea typeface="+mn-ea"/>
                <a:cs typeface="+mn-cs"/>
              </a:rPr>
              <a:t> too much time to learn.</a:t>
            </a:r>
          </a:p>
          <a:p>
            <a:pPr marL="0" marR="0" lvl="0" indent="0" algn="l" defTabSz="914400" rtl="0" eaLnBrk="1" fontAlgn="auto" latinLnBrk="0" hangingPunct="1">
              <a:lnSpc>
                <a:spcPts val="3359"/>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Open Sans Light"/>
              <a:ea typeface="+mn-ea"/>
              <a:cs typeface="+mn-cs"/>
            </a:endParaRPr>
          </a:p>
        </p:txBody>
      </p:sp>
    </p:spTree>
    <p:extLst>
      <p:ext uri="{BB962C8B-B14F-4D97-AF65-F5344CB8AC3E}">
        <p14:creationId xmlns:p14="http://schemas.microsoft.com/office/powerpoint/2010/main" val="22212451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5E753"/>
        </a:solidFill>
        <a:effectLst/>
      </p:bgPr>
    </p:bg>
    <p:spTree>
      <p:nvGrpSpPr>
        <p:cNvPr id="1" name=""/>
        <p:cNvGrpSpPr/>
        <p:nvPr/>
      </p:nvGrpSpPr>
      <p:grpSpPr>
        <a:xfrm>
          <a:off x="0" y="0"/>
          <a:ext cx="0" cy="0"/>
          <a:chOff x="0" y="0"/>
          <a:chExt cx="0" cy="0"/>
        </a:xfrm>
      </p:grpSpPr>
      <p:sp>
        <p:nvSpPr>
          <p:cNvPr id="2" name="AutoShape 2"/>
          <p:cNvSpPr/>
          <p:nvPr/>
        </p:nvSpPr>
        <p:spPr>
          <a:xfrm>
            <a:off x="17722638" y="4357337"/>
            <a:ext cx="9525" cy="3091986"/>
          </a:xfrm>
          <a:prstGeom prst="rect">
            <a:avLst/>
          </a:prstGeom>
          <a:solidFill>
            <a:srgbClr val="5A4594"/>
          </a:solidFill>
        </p:spPr>
      </p:sp>
      <p:grpSp>
        <p:nvGrpSpPr>
          <p:cNvPr id="3" name="Group 3"/>
          <p:cNvGrpSpPr/>
          <p:nvPr/>
        </p:nvGrpSpPr>
        <p:grpSpPr>
          <a:xfrm>
            <a:off x="1028700" y="470921"/>
            <a:ext cx="13667471" cy="8787379"/>
            <a:chOff x="0" y="0"/>
            <a:chExt cx="18223295" cy="11716505"/>
          </a:xfrm>
        </p:grpSpPr>
        <p:sp>
          <p:nvSpPr>
            <p:cNvPr id="4" name="TextBox 4"/>
            <p:cNvSpPr txBox="1"/>
            <p:nvPr/>
          </p:nvSpPr>
          <p:spPr>
            <a:xfrm>
              <a:off x="0" y="1256148"/>
              <a:ext cx="17592096" cy="10460357"/>
            </a:xfrm>
            <a:prstGeom prst="rect">
              <a:avLst/>
            </a:prstGeom>
          </p:spPr>
          <p:txBody>
            <a:bodyPr lIns="0" tIns="0" rIns="0" bIns="0" rtlCol="0" anchor="t">
              <a:spAutoFit/>
            </a:bodyPr>
            <a:lstStyle/>
            <a:p>
              <a:pPr marL="0" marR="0" lvl="0" indent="0" algn="l" defTabSz="914400" rtl="0" eaLnBrk="1" fontAlgn="auto" latinLnBrk="0" hangingPunct="1">
                <a:lnSpc>
                  <a:spcPts val="4199"/>
                </a:lnSpc>
                <a:spcBef>
                  <a:spcPts val="0"/>
                </a:spcBef>
                <a:spcAft>
                  <a:spcPts val="0"/>
                </a:spcAft>
                <a:buClrTx/>
                <a:buSzTx/>
                <a:buFontTx/>
                <a:buNone/>
                <a:tabLst/>
                <a:defRPr/>
              </a:pPr>
              <a:r>
                <a:rPr kumimoji="0" lang="en-US" sz="2799" b="0" i="0" u="none" strike="noStrike" kern="1200" cap="none" spc="335" normalizeH="0" baseline="0" noProof="0" dirty="0">
                  <a:ln>
                    <a:noFill/>
                  </a:ln>
                  <a:solidFill>
                    <a:srgbClr val="1D242C"/>
                  </a:solidFill>
                  <a:effectLst/>
                  <a:uLnTx/>
                  <a:uFillTx/>
                  <a:latin typeface="Montserrat Light"/>
                  <a:ea typeface="+mn-ea"/>
                  <a:cs typeface="+mn-cs"/>
                </a:rPr>
                <a:t>WHAT MODEL DO YOU CHOOSE TO REPRESENT THE DATA?</a:t>
              </a:r>
            </a:p>
            <a:p>
              <a:pPr marL="0" marR="0" lvl="0" indent="0" algn="l" defTabSz="914400" rtl="0" eaLnBrk="1" fontAlgn="auto" latinLnBrk="0" hangingPunct="1">
                <a:lnSpc>
                  <a:spcPts val="4199"/>
                </a:lnSpc>
                <a:spcBef>
                  <a:spcPts val="0"/>
                </a:spcBef>
                <a:spcAft>
                  <a:spcPts val="0"/>
                </a:spcAft>
                <a:buClrTx/>
                <a:buSzTx/>
                <a:buFontTx/>
                <a:buNone/>
                <a:tabLst/>
                <a:defRPr/>
              </a:pPr>
              <a:endParaRPr kumimoji="0" lang="en-US" sz="2799" b="0" i="0" u="none" strike="noStrike" kern="1200" cap="none" spc="335" normalizeH="0" baseline="0" noProof="0" dirty="0">
                <a:ln>
                  <a:noFill/>
                </a:ln>
                <a:solidFill>
                  <a:srgbClr val="1D242C"/>
                </a:solidFill>
                <a:effectLst/>
                <a:uLnTx/>
                <a:uFillTx/>
                <a:latin typeface="Montserrat Light"/>
                <a:ea typeface="+mn-ea"/>
                <a:cs typeface="+mn-cs"/>
              </a:endParaRPr>
            </a:p>
            <a:p>
              <a:pPr marL="0" marR="0" lvl="0" indent="0" algn="l" defTabSz="914400" rtl="0" eaLnBrk="1" fontAlgn="auto" latinLnBrk="0" hangingPunct="1">
                <a:lnSpc>
                  <a:spcPts val="4199"/>
                </a:lnSpc>
                <a:spcBef>
                  <a:spcPts val="0"/>
                </a:spcBef>
                <a:spcAft>
                  <a:spcPts val="0"/>
                </a:spcAft>
                <a:buClrTx/>
                <a:buSzTx/>
                <a:buFontTx/>
                <a:buNone/>
                <a:tabLst/>
                <a:defRPr/>
              </a:pPr>
              <a:r>
                <a:rPr kumimoji="0" lang="en-US" sz="2799" b="0" i="0" u="none" strike="noStrike" kern="1200" cap="none" spc="335" normalizeH="0" baseline="0" noProof="0" dirty="0">
                  <a:ln>
                    <a:noFill/>
                  </a:ln>
                  <a:solidFill>
                    <a:srgbClr val="1D242C"/>
                  </a:solidFill>
                  <a:effectLst/>
                  <a:uLnTx/>
                  <a:uFillTx/>
                  <a:latin typeface="Montserrat Light"/>
                  <a:ea typeface="+mn-ea"/>
                  <a:cs typeface="+mn-cs"/>
                </a:rPr>
                <a:t>FIND THE MAPPING (I.E., FUNCTION) THAT RELATES THE INPUT TO THE OUTPUT</a:t>
              </a:r>
            </a:p>
            <a:p>
              <a:pPr marL="0" marR="0" lvl="0" indent="0" algn="l" defTabSz="914400" rtl="0" eaLnBrk="1" fontAlgn="auto" latinLnBrk="0" hangingPunct="1">
                <a:lnSpc>
                  <a:spcPts val="4199"/>
                </a:lnSpc>
                <a:spcBef>
                  <a:spcPts val="0"/>
                </a:spcBef>
                <a:spcAft>
                  <a:spcPts val="0"/>
                </a:spcAft>
                <a:buClrTx/>
                <a:buSzTx/>
                <a:buFontTx/>
                <a:buNone/>
                <a:tabLst/>
                <a:defRPr/>
              </a:pPr>
              <a:endParaRPr kumimoji="0" lang="en-US" sz="2799" b="0" i="0" u="none" strike="noStrike" kern="1200" cap="none" spc="335" normalizeH="0" baseline="0" noProof="0" dirty="0">
                <a:ln>
                  <a:noFill/>
                </a:ln>
                <a:solidFill>
                  <a:srgbClr val="1D242C"/>
                </a:solidFill>
                <a:effectLst/>
                <a:uLnTx/>
                <a:uFillTx/>
                <a:latin typeface="Montserrat Light"/>
                <a:ea typeface="+mn-ea"/>
                <a:cs typeface="+mn-cs"/>
              </a:endParaRPr>
            </a:p>
            <a:p>
              <a:pPr marL="0" marR="0" lvl="0" indent="0" algn="l" defTabSz="914400" rtl="0" eaLnBrk="1" fontAlgn="auto" latinLnBrk="0" hangingPunct="1">
                <a:lnSpc>
                  <a:spcPts val="4199"/>
                </a:lnSpc>
                <a:spcBef>
                  <a:spcPts val="0"/>
                </a:spcBef>
                <a:spcAft>
                  <a:spcPts val="0"/>
                </a:spcAft>
                <a:buClrTx/>
                <a:buSzTx/>
                <a:buFontTx/>
                <a:buNone/>
                <a:tabLst/>
                <a:defRPr/>
              </a:pPr>
              <a:r>
                <a:rPr kumimoji="0" lang="en-US" sz="2799" b="0" i="0" u="none" strike="noStrike" kern="1200" cap="none" spc="335" normalizeH="0" baseline="0" noProof="0" dirty="0">
                  <a:ln>
                    <a:noFill/>
                  </a:ln>
                  <a:solidFill>
                    <a:srgbClr val="1D242C"/>
                  </a:solidFill>
                  <a:effectLst/>
                  <a:uLnTx/>
                  <a:uFillTx/>
                  <a:latin typeface="Montserrat Light"/>
                  <a:ea typeface="+mn-ea"/>
                  <a:cs typeface="+mn-cs"/>
                </a:rPr>
                <a:t>A CLASSIFIER MUST BE REPRESENTED IN SOME FORMAL LANGUAGE THAT THE COMPUTER CAN HANDLE</a:t>
              </a:r>
            </a:p>
            <a:p>
              <a:pPr marL="0" marR="0" lvl="0" indent="0" algn="l" defTabSz="914400" rtl="0" eaLnBrk="1" fontAlgn="auto" latinLnBrk="0" hangingPunct="1">
                <a:lnSpc>
                  <a:spcPts val="4199"/>
                </a:lnSpc>
                <a:spcBef>
                  <a:spcPts val="0"/>
                </a:spcBef>
                <a:spcAft>
                  <a:spcPts val="0"/>
                </a:spcAft>
                <a:buClrTx/>
                <a:buSzTx/>
                <a:buFontTx/>
                <a:buNone/>
                <a:tabLst/>
                <a:defRPr/>
              </a:pPr>
              <a:r>
                <a:rPr kumimoji="0" lang="en-US" sz="2799" b="0" i="0" u="none" strike="noStrike" kern="1200" cap="none" spc="335" normalizeH="0" baseline="0" noProof="0" dirty="0">
                  <a:ln>
                    <a:noFill/>
                  </a:ln>
                  <a:solidFill>
                    <a:srgbClr val="1D242C"/>
                  </a:solidFill>
                  <a:effectLst/>
                  <a:uLnTx/>
                  <a:uFillTx/>
                  <a:latin typeface="Montserrat Light"/>
                  <a:ea typeface="+mn-ea"/>
                  <a:cs typeface="+mn-cs"/>
                </a:rPr>
                <a:t>THE FUNCTION IS CHOSEN FROM A HYPOTHESIS SPACE, A SET OF ALL CLASSIFIERS THAT IT CAN POSSIBLY LEARN</a:t>
              </a:r>
            </a:p>
            <a:p>
              <a:pPr marL="0" marR="0" lvl="0" indent="0" algn="l" defTabSz="914400" rtl="0" eaLnBrk="1" fontAlgn="auto" latinLnBrk="0" hangingPunct="1">
                <a:lnSpc>
                  <a:spcPts val="4199"/>
                </a:lnSpc>
                <a:spcBef>
                  <a:spcPts val="0"/>
                </a:spcBef>
                <a:spcAft>
                  <a:spcPts val="0"/>
                </a:spcAft>
                <a:buClrTx/>
                <a:buSzTx/>
                <a:buFontTx/>
                <a:buNone/>
                <a:tabLst/>
                <a:defRPr/>
              </a:pPr>
              <a:endParaRPr kumimoji="0" lang="en-US" sz="2799" b="0" i="0" u="none" strike="noStrike" kern="1200" cap="none" spc="335" normalizeH="0" baseline="0" noProof="0" dirty="0">
                <a:ln>
                  <a:noFill/>
                </a:ln>
                <a:solidFill>
                  <a:srgbClr val="1D242C"/>
                </a:solidFill>
                <a:effectLst/>
                <a:uLnTx/>
                <a:uFillTx/>
                <a:latin typeface="Montserrat Light"/>
                <a:ea typeface="+mn-ea"/>
                <a:cs typeface="+mn-cs"/>
              </a:endParaRPr>
            </a:p>
            <a:p>
              <a:pPr marL="0" marR="0" lvl="0" indent="0" algn="l" defTabSz="914400" rtl="0" eaLnBrk="1" fontAlgn="auto" latinLnBrk="0" hangingPunct="1">
                <a:lnSpc>
                  <a:spcPts val="4199"/>
                </a:lnSpc>
                <a:spcBef>
                  <a:spcPts val="0"/>
                </a:spcBef>
                <a:spcAft>
                  <a:spcPts val="0"/>
                </a:spcAft>
                <a:buClrTx/>
                <a:buSzTx/>
                <a:buFontTx/>
                <a:buNone/>
                <a:tabLst/>
                <a:defRPr/>
              </a:pPr>
              <a:endParaRPr kumimoji="0" lang="en-US" sz="2799" b="0" i="0" u="none" strike="noStrike" kern="1200" cap="none" spc="335" normalizeH="0" baseline="0" noProof="0" dirty="0">
                <a:ln>
                  <a:noFill/>
                </a:ln>
                <a:solidFill>
                  <a:srgbClr val="1D242C"/>
                </a:solidFill>
                <a:effectLst/>
                <a:uLnTx/>
                <a:uFillTx/>
                <a:latin typeface="Montserrat Light"/>
                <a:ea typeface="+mn-ea"/>
                <a:cs typeface="+mn-cs"/>
              </a:endParaRPr>
            </a:p>
            <a:p>
              <a:pPr marL="0" marR="0" lvl="0" indent="0" algn="l" defTabSz="914400" rtl="0" eaLnBrk="1" fontAlgn="auto" latinLnBrk="0" hangingPunct="1">
                <a:lnSpc>
                  <a:spcPts val="4199"/>
                </a:lnSpc>
                <a:spcBef>
                  <a:spcPts val="0"/>
                </a:spcBef>
                <a:spcAft>
                  <a:spcPts val="0"/>
                </a:spcAft>
                <a:buClrTx/>
                <a:buSzTx/>
                <a:buFontTx/>
                <a:buNone/>
                <a:tabLst/>
                <a:defRPr/>
              </a:pPr>
              <a:r>
                <a:rPr kumimoji="0" lang="en-US" sz="2799" b="0" i="0" u="none" strike="noStrike" kern="1200" cap="none" spc="335" normalizeH="0" baseline="0" noProof="0" dirty="0">
                  <a:ln>
                    <a:noFill/>
                  </a:ln>
                  <a:solidFill>
                    <a:srgbClr val="1D242C"/>
                  </a:solidFill>
                  <a:effectLst/>
                  <a:uLnTx/>
                  <a:uFillTx/>
                  <a:latin typeface="Montserrat Light Bold"/>
                  <a:ea typeface="+mn-ea"/>
                  <a:cs typeface="+mn-cs"/>
                </a:rPr>
                <a:t>EXAMPLE</a:t>
              </a:r>
              <a:r>
                <a:rPr kumimoji="0" lang="en-US" sz="2799" b="0" i="0" u="none" strike="noStrike" kern="1200" cap="none" spc="335" normalizeH="0" baseline="0" noProof="0" dirty="0">
                  <a:ln>
                    <a:noFill/>
                  </a:ln>
                  <a:solidFill>
                    <a:srgbClr val="1D242C"/>
                  </a:solidFill>
                  <a:effectLst/>
                  <a:uLnTx/>
                  <a:uFillTx/>
                  <a:latin typeface="Montserrat Light"/>
                  <a:ea typeface="+mn-ea"/>
                  <a:cs typeface="+mn-cs"/>
                </a:rPr>
                <a:t>: IN THE CASE OF LINEAR REGRESSION, THE REPRESENTATION OF OUR MODEL IS A LINEAR FUNCTION. REGARDLESS OF WHAT WEIGHTS W WE CHOOSE, OUR MODEL WILL BE A LINEAR FUNCTION</a:t>
              </a:r>
            </a:p>
          </p:txBody>
        </p:sp>
        <p:sp>
          <p:nvSpPr>
            <p:cNvPr id="5" name="TextBox 5"/>
            <p:cNvSpPr txBox="1"/>
            <p:nvPr/>
          </p:nvSpPr>
          <p:spPr>
            <a:xfrm>
              <a:off x="0" y="38100"/>
              <a:ext cx="18223295" cy="972820"/>
            </a:xfrm>
            <a:prstGeom prst="rect">
              <a:avLst/>
            </a:prstGeom>
          </p:spPr>
          <p:txBody>
            <a:bodyPr lIns="0" tIns="0" rIns="0" bIns="0" rtlCol="0" anchor="t">
              <a:spAutoFit/>
            </a:bodyPr>
            <a:lstStyle/>
            <a:p>
              <a:pPr marL="0" marR="0" lvl="0" indent="0" algn="l" defTabSz="914400" rtl="0" eaLnBrk="1" fontAlgn="auto" latinLnBrk="0" hangingPunct="1">
                <a:lnSpc>
                  <a:spcPts val="5549"/>
                </a:lnSpc>
                <a:spcBef>
                  <a:spcPts val="0"/>
                </a:spcBef>
                <a:spcAft>
                  <a:spcPts val="0"/>
                </a:spcAft>
                <a:buClrTx/>
                <a:buSzTx/>
                <a:buFontTx/>
                <a:buNone/>
                <a:tabLst/>
                <a:defRPr/>
              </a:pPr>
              <a:r>
                <a:rPr kumimoji="0" lang="en-US" sz="4999" b="0" i="0" u="none" strike="noStrike" kern="1200" cap="none" spc="249" normalizeH="0" baseline="0" noProof="0" dirty="0">
                  <a:ln>
                    <a:noFill/>
                  </a:ln>
                  <a:solidFill>
                    <a:srgbClr val="5A4594"/>
                  </a:solidFill>
                  <a:effectLst/>
                  <a:uLnTx/>
                  <a:uFillTx/>
                  <a:latin typeface="Montserrat Classic Bold"/>
                  <a:ea typeface="+mn-ea"/>
                  <a:cs typeface="+mn-cs"/>
                </a:rPr>
                <a:t>REPRESENTATION</a:t>
              </a:r>
            </a:p>
          </p:txBody>
        </p:sp>
      </p:grpSp>
      <p:pic>
        <p:nvPicPr>
          <p:cNvPr id="6" name="Picture 6"/>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4696171" y="7196767"/>
            <a:ext cx="2439839" cy="2320065"/>
          </a:xfrm>
          <a:prstGeom prst="rect">
            <a:avLst/>
          </a:prstGeom>
        </p:spPr>
      </p:pic>
    </p:spTree>
    <p:extLst>
      <p:ext uri="{BB962C8B-B14F-4D97-AF65-F5344CB8AC3E}">
        <p14:creationId xmlns:p14="http://schemas.microsoft.com/office/powerpoint/2010/main" val="412246866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1D242C"/>
        </a:solidFill>
        <a:effectLst/>
      </p:bgPr>
    </p:bg>
    <p:spTree>
      <p:nvGrpSpPr>
        <p:cNvPr id="1" name=""/>
        <p:cNvGrpSpPr/>
        <p:nvPr/>
      </p:nvGrpSpPr>
      <p:grpSpPr>
        <a:xfrm>
          <a:off x="0" y="0"/>
          <a:ext cx="0" cy="0"/>
          <a:chOff x="0" y="0"/>
          <a:chExt cx="0" cy="0"/>
        </a:xfrm>
      </p:grpSpPr>
      <p:grpSp>
        <p:nvGrpSpPr>
          <p:cNvPr id="2" name="Group 2"/>
          <p:cNvGrpSpPr/>
          <p:nvPr/>
        </p:nvGrpSpPr>
        <p:grpSpPr>
          <a:xfrm>
            <a:off x="15359181" y="7031334"/>
            <a:ext cx="6511333" cy="6511333"/>
            <a:chOff x="0" y="0"/>
            <a:chExt cx="6350000" cy="6350000"/>
          </a:xfrm>
        </p:grpSpPr>
        <p:sp>
          <p:nvSpPr>
            <p:cNvPr id="3" name="Freeform 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E94759"/>
            </a:solidFill>
          </p:spPr>
        </p:sp>
      </p:grpSp>
      <p:grpSp>
        <p:nvGrpSpPr>
          <p:cNvPr id="4" name="Group 4"/>
          <p:cNvGrpSpPr/>
          <p:nvPr/>
        </p:nvGrpSpPr>
        <p:grpSpPr>
          <a:xfrm>
            <a:off x="-1977005" y="-3546217"/>
            <a:ext cx="6294579" cy="6294579"/>
            <a:chOff x="0" y="0"/>
            <a:chExt cx="6350000"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8BD4AB"/>
            </a:solidFill>
          </p:spPr>
        </p:sp>
      </p:grpSp>
      <p:sp>
        <p:nvSpPr>
          <p:cNvPr id="6" name="AutoShape 6"/>
          <p:cNvSpPr/>
          <p:nvPr/>
        </p:nvSpPr>
        <p:spPr>
          <a:xfrm>
            <a:off x="17722638" y="4357337"/>
            <a:ext cx="9525" cy="3091986"/>
          </a:xfrm>
          <a:prstGeom prst="rect">
            <a:avLst/>
          </a:prstGeom>
          <a:solidFill>
            <a:srgbClr val="F5F5EF"/>
          </a:solidFill>
        </p:spPr>
      </p:sp>
      <p:sp>
        <p:nvSpPr>
          <p:cNvPr id="7" name="TextBox 7"/>
          <p:cNvSpPr txBox="1"/>
          <p:nvPr/>
        </p:nvSpPr>
        <p:spPr>
          <a:xfrm>
            <a:off x="2474991" y="3848495"/>
            <a:ext cx="8009687" cy="2265816"/>
          </a:xfrm>
          <a:prstGeom prst="rect">
            <a:avLst/>
          </a:prstGeom>
        </p:spPr>
        <p:txBody>
          <a:bodyPr lIns="0" tIns="0" rIns="0" bIns="0" rtlCol="0" anchor="t">
            <a:spAutoFit/>
          </a:bodyPr>
          <a:lstStyle/>
          <a:p>
            <a:pPr marL="0" marR="0" lvl="0" indent="0" algn="l" defTabSz="914400" rtl="0" eaLnBrk="1" fontAlgn="auto" latinLnBrk="0" hangingPunct="1">
              <a:lnSpc>
                <a:spcPts val="5820"/>
              </a:lnSpc>
              <a:spcBef>
                <a:spcPts val="0"/>
              </a:spcBef>
              <a:spcAft>
                <a:spcPts val="0"/>
              </a:spcAft>
              <a:buClrTx/>
              <a:buSzTx/>
              <a:buFontTx/>
              <a:buNone/>
              <a:tabLst/>
              <a:defRPr/>
            </a:pPr>
            <a:r>
              <a:rPr kumimoji="0" lang="en-US" sz="5999" b="0" i="0" u="none" strike="noStrike" kern="1200" cap="none" spc="299" normalizeH="0" baseline="0" noProof="0">
                <a:ln>
                  <a:noFill/>
                </a:ln>
                <a:solidFill>
                  <a:srgbClr val="F5F5EF"/>
                </a:solidFill>
                <a:effectLst/>
                <a:uLnTx/>
                <a:uFillTx/>
                <a:latin typeface="Montserrat Classic Bold"/>
                <a:ea typeface="+mn-ea"/>
                <a:cs typeface="+mn-cs"/>
              </a:rPr>
              <a:t>LEARN MANY MODELS, NOT JUST ON</a:t>
            </a:r>
          </a:p>
        </p:txBody>
      </p:sp>
      <p:pic>
        <p:nvPicPr>
          <p:cNvPr id="8" name="Picture 8"/>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0908576" y="2748362"/>
            <a:ext cx="4876714" cy="4850113"/>
          </a:xfrm>
          <a:prstGeom prst="rect">
            <a:avLst/>
          </a:prstGeom>
        </p:spPr>
      </p:pic>
      <p:sp>
        <p:nvSpPr>
          <p:cNvPr id="9" name="TextBox 9"/>
          <p:cNvSpPr txBox="1"/>
          <p:nvPr/>
        </p:nvSpPr>
        <p:spPr>
          <a:xfrm>
            <a:off x="4852988" y="7636575"/>
            <a:ext cx="5631690" cy="645795"/>
          </a:xfrm>
          <a:prstGeom prst="rect">
            <a:avLst/>
          </a:prstGeom>
        </p:spPr>
        <p:txBody>
          <a:bodyPr lIns="0" tIns="0" rIns="0" bIns="0" rtlCol="0" anchor="t">
            <a:spAutoFit/>
          </a:bodyPr>
          <a:lstStyle/>
          <a:p>
            <a:pPr marL="0" marR="0" lvl="0" indent="0" algn="l" defTabSz="914400" rtl="0" eaLnBrk="1" fontAlgn="auto" latinLnBrk="0" hangingPunct="1">
              <a:lnSpc>
                <a:spcPts val="4995"/>
              </a:lnSpc>
              <a:spcBef>
                <a:spcPts val="0"/>
              </a:spcBef>
              <a:spcAft>
                <a:spcPts val="0"/>
              </a:spcAft>
              <a:buClrTx/>
              <a:buSzTx/>
              <a:buFontTx/>
              <a:buNone/>
              <a:tabLst/>
              <a:defRPr/>
            </a:pPr>
            <a:r>
              <a:rPr kumimoji="0" lang="en-US" sz="4500" b="0" i="0" u="none" strike="noStrike" kern="1200" cap="none" spc="225" normalizeH="0" baseline="0" noProof="0">
                <a:ln>
                  <a:noFill/>
                </a:ln>
                <a:solidFill>
                  <a:srgbClr val="F5E753"/>
                </a:solidFill>
                <a:effectLst/>
                <a:uLnTx/>
                <a:uFillTx/>
                <a:latin typeface="Montserrat Classic Bold"/>
                <a:ea typeface="+mn-ea"/>
                <a:cs typeface="+mn-cs"/>
              </a:rPr>
              <a:t>ENSEMBLE</a:t>
            </a:r>
          </a:p>
        </p:txBody>
      </p:sp>
    </p:spTree>
    <p:extLst>
      <p:ext uri="{BB962C8B-B14F-4D97-AF65-F5344CB8AC3E}">
        <p14:creationId xmlns:p14="http://schemas.microsoft.com/office/powerpoint/2010/main" val="259794956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5A4594"/>
        </a:solidFill>
        <a:effectLst/>
      </p:bgPr>
    </p:bg>
    <p:spTree>
      <p:nvGrpSpPr>
        <p:cNvPr id="1" name=""/>
        <p:cNvGrpSpPr/>
        <p:nvPr/>
      </p:nvGrpSpPr>
      <p:grpSpPr>
        <a:xfrm>
          <a:off x="0" y="0"/>
          <a:ext cx="0" cy="0"/>
          <a:chOff x="0" y="0"/>
          <a:chExt cx="0" cy="0"/>
        </a:xfrm>
      </p:grpSpPr>
      <p:sp>
        <p:nvSpPr>
          <p:cNvPr id="2" name="AutoShape 2"/>
          <p:cNvSpPr/>
          <p:nvPr/>
        </p:nvSpPr>
        <p:spPr>
          <a:xfrm>
            <a:off x="17722638" y="4357337"/>
            <a:ext cx="9525" cy="3091986"/>
          </a:xfrm>
          <a:prstGeom prst="rect">
            <a:avLst/>
          </a:prstGeom>
          <a:solidFill>
            <a:srgbClr val="F5F5EF"/>
          </a:solidFill>
        </p:spPr>
      </p:sp>
      <p:grpSp>
        <p:nvGrpSpPr>
          <p:cNvPr id="3" name="Group 3"/>
          <p:cNvGrpSpPr/>
          <p:nvPr/>
        </p:nvGrpSpPr>
        <p:grpSpPr>
          <a:xfrm rot="-5400000">
            <a:off x="6108586" y="5318075"/>
            <a:ext cx="3247796" cy="287098"/>
            <a:chOff x="0" y="0"/>
            <a:chExt cx="9194800" cy="812800"/>
          </a:xfrm>
        </p:grpSpPr>
        <p:sp>
          <p:nvSpPr>
            <p:cNvPr id="4" name="Freeform 4"/>
            <p:cNvSpPr/>
            <p:nvPr/>
          </p:nvSpPr>
          <p:spPr>
            <a:xfrm>
              <a:off x="457200" y="304800"/>
              <a:ext cx="8331200" cy="203200"/>
            </a:xfrm>
            <a:custGeom>
              <a:avLst/>
              <a:gdLst/>
              <a:ahLst/>
              <a:cxnLst/>
              <a:rect l="l" t="t" r="r" b="b"/>
              <a:pathLst>
                <a:path w="8331200" h="203200">
                  <a:moveTo>
                    <a:pt x="101600" y="0"/>
                  </a:moveTo>
                  <a:cubicBezTo>
                    <a:pt x="157480" y="0"/>
                    <a:pt x="203200" y="45720"/>
                    <a:pt x="203200" y="101600"/>
                  </a:cubicBezTo>
                  <a:cubicBezTo>
                    <a:pt x="203200" y="157480"/>
                    <a:pt x="157480" y="203200"/>
                    <a:pt x="101600" y="203200"/>
                  </a:cubicBezTo>
                  <a:cubicBezTo>
                    <a:pt x="45720" y="203200"/>
                    <a:pt x="0" y="157480"/>
                    <a:pt x="0" y="101600"/>
                  </a:cubicBezTo>
                  <a:cubicBezTo>
                    <a:pt x="0" y="45720"/>
                    <a:pt x="45720" y="0"/>
                    <a:pt x="101600" y="0"/>
                  </a:cubicBezTo>
                  <a:close/>
                  <a:moveTo>
                    <a:pt x="508000" y="0"/>
                  </a:moveTo>
                  <a:cubicBezTo>
                    <a:pt x="563880" y="0"/>
                    <a:pt x="609600" y="45720"/>
                    <a:pt x="609600" y="101600"/>
                  </a:cubicBezTo>
                  <a:cubicBezTo>
                    <a:pt x="609600" y="157480"/>
                    <a:pt x="563880" y="203200"/>
                    <a:pt x="508000" y="203200"/>
                  </a:cubicBezTo>
                  <a:cubicBezTo>
                    <a:pt x="452120" y="203200"/>
                    <a:pt x="406400" y="157480"/>
                    <a:pt x="406400" y="101600"/>
                  </a:cubicBezTo>
                  <a:cubicBezTo>
                    <a:pt x="406400" y="45720"/>
                    <a:pt x="452120" y="0"/>
                    <a:pt x="508000" y="0"/>
                  </a:cubicBezTo>
                  <a:close/>
                  <a:moveTo>
                    <a:pt x="914400" y="0"/>
                  </a:moveTo>
                  <a:cubicBezTo>
                    <a:pt x="970280" y="0"/>
                    <a:pt x="1016000" y="45720"/>
                    <a:pt x="1016000" y="101600"/>
                  </a:cubicBezTo>
                  <a:cubicBezTo>
                    <a:pt x="1016000" y="157480"/>
                    <a:pt x="970280" y="203200"/>
                    <a:pt x="914400" y="203200"/>
                  </a:cubicBezTo>
                  <a:cubicBezTo>
                    <a:pt x="858520" y="203200"/>
                    <a:pt x="812800" y="157480"/>
                    <a:pt x="812800" y="101600"/>
                  </a:cubicBezTo>
                  <a:cubicBezTo>
                    <a:pt x="812800" y="45720"/>
                    <a:pt x="858520" y="0"/>
                    <a:pt x="914400" y="0"/>
                  </a:cubicBezTo>
                  <a:close/>
                  <a:moveTo>
                    <a:pt x="1320800" y="0"/>
                  </a:moveTo>
                  <a:cubicBezTo>
                    <a:pt x="1376680" y="0"/>
                    <a:pt x="1422400" y="45720"/>
                    <a:pt x="1422400" y="101600"/>
                  </a:cubicBezTo>
                  <a:cubicBezTo>
                    <a:pt x="1422400" y="157480"/>
                    <a:pt x="1376680" y="203200"/>
                    <a:pt x="1320800" y="203200"/>
                  </a:cubicBezTo>
                  <a:cubicBezTo>
                    <a:pt x="1264920" y="203200"/>
                    <a:pt x="1219200" y="157480"/>
                    <a:pt x="1219200" y="101600"/>
                  </a:cubicBezTo>
                  <a:cubicBezTo>
                    <a:pt x="1219200" y="45720"/>
                    <a:pt x="1264920" y="0"/>
                    <a:pt x="1320800" y="0"/>
                  </a:cubicBezTo>
                  <a:close/>
                  <a:moveTo>
                    <a:pt x="1727200" y="0"/>
                  </a:moveTo>
                  <a:cubicBezTo>
                    <a:pt x="1783080" y="0"/>
                    <a:pt x="1828800" y="45720"/>
                    <a:pt x="1828800" y="101600"/>
                  </a:cubicBezTo>
                  <a:cubicBezTo>
                    <a:pt x="1828800" y="157480"/>
                    <a:pt x="1783080" y="203200"/>
                    <a:pt x="1727200" y="203200"/>
                  </a:cubicBezTo>
                  <a:cubicBezTo>
                    <a:pt x="1671320" y="203200"/>
                    <a:pt x="1625600" y="157480"/>
                    <a:pt x="1625600" y="101600"/>
                  </a:cubicBezTo>
                  <a:cubicBezTo>
                    <a:pt x="1625600" y="45720"/>
                    <a:pt x="1671320" y="0"/>
                    <a:pt x="1727200" y="0"/>
                  </a:cubicBezTo>
                  <a:close/>
                  <a:moveTo>
                    <a:pt x="2133600" y="0"/>
                  </a:moveTo>
                  <a:cubicBezTo>
                    <a:pt x="2189480" y="0"/>
                    <a:pt x="2235200" y="45720"/>
                    <a:pt x="2235200" y="101600"/>
                  </a:cubicBezTo>
                  <a:cubicBezTo>
                    <a:pt x="2235200" y="157480"/>
                    <a:pt x="2189480" y="203200"/>
                    <a:pt x="2133600" y="203200"/>
                  </a:cubicBezTo>
                  <a:cubicBezTo>
                    <a:pt x="2077720" y="203200"/>
                    <a:pt x="2032000" y="157480"/>
                    <a:pt x="2032000" y="101600"/>
                  </a:cubicBezTo>
                  <a:cubicBezTo>
                    <a:pt x="2032000" y="45720"/>
                    <a:pt x="2077720" y="0"/>
                    <a:pt x="2133600" y="0"/>
                  </a:cubicBezTo>
                  <a:close/>
                  <a:moveTo>
                    <a:pt x="2540000" y="0"/>
                  </a:moveTo>
                  <a:cubicBezTo>
                    <a:pt x="2595880" y="0"/>
                    <a:pt x="2641600" y="45720"/>
                    <a:pt x="2641600" y="101600"/>
                  </a:cubicBezTo>
                  <a:cubicBezTo>
                    <a:pt x="2641600" y="157480"/>
                    <a:pt x="2595880" y="203200"/>
                    <a:pt x="2540000" y="203200"/>
                  </a:cubicBezTo>
                  <a:cubicBezTo>
                    <a:pt x="2484120" y="203200"/>
                    <a:pt x="2438400" y="157480"/>
                    <a:pt x="2438400" y="101600"/>
                  </a:cubicBezTo>
                  <a:cubicBezTo>
                    <a:pt x="2438400" y="45720"/>
                    <a:pt x="2484120" y="0"/>
                    <a:pt x="2540000" y="0"/>
                  </a:cubicBezTo>
                  <a:close/>
                  <a:moveTo>
                    <a:pt x="2946400" y="0"/>
                  </a:moveTo>
                  <a:cubicBezTo>
                    <a:pt x="3002280" y="0"/>
                    <a:pt x="3048000" y="45720"/>
                    <a:pt x="3048000" y="101600"/>
                  </a:cubicBezTo>
                  <a:cubicBezTo>
                    <a:pt x="3048000" y="157480"/>
                    <a:pt x="3002280" y="203200"/>
                    <a:pt x="2946400" y="203200"/>
                  </a:cubicBezTo>
                  <a:cubicBezTo>
                    <a:pt x="2890520" y="203200"/>
                    <a:pt x="2844800" y="157480"/>
                    <a:pt x="2844800" y="101600"/>
                  </a:cubicBezTo>
                  <a:cubicBezTo>
                    <a:pt x="2844800" y="45720"/>
                    <a:pt x="2890520" y="0"/>
                    <a:pt x="2946400" y="0"/>
                  </a:cubicBezTo>
                  <a:close/>
                  <a:moveTo>
                    <a:pt x="3352800" y="0"/>
                  </a:moveTo>
                  <a:cubicBezTo>
                    <a:pt x="3408680" y="0"/>
                    <a:pt x="3454400" y="45720"/>
                    <a:pt x="3454400" y="101600"/>
                  </a:cubicBezTo>
                  <a:cubicBezTo>
                    <a:pt x="3454400" y="157480"/>
                    <a:pt x="3408680" y="203200"/>
                    <a:pt x="3352800" y="203200"/>
                  </a:cubicBezTo>
                  <a:cubicBezTo>
                    <a:pt x="3296920" y="203200"/>
                    <a:pt x="3251200" y="157480"/>
                    <a:pt x="3251200" y="101600"/>
                  </a:cubicBezTo>
                  <a:cubicBezTo>
                    <a:pt x="3251200" y="45720"/>
                    <a:pt x="3296920" y="0"/>
                    <a:pt x="3352800" y="0"/>
                  </a:cubicBezTo>
                  <a:close/>
                  <a:moveTo>
                    <a:pt x="3759200" y="0"/>
                  </a:moveTo>
                  <a:cubicBezTo>
                    <a:pt x="3815080" y="0"/>
                    <a:pt x="3860800" y="45720"/>
                    <a:pt x="3860800" y="101600"/>
                  </a:cubicBezTo>
                  <a:cubicBezTo>
                    <a:pt x="3860800" y="157480"/>
                    <a:pt x="3815080" y="203200"/>
                    <a:pt x="3759200" y="203200"/>
                  </a:cubicBezTo>
                  <a:cubicBezTo>
                    <a:pt x="3703320" y="203200"/>
                    <a:pt x="3657600" y="157480"/>
                    <a:pt x="3657600" y="101600"/>
                  </a:cubicBezTo>
                  <a:cubicBezTo>
                    <a:pt x="3657600" y="45720"/>
                    <a:pt x="3703320" y="0"/>
                    <a:pt x="3759200" y="0"/>
                  </a:cubicBezTo>
                  <a:close/>
                  <a:moveTo>
                    <a:pt x="4165600" y="0"/>
                  </a:moveTo>
                  <a:cubicBezTo>
                    <a:pt x="4221480" y="0"/>
                    <a:pt x="4267200" y="45720"/>
                    <a:pt x="4267200" y="101600"/>
                  </a:cubicBezTo>
                  <a:cubicBezTo>
                    <a:pt x="4267200" y="157480"/>
                    <a:pt x="4221480" y="203200"/>
                    <a:pt x="4165600" y="203200"/>
                  </a:cubicBezTo>
                  <a:cubicBezTo>
                    <a:pt x="4109720" y="203200"/>
                    <a:pt x="4064000" y="157480"/>
                    <a:pt x="4064000" y="101600"/>
                  </a:cubicBezTo>
                  <a:cubicBezTo>
                    <a:pt x="4064000" y="45720"/>
                    <a:pt x="4109720" y="0"/>
                    <a:pt x="4165600" y="0"/>
                  </a:cubicBezTo>
                  <a:close/>
                  <a:moveTo>
                    <a:pt x="4572000" y="0"/>
                  </a:moveTo>
                  <a:cubicBezTo>
                    <a:pt x="4627880" y="0"/>
                    <a:pt x="4673600" y="45720"/>
                    <a:pt x="4673600" y="101600"/>
                  </a:cubicBezTo>
                  <a:cubicBezTo>
                    <a:pt x="4673600" y="157480"/>
                    <a:pt x="4627880" y="203200"/>
                    <a:pt x="4572000" y="203200"/>
                  </a:cubicBezTo>
                  <a:cubicBezTo>
                    <a:pt x="4516120" y="203200"/>
                    <a:pt x="4470400" y="157480"/>
                    <a:pt x="4470400" y="101600"/>
                  </a:cubicBezTo>
                  <a:cubicBezTo>
                    <a:pt x="4470400" y="45720"/>
                    <a:pt x="4516120" y="0"/>
                    <a:pt x="4572000" y="0"/>
                  </a:cubicBezTo>
                  <a:close/>
                  <a:moveTo>
                    <a:pt x="4978400" y="0"/>
                  </a:moveTo>
                  <a:cubicBezTo>
                    <a:pt x="5034280" y="0"/>
                    <a:pt x="5080000" y="45720"/>
                    <a:pt x="5080000" y="101600"/>
                  </a:cubicBezTo>
                  <a:cubicBezTo>
                    <a:pt x="5080000" y="157480"/>
                    <a:pt x="5034280" y="203200"/>
                    <a:pt x="4978400" y="203200"/>
                  </a:cubicBezTo>
                  <a:cubicBezTo>
                    <a:pt x="4922520" y="203200"/>
                    <a:pt x="4876800" y="157480"/>
                    <a:pt x="4876800" y="101600"/>
                  </a:cubicBezTo>
                  <a:cubicBezTo>
                    <a:pt x="4876800" y="45720"/>
                    <a:pt x="4922520" y="0"/>
                    <a:pt x="4978400" y="0"/>
                  </a:cubicBezTo>
                  <a:close/>
                  <a:moveTo>
                    <a:pt x="5384800" y="0"/>
                  </a:moveTo>
                  <a:cubicBezTo>
                    <a:pt x="5440680" y="0"/>
                    <a:pt x="5486400" y="45720"/>
                    <a:pt x="5486400" y="101600"/>
                  </a:cubicBezTo>
                  <a:cubicBezTo>
                    <a:pt x="5486400" y="157480"/>
                    <a:pt x="5440680" y="203200"/>
                    <a:pt x="5384800" y="203200"/>
                  </a:cubicBezTo>
                  <a:cubicBezTo>
                    <a:pt x="5328920" y="203200"/>
                    <a:pt x="5283200" y="157480"/>
                    <a:pt x="5283200" y="101600"/>
                  </a:cubicBezTo>
                  <a:cubicBezTo>
                    <a:pt x="5283200" y="45720"/>
                    <a:pt x="5328920" y="0"/>
                    <a:pt x="5384800" y="0"/>
                  </a:cubicBezTo>
                  <a:close/>
                  <a:moveTo>
                    <a:pt x="5791200" y="0"/>
                  </a:moveTo>
                  <a:cubicBezTo>
                    <a:pt x="5847080" y="0"/>
                    <a:pt x="5892800" y="45720"/>
                    <a:pt x="5892800" y="101600"/>
                  </a:cubicBezTo>
                  <a:cubicBezTo>
                    <a:pt x="5892800" y="157480"/>
                    <a:pt x="5847080" y="203200"/>
                    <a:pt x="5791200" y="203200"/>
                  </a:cubicBezTo>
                  <a:cubicBezTo>
                    <a:pt x="5735320" y="203200"/>
                    <a:pt x="5689600" y="157480"/>
                    <a:pt x="5689600" y="101600"/>
                  </a:cubicBezTo>
                  <a:cubicBezTo>
                    <a:pt x="5689600" y="45720"/>
                    <a:pt x="5735320" y="0"/>
                    <a:pt x="5791200" y="0"/>
                  </a:cubicBezTo>
                  <a:close/>
                  <a:moveTo>
                    <a:pt x="6197600" y="0"/>
                  </a:moveTo>
                  <a:cubicBezTo>
                    <a:pt x="6253480" y="0"/>
                    <a:pt x="6299200" y="45720"/>
                    <a:pt x="6299200" y="101600"/>
                  </a:cubicBezTo>
                  <a:cubicBezTo>
                    <a:pt x="6299200" y="157480"/>
                    <a:pt x="6253480" y="203200"/>
                    <a:pt x="6197600" y="203200"/>
                  </a:cubicBezTo>
                  <a:cubicBezTo>
                    <a:pt x="6141720" y="203200"/>
                    <a:pt x="6096000" y="157480"/>
                    <a:pt x="6096000" y="101600"/>
                  </a:cubicBezTo>
                  <a:cubicBezTo>
                    <a:pt x="6096000" y="45720"/>
                    <a:pt x="6141720" y="0"/>
                    <a:pt x="6197600" y="0"/>
                  </a:cubicBezTo>
                  <a:close/>
                  <a:moveTo>
                    <a:pt x="6604000" y="0"/>
                  </a:moveTo>
                  <a:cubicBezTo>
                    <a:pt x="6659880" y="0"/>
                    <a:pt x="6705600" y="45720"/>
                    <a:pt x="6705600" y="101600"/>
                  </a:cubicBezTo>
                  <a:cubicBezTo>
                    <a:pt x="6705600" y="157480"/>
                    <a:pt x="6659880" y="203200"/>
                    <a:pt x="6604000" y="203200"/>
                  </a:cubicBezTo>
                  <a:cubicBezTo>
                    <a:pt x="6548120" y="203200"/>
                    <a:pt x="6502400" y="157480"/>
                    <a:pt x="6502400" y="101600"/>
                  </a:cubicBezTo>
                  <a:cubicBezTo>
                    <a:pt x="6502400" y="45720"/>
                    <a:pt x="6548120" y="0"/>
                    <a:pt x="6604000" y="0"/>
                  </a:cubicBezTo>
                  <a:close/>
                  <a:moveTo>
                    <a:pt x="7010400" y="0"/>
                  </a:moveTo>
                  <a:cubicBezTo>
                    <a:pt x="7066280" y="0"/>
                    <a:pt x="7112000" y="45720"/>
                    <a:pt x="7112000" y="101600"/>
                  </a:cubicBezTo>
                  <a:cubicBezTo>
                    <a:pt x="7112000" y="157480"/>
                    <a:pt x="7066280" y="203200"/>
                    <a:pt x="7010400" y="203200"/>
                  </a:cubicBezTo>
                  <a:cubicBezTo>
                    <a:pt x="6954520" y="203200"/>
                    <a:pt x="6908800" y="157480"/>
                    <a:pt x="6908800" y="101600"/>
                  </a:cubicBezTo>
                  <a:cubicBezTo>
                    <a:pt x="6908800" y="45720"/>
                    <a:pt x="6954520" y="0"/>
                    <a:pt x="7010400" y="0"/>
                  </a:cubicBezTo>
                  <a:close/>
                  <a:moveTo>
                    <a:pt x="7416800" y="0"/>
                  </a:moveTo>
                  <a:cubicBezTo>
                    <a:pt x="7472680" y="0"/>
                    <a:pt x="7518400" y="45720"/>
                    <a:pt x="7518400" y="101600"/>
                  </a:cubicBezTo>
                  <a:cubicBezTo>
                    <a:pt x="7518400" y="157480"/>
                    <a:pt x="7472680" y="203200"/>
                    <a:pt x="7416800" y="203200"/>
                  </a:cubicBezTo>
                  <a:cubicBezTo>
                    <a:pt x="7360920" y="203200"/>
                    <a:pt x="7315200" y="157480"/>
                    <a:pt x="7315200" y="101600"/>
                  </a:cubicBezTo>
                  <a:cubicBezTo>
                    <a:pt x="7315200" y="45720"/>
                    <a:pt x="7360920" y="0"/>
                    <a:pt x="7416800" y="0"/>
                  </a:cubicBezTo>
                  <a:close/>
                  <a:moveTo>
                    <a:pt x="7823200" y="0"/>
                  </a:moveTo>
                  <a:cubicBezTo>
                    <a:pt x="7879080" y="0"/>
                    <a:pt x="7924800" y="45720"/>
                    <a:pt x="7924800" y="101600"/>
                  </a:cubicBezTo>
                  <a:cubicBezTo>
                    <a:pt x="7924800" y="157480"/>
                    <a:pt x="7879080" y="203200"/>
                    <a:pt x="7823200" y="203200"/>
                  </a:cubicBezTo>
                  <a:cubicBezTo>
                    <a:pt x="7767320" y="203200"/>
                    <a:pt x="7721600" y="157480"/>
                    <a:pt x="7721600" y="101600"/>
                  </a:cubicBezTo>
                  <a:cubicBezTo>
                    <a:pt x="7721600" y="45720"/>
                    <a:pt x="7767320" y="0"/>
                    <a:pt x="7823200" y="0"/>
                  </a:cubicBezTo>
                  <a:close/>
                  <a:moveTo>
                    <a:pt x="8229600" y="0"/>
                  </a:moveTo>
                  <a:cubicBezTo>
                    <a:pt x="8285480" y="0"/>
                    <a:pt x="8331200" y="45720"/>
                    <a:pt x="8331200" y="101600"/>
                  </a:cubicBezTo>
                  <a:cubicBezTo>
                    <a:pt x="8331200" y="157480"/>
                    <a:pt x="8285480" y="203200"/>
                    <a:pt x="8229600" y="203200"/>
                  </a:cubicBezTo>
                  <a:cubicBezTo>
                    <a:pt x="8173720" y="203200"/>
                    <a:pt x="8128000" y="157480"/>
                    <a:pt x="8128000" y="101600"/>
                  </a:cubicBezTo>
                  <a:cubicBezTo>
                    <a:pt x="8128000" y="45720"/>
                    <a:pt x="8173720" y="0"/>
                    <a:pt x="8229600" y="0"/>
                  </a:cubicBezTo>
                  <a:close/>
                </a:path>
              </a:pathLst>
            </a:custGeom>
            <a:solidFill>
              <a:srgbClr val="F5F5EF"/>
            </a:solidFill>
          </p:spPr>
        </p:sp>
      </p:grpSp>
      <p:grpSp>
        <p:nvGrpSpPr>
          <p:cNvPr id="5" name="Group 5"/>
          <p:cNvGrpSpPr/>
          <p:nvPr/>
        </p:nvGrpSpPr>
        <p:grpSpPr>
          <a:xfrm rot="-5400000">
            <a:off x="6108586" y="6316550"/>
            <a:ext cx="3247796" cy="287098"/>
            <a:chOff x="0" y="0"/>
            <a:chExt cx="9194800" cy="812800"/>
          </a:xfrm>
        </p:grpSpPr>
        <p:sp>
          <p:nvSpPr>
            <p:cNvPr id="6" name="Freeform 6"/>
            <p:cNvSpPr/>
            <p:nvPr/>
          </p:nvSpPr>
          <p:spPr>
            <a:xfrm>
              <a:off x="457200" y="304800"/>
              <a:ext cx="8331200" cy="203200"/>
            </a:xfrm>
            <a:custGeom>
              <a:avLst/>
              <a:gdLst/>
              <a:ahLst/>
              <a:cxnLst/>
              <a:rect l="l" t="t" r="r" b="b"/>
              <a:pathLst>
                <a:path w="8331200" h="203200">
                  <a:moveTo>
                    <a:pt x="101600" y="0"/>
                  </a:moveTo>
                  <a:cubicBezTo>
                    <a:pt x="157480" y="0"/>
                    <a:pt x="203200" y="45720"/>
                    <a:pt x="203200" y="101600"/>
                  </a:cubicBezTo>
                  <a:cubicBezTo>
                    <a:pt x="203200" y="157480"/>
                    <a:pt x="157480" y="203200"/>
                    <a:pt x="101600" y="203200"/>
                  </a:cubicBezTo>
                  <a:cubicBezTo>
                    <a:pt x="45720" y="203200"/>
                    <a:pt x="0" y="157480"/>
                    <a:pt x="0" y="101600"/>
                  </a:cubicBezTo>
                  <a:cubicBezTo>
                    <a:pt x="0" y="45720"/>
                    <a:pt x="45720" y="0"/>
                    <a:pt x="101600" y="0"/>
                  </a:cubicBezTo>
                  <a:close/>
                  <a:moveTo>
                    <a:pt x="508000" y="0"/>
                  </a:moveTo>
                  <a:cubicBezTo>
                    <a:pt x="563880" y="0"/>
                    <a:pt x="609600" y="45720"/>
                    <a:pt x="609600" y="101600"/>
                  </a:cubicBezTo>
                  <a:cubicBezTo>
                    <a:pt x="609600" y="157480"/>
                    <a:pt x="563880" y="203200"/>
                    <a:pt x="508000" y="203200"/>
                  </a:cubicBezTo>
                  <a:cubicBezTo>
                    <a:pt x="452120" y="203200"/>
                    <a:pt x="406400" y="157480"/>
                    <a:pt x="406400" y="101600"/>
                  </a:cubicBezTo>
                  <a:cubicBezTo>
                    <a:pt x="406400" y="45720"/>
                    <a:pt x="452120" y="0"/>
                    <a:pt x="508000" y="0"/>
                  </a:cubicBezTo>
                  <a:close/>
                  <a:moveTo>
                    <a:pt x="914400" y="0"/>
                  </a:moveTo>
                  <a:cubicBezTo>
                    <a:pt x="970280" y="0"/>
                    <a:pt x="1016000" y="45720"/>
                    <a:pt x="1016000" y="101600"/>
                  </a:cubicBezTo>
                  <a:cubicBezTo>
                    <a:pt x="1016000" y="157480"/>
                    <a:pt x="970280" y="203200"/>
                    <a:pt x="914400" y="203200"/>
                  </a:cubicBezTo>
                  <a:cubicBezTo>
                    <a:pt x="858520" y="203200"/>
                    <a:pt x="812800" y="157480"/>
                    <a:pt x="812800" y="101600"/>
                  </a:cubicBezTo>
                  <a:cubicBezTo>
                    <a:pt x="812800" y="45720"/>
                    <a:pt x="858520" y="0"/>
                    <a:pt x="914400" y="0"/>
                  </a:cubicBezTo>
                  <a:close/>
                  <a:moveTo>
                    <a:pt x="1320800" y="0"/>
                  </a:moveTo>
                  <a:cubicBezTo>
                    <a:pt x="1376680" y="0"/>
                    <a:pt x="1422400" y="45720"/>
                    <a:pt x="1422400" y="101600"/>
                  </a:cubicBezTo>
                  <a:cubicBezTo>
                    <a:pt x="1422400" y="157480"/>
                    <a:pt x="1376680" y="203200"/>
                    <a:pt x="1320800" y="203200"/>
                  </a:cubicBezTo>
                  <a:cubicBezTo>
                    <a:pt x="1264920" y="203200"/>
                    <a:pt x="1219200" y="157480"/>
                    <a:pt x="1219200" y="101600"/>
                  </a:cubicBezTo>
                  <a:cubicBezTo>
                    <a:pt x="1219200" y="45720"/>
                    <a:pt x="1264920" y="0"/>
                    <a:pt x="1320800" y="0"/>
                  </a:cubicBezTo>
                  <a:close/>
                  <a:moveTo>
                    <a:pt x="1727200" y="0"/>
                  </a:moveTo>
                  <a:cubicBezTo>
                    <a:pt x="1783080" y="0"/>
                    <a:pt x="1828800" y="45720"/>
                    <a:pt x="1828800" y="101600"/>
                  </a:cubicBezTo>
                  <a:cubicBezTo>
                    <a:pt x="1828800" y="157480"/>
                    <a:pt x="1783080" y="203200"/>
                    <a:pt x="1727200" y="203200"/>
                  </a:cubicBezTo>
                  <a:cubicBezTo>
                    <a:pt x="1671320" y="203200"/>
                    <a:pt x="1625600" y="157480"/>
                    <a:pt x="1625600" y="101600"/>
                  </a:cubicBezTo>
                  <a:cubicBezTo>
                    <a:pt x="1625600" y="45720"/>
                    <a:pt x="1671320" y="0"/>
                    <a:pt x="1727200" y="0"/>
                  </a:cubicBezTo>
                  <a:close/>
                  <a:moveTo>
                    <a:pt x="2133600" y="0"/>
                  </a:moveTo>
                  <a:cubicBezTo>
                    <a:pt x="2189480" y="0"/>
                    <a:pt x="2235200" y="45720"/>
                    <a:pt x="2235200" y="101600"/>
                  </a:cubicBezTo>
                  <a:cubicBezTo>
                    <a:pt x="2235200" y="157480"/>
                    <a:pt x="2189480" y="203200"/>
                    <a:pt x="2133600" y="203200"/>
                  </a:cubicBezTo>
                  <a:cubicBezTo>
                    <a:pt x="2077720" y="203200"/>
                    <a:pt x="2032000" y="157480"/>
                    <a:pt x="2032000" y="101600"/>
                  </a:cubicBezTo>
                  <a:cubicBezTo>
                    <a:pt x="2032000" y="45720"/>
                    <a:pt x="2077720" y="0"/>
                    <a:pt x="2133600" y="0"/>
                  </a:cubicBezTo>
                  <a:close/>
                  <a:moveTo>
                    <a:pt x="2540000" y="0"/>
                  </a:moveTo>
                  <a:cubicBezTo>
                    <a:pt x="2595880" y="0"/>
                    <a:pt x="2641600" y="45720"/>
                    <a:pt x="2641600" y="101600"/>
                  </a:cubicBezTo>
                  <a:cubicBezTo>
                    <a:pt x="2641600" y="157480"/>
                    <a:pt x="2595880" y="203200"/>
                    <a:pt x="2540000" y="203200"/>
                  </a:cubicBezTo>
                  <a:cubicBezTo>
                    <a:pt x="2484120" y="203200"/>
                    <a:pt x="2438400" y="157480"/>
                    <a:pt x="2438400" y="101600"/>
                  </a:cubicBezTo>
                  <a:cubicBezTo>
                    <a:pt x="2438400" y="45720"/>
                    <a:pt x="2484120" y="0"/>
                    <a:pt x="2540000" y="0"/>
                  </a:cubicBezTo>
                  <a:close/>
                  <a:moveTo>
                    <a:pt x="2946400" y="0"/>
                  </a:moveTo>
                  <a:cubicBezTo>
                    <a:pt x="3002280" y="0"/>
                    <a:pt x="3048000" y="45720"/>
                    <a:pt x="3048000" y="101600"/>
                  </a:cubicBezTo>
                  <a:cubicBezTo>
                    <a:pt x="3048000" y="157480"/>
                    <a:pt x="3002280" y="203200"/>
                    <a:pt x="2946400" y="203200"/>
                  </a:cubicBezTo>
                  <a:cubicBezTo>
                    <a:pt x="2890520" y="203200"/>
                    <a:pt x="2844800" y="157480"/>
                    <a:pt x="2844800" y="101600"/>
                  </a:cubicBezTo>
                  <a:cubicBezTo>
                    <a:pt x="2844800" y="45720"/>
                    <a:pt x="2890520" y="0"/>
                    <a:pt x="2946400" y="0"/>
                  </a:cubicBezTo>
                  <a:close/>
                  <a:moveTo>
                    <a:pt x="3352800" y="0"/>
                  </a:moveTo>
                  <a:cubicBezTo>
                    <a:pt x="3408680" y="0"/>
                    <a:pt x="3454400" y="45720"/>
                    <a:pt x="3454400" y="101600"/>
                  </a:cubicBezTo>
                  <a:cubicBezTo>
                    <a:pt x="3454400" y="157480"/>
                    <a:pt x="3408680" y="203200"/>
                    <a:pt x="3352800" y="203200"/>
                  </a:cubicBezTo>
                  <a:cubicBezTo>
                    <a:pt x="3296920" y="203200"/>
                    <a:pt x="3251200" y="157480"/>
                    <a:pt x="3251200" y="101600"/>
                  </a:cubicBezTo>
                  <a:cubicBezTo>
                    <a:pt x="3251200" y="45720"/>
                    <a:pt x="3296920" y="0"/>
                    <a:pt x="3352800" y="0"/>
                  </a:cubicBezTo>
                  <a:close/>
                  <a:moveTo>
                    <a:pt x="3759200" y="0"/>
                  </a:moveTo>
                  <a:cubicBezTo>
                    <a:pt x="3815080" y="0"/>
                    <a:pt x="3860800" y="45720"/>
                    <a:pt x="3860800" y="101600"/>
                  </a:cubicBezTo>
                  <a:cubicBezTo>
                    <a:pt x="3860800" y="157480"/>
                    <a:pt x="3815080" y="203200"/>
                    <a:pt x="3759200" y="203200"/>
                  </a:cubicBezTo>
                  <a:cubicBezTo>
                    <a:pt x="3703320" y="203200"/>
                    <a:pt x="3657600" y="157480"/>
                    <a:pt x="3657600" y="101600"/>
                  </a:cubicBezTo>
                  <a:cubicBezTo>
                    <a:pt x="3657600" y="45720"/>
                    <a:pt x="3703320" y="0"/>
                    <a:pt x="3759200" y="0"/>
                  </a:cubicBezTo>
                  <a:close/>
                  <a:moveTo>
                    <a:pt x="4165600" y="0"/>
                  </a:moveTo>
                  <a:cubicBezTo>
                    <a:pt x="4221480" y="0"/>
                    <a:pt x="4267200" y="45720"/>
                    <a:pt x="4267200" y="101600"/>
                  </a:cubicBezTo>
                  <a:cubicBezTo>
                    <a:pt x="4267200" y="157480"/>
                    <a:pt x="4221480" y="203200"/>
                    <a:pt x="4165600" y="203200"/>
                  </a:cubicBezTo>
                  <a:cubicBezTo>
                    <a:pt x="4109720" y="203200"/>
                    <a:pt x="4064000" y="157480"/>
                    <a:pt x="4064000" y="101600"/>
                  </a:cubicBezTo>
                  <a:cubicBezTo>
                    <a:pt x="4064000" y="45720"/>
                    <a:pt x="4109720" y="0"/>
                    <a:pt x="4165600" y="0"/>
                  </a:cubicBezTo>
                  <a:close/>
                  <a:moveTo>
                    <a:pt x="4572000" y="0"/>
                  </a:moveTo>
                  <a:cubicBezTo>
                    <a:pt x="4627880" y="0"/>
                    <a:pt x="4673600" y="45720"/>
                    <a:pt x="4673600" y="101600"/>
                  </a:cubicBezTo>
                  <a:cubicBezTo>
                    <a:pt x="4673600" y="157480"/>
                    <a:pt x="4627880" y="203200"/>
                    <a:pt x="4572000" y="203200"/>
                  </a:cubicBezTo>
                  <a:cubicBezTo>
                    <a:pt x="4516120" y="203200"/>
                    <a:pt x="4470400" y="157480"/>
                    <a:pt x="4470400" y="101600"/>
                  </a:cubicBezTo>
                  <a:cubicBezTo>
                    <a:pt x="4470400" y="45720"/>
                    <a:pt x="4516120" y="0"/>
                    <a:pt x="4572000" y="0"/>
                  </a:cubicBezTo>
                  <a:close/>
                  <a:moveTo>
                    <a:pt x="4978400" y="0"/>
                  </a:moveTo>
                  <a:cubicBezTo>
                    <a:pt x="5034280" y="0"/>
                    <a:pt x="5080000" y="45720"/>
                    <a:pt x="5080000" y="101600"/>
                  </a:cubicBezTo>
                  <a:cubicBezTo>
                    <a:pt x="5080000" y="157480"/>
                    <a:pt x="5034280" y="203200"/>
                    <a:pt x="4978400" y="203200"/>
                  </a:cubicBezTo>
                  <a:cubicBezTo>
                    <a:pt x="4922520" y="203200"/>
                    <a:pt x="4876800" y="157480"/>
                    <a:pt x="4876800" y="101600"/>
                  </a:cubicBezTo>
                  <a:cubicBezTo>
                    <a:pt x="4876800" y="45720"/>
                    <a:pt x="4922520" y="0"/>
                    <a:pt x="4978400" y="0"/>
                  </a:cubicBezTo>
                  <a:close/>
                  <a:moveTo>
                    <a:pt x="5384800" y="0"/>
                  </a:moveTo>
                  <a:cubicBezTo>
                    <a:pt x="5440680" y="0"/>
                    <a:pt x="5486400" y="45720"/>
                    <a:pt x="5486400" y="101600"/>
                  </a:cubicBezTo>
                  <a:cubicBezTo>
                    <a:pt x="5486400" y="157480"/>
                    <a:pt x="5440680" y="203200"/>
                    <a:pt x="5384800" y="203200"/>
                  </a:cubicBezTo>
                  <a:cubicBezTo>
                    <a:pt x="5328920" y="203200"/>
                    <a:pt x="5283200" y="157480"/>
                    <a:pt x="5283200" y="101600"/>
                  </a:cubicBezTo>
                  <a:cubicBezTo>
                    <a:pt x="5283200" y="45720"/>
                    <a:pt x="5328920" y="0"/>
                    <a:pt x="5384800" y="0"/>
                  </a:cubicBezTo>
                  <a:close/>
                  <a:moveTo>
                    <a:pt x="5791200" y="0"/>
                  </a:moveTo>
                  <a:cubicBezTo>
                    <a:pt x="5847080" y="0"/>
                    <a:pt x="5892800" y="45720"/>
                    <a:pt x="5892800" y="101600"/>
                  </a:cubicBezTo>
                  <a:cubicBezTo>
                    <a:pt x="5892800" y="157480"/>
                    <a:pt x="5847080" y="203200"/>
                    <a:pt x="5791200" y="203200"/>
                  </a:cubicBezTo>
                  <a:cubicBezTo>
                    <a:pt x="5735320" y="203200"/>
                    <a:pt x="5689600" y="157480"/>
                    <a:pt x="5689600" y="101600"/>
                  </a:cubicBezTo>
                  <a:cubicBezTo>
                    <a:pt x="5689600" y="45720"/>
                    <a:pt x="5735320" y="0"/>
                    <a:pt x="5791200" y="0"/>
                  </a:cubicBezTo>
                  <a:close/>
                  <a:moveTo>
                    <a:pt x="6197600" y="0"/>
                  </a:moveTo>
                  <a:cubicBezTo>
                    <a:pt x="6253480" y="0"/>
                    <a:pt x="6299200" y="45720"/>
                    <a:pt x="6299200" y="101600"/>
                  </a:cubicBezTo>
                  <a:cubicBezTo>
                    <a:pt x="6299200" y="157480"/>
                    <a:pt x="6253480" y="203200"/>
                    <a:pt x="6197600" y="203200"/>
                  </a:cubicBezTo>
                  <a:cubicBezTo>
                    <a:pt x="6141720" y="203200"/>
                    <a:pt x="6096000" y="157480"/>
                    <a:pt x="6096000" y="101600"/>
                  </a:cubicBezTo>
                  <a:cubicBezTo>
                    <a:pt x="6096000" y="45720"/>
                    <a:pt x="6141720" y="0"/>
                    <a:pt x="6197600" y="0"/>
                  </a:cubicBezTo>
                  <a:close/>
                  <a:moveTo>
                    <a:pt x="6604000" y="0"/>
                  </a:moveTo>
                  <a:cubicBezTo>
                    <a:pt x="6659880" y="0"/>
                    <a:pt x="6705600" y="45720"/>
                    <a:pt x="6705600" y="101600"/>
                  </a:cubicBezTo>
                  <a:cubicBezTo>
                    <a:pt x="6705600" y="157480"/>
                    <a:pt x="6659880" y="203200"/>
                    <a:pt x="6604000" y="203200"/>
                  </a:cubicBezTo>
                  <a:cubicBezTo>
                    <a:pt x="6548120" y="203200"/>
                    <a:pt x="6502400" y="157480"/>
                    <a:pt x="6502400" y="101600"/>
                  </a:cubicBezTo>
                  <a:cubicBezTo>
                    <a:pt x="6502400" y="45720"/>
                    <a:pt x="6548120" y="0"/>
                    <a:pt x="6604000" y="0"/>
                  </a:cubicBezTo>
                  <a:close/>
                  <a:moveTo>
                    <a:pt x="7010400" y="0"/>
                  </a:moveTo>
                  <a:cubicBezTo>
                    <a:pt x="7066280" y="0"/>
                    <a:pt x="7112000" y="45720"/>
                    <a:pt x="7112000" y="101600"/>
                  </a:cubicBezTo>
                  <a:cubicBezTo>
                    <a:pt x="7112000" y="157480"/>
                    <a:pt x="7066280" y="203200"/>
                    <a:pt x="7010400" y="203200"/>
                  </a:cubicBezTo>
                  <a:cubicBezTo>
                    <a:pt x="6954520" y="203200"/>
                    <a:pt x="6908800" y="157480"/>
                    <a:pt x="6908800" y="101600"/>
                  </a:cubicBezTo>
                  <a:cubicBezTo>
                    <a:pt x="6908800" y="45720"/>
                    <a:pt x="6954520" y="0"/>
                    <a:pt x="7010400" y="0"/>
                  </a:cubicBezTo>
                  <a:close/>
                  <a:moveTo>
                    <a:pt x="7416800" y="0"/>
                  </a:moveTo>
                  <a:cubicBezTo>
                    <a:pt x="7472680" y="0"/>
                    <a:pt x="7518400" y="45720"/>
                    <a:pt x="7518400" y="101600"/>
                  </a:cubicBezTo>
                  <a:cubicBezTo>
                    <a:pt x="7518400" y="157480"/>
                    <a:pt x="7472680" y="203200"/>
                    <a:pt x="7416800" y="203200"/>
                  </a:cubicBezTo>
                  <a:cubicBezTo>
                    <a:pt x="7360920" y="203200"/>
                    <a:pt x="7315200" y="157480"/>
                    <a:pt x="7315200" y="101600"/>
                  </a:cubicBezTo>
                  <a:cubicBezTo>
                    <a:pt x="7315200" y="45720"/>
                    <a:pt x="7360920" y="0"/>
                    <a:pt x="7416800" y="0"/>
                  </a:cubicBezTo>
                  <a:close/>
                  <a:moveTo>
                    <a:pt x="7823200" y="0"/>
                  </a:moveTo>
                  <a:cubicBezTo>
                    <a:pt x="7879080" y="0"/>
                    <a:pt x="7924800" y="45720"/>
                    <a:pt x="7924800" y="101600"/>
                  </a:cubicBezTo>
                  <a:cubicBezTo>
                    <a:pt x="7924800" y="157480"/>
                    <a:pt x="7879080" y="203200"/>
                    <a:pt x="7823200" y="203200"/>
                  </a:cubicBezTo>
                  <a:cubicBezTo>
                    <a:pt x="7767320" y="203200"/>
                    <a:pt x="7721600" y="157480"/>
                    <a:pt x="7721600" y="101600"/>
                  </a:cubicBezTo>
                  <a:cubicBezTo>
                    <a:pt x="7721600" y="45720"/>
                    <a:pt x="7767320" y="0"/>
                    <a:pt x="7823200" y="0"/>
                  </a:cubicBezTo>
                  <a:close/>
                  <a:moveTo>
                    <a:pt x="8229600" y="0"/>
                  </a:moveTo>
                  <a:cubicBezTo>
                    <a:pt x="8285480" y="0"/>
                    <a:pt x="8331200" y="45720"/>
                    <a:pt x="8331200" y="101600"/>
                  </a:cubicBezTo>
                  <a:cubicBezTo>
                    <a:pt x="8331200" y="157480"/>
                    <a:pt x="8285480" y="203200"/>
                    <a:pt x="8229600" y="203200"/>
                  </a:cubicBezTo>
                  <a:cubicBezTo>
                    <a:pt x="8173720" y="203200"/>
                    <a:pt x="8128000" y="157480"/>
                    <a:pt x="8128000" y="101600"/>
                  </a:cubicBezTo>
                  <a:cubicBezTo>
                    <a:pt x="8128000" y="45720"/>
                    <a:pt x="8173720" y="0"/>
                    <a:pt x="8229600" y="0"/>
                  </a:cubicBezTo>
                  <a:close/>
                </a:path>
              </a:pathLst>
            </a:custGeom>
            <a:solidFill>
              <a:srgbClr val="F5F5EF"/>
            </a:solidFill>
          </p:spPr>
        </p:sp>
      </p:grpSp>
      <p:grpSp>
        <p:nvGrpSpPr>
          <p:cNvPr id="7" name="Group 7"/>
          <p:cNvGrpSpPr/>
          <p:nvPr/>
        </p:nvGrpSpPr>
        <p:grpSpPr>
          <a:xfrm>
            <a:off x="7501797" y="3828210"/>
            <a:ext cx="441127" cy="441127"/>
            <a:chOff x="0" y="0"/>
            <a:chExt cx="6350000" cy="6350000"/>
          </a:xfrm>
        </p:grpSpPr>
        <p:sp>
          <p:nvSpPr>
            <p:cNvPr id="8" name="Freeform 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a:ln>
              <a:solidFill>
                <a:srgbClr val="000000"/>
              </a:solidFill>
            </a:ln>
          </p:spPr>
        </p:sp>
      </p:grpSp>
      <p:grpSp>
        <p:nvGrpSpPr>
          <p:cNvPr id="9" name="Group 9"/>
          <p:cNvGrpSpPr/>
          <p:nvPr/>
        </p:nvGrpSpPr>
        <p:grpSpPr>
          <a:xfrm>
            <a:off x="7522416" y="6382491"/>
            <a:ext cx="420508" cy="420508"/>
            <a:chOff x="0" y="0"/>
            <a:chExt cx="6350000" cy="6350000"/>
          </a:xfrm>
        </p:grpSpPr>
        <p:sp>
          <p:nvSpPr>
            <p:cNvPr id="10" name="Freeform 1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8BD4AB"/>
            </a:solidFill>
          </p:spPr>
        </p:sp>
      </p:grpSp>
      <p:grpSp>
        <p:nvGrpSpPr>
          <p:cNvPr id="11" name="Group 11"/>
          <p:cNvGrpSpPr/>
          <p:nvPr/>
        </p:nvGrpSpPr>
        <p:grpSpPr>
          <a:xfrm>
            <a:off x="7522416" y="3942630"/>
            <a:ext cx="420508" cy="420508"/>
            <a:chOff x="0" y="0"/>
            <a:chExt cx="6350000" cy="6350000"/>
          </a:xfrm>
        </p:grpSpPr>
        <p:sp>
          <p:nvSpPr>
            <p:cNvPr id="12" name="Freeform 12"/>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8BD4AB"/>
            </a:solidFill>
          </p:spPr>
        </p:sp>
      </p:grpSp>
      <p:pic>
        <p:nvPicPr>
          <p:cNvPr id="13" name="Picture 1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2155741" y="2559576"/>
            <a:ext cx="3871187" cy="5167847"/>
          </a:xfrm>
          <a:prstGeom prst="rect">
            <a:avLst/>
          </a:prstGeom>
        </p:spPr>
      </p:pic>
      <p:pic>
        <p:nvPicPr>
          <p:cNvPr id="14" name="Picture 14"/>
          <p:cNvPicPr>
            <a:picLocks noChangeAspect="1"/>
          </p:cNvPicPr>
          <p:nvPr/>
        </p:nvPicPr>
        <p:blipFill>
          <a:blip r:embed="rId4"/>
          <a:srcRect l="3641" t="3580" r="4248" b="14898"/>
          <a:stretch>
            <a:fillRect/>
          </a:stretch>
        </p:blipFill>
        <p:spPr>
          <a:xfrm>
            <a:off x="13477395" y="5903330"/>
            <a:ext cx="4629176" cy="4167136"/>
          </a:xfrm>
          <a:prstGeom prst="rect">
            <a:avLst/>
          </a:prstGeom>
        </p:spPr>
      </p:pic>
      <p:sp>
        <p:nvSpPr>
          <p:cNvPr id="15" name="TextBox 15"/>
          <p:cNvSpPr txBox="1"/>
          <p:nvPr/>
        </p:nvSpPr>
        <p:spPr>
          <a:xfrm>
            <a:off x="2302981" y="1162050"/>
            <a:ext cx="11859638" cy="999019"/>
          </a:xfrm>
          <a:prstGeom prst="rect">
            <a:avLst/>
          </a:prstGeom>
        </p:spPr>
        <p:txBody>
          <a:bodyPr lIns="0" tIns="0" rIns="0" bIns="0" rtlCol="0" anchor="t">
            <a:spAutoFit/>
          </a:bodyPr>
          <a:lstStyle/>
          <a:p>
            <a:pPr marL="0" marR="0" lvl="0" indent="0" algn="ctr" defTabSz="914400" rtl="0" eaLnBrk="1" fontAlgn="auto" latinLnBrk="0" hangingPunct="1">
              <a:lnSpc>
                <a:spcPts val="7442"/>
              </a:lnSpc>
              <a:spcBef>
                <a:spcPts val="0"/>
              </a:spcBef>
              <a:spcAft>
                <a:spcPts val="0"/>
              </a:spcAft>
              <a:buClrTx/>
              <a:buSzTx/>
              <a:buFontTx/>
              <a:buNone/>
              <a:tabLst/>
              <a:defRPr/>
            </a:pPr>
            <a:r>
              <a:rPr kumimoji="0" lang="en-US" sz="7442" b="0" i="0" u="none" strike="noStrike" kern="1200" cap="none" spc="0" normalizeH="0" baseline="0" noProof="0" dirty="0">
                <a:ln>
                  <a:noFill/>
                </a:ln>
                <a:solidFill>
                  <a:srgbClr val="FF0099"/>
                </a:solidFill>
                <a:effectLst/>
                <a:uLnTx/>
                <a:uFillTx/>
                <a:latin typeface="Big Shoulders Display Bold"/>
                <a:ea typeface="+mn-ea"/>
                <a:cs typeface="+mn-cs"/>
              </a:rPr>
              <a:t>WHY ENSEMBLE??</a:t>
            </a:r>
          </a:p>
        </p:txBody>
      </p:sp>
      <p:sp>
        <p:nvSpPr>
          <p:cNvPr id="16" name="TextBox 16"/>
          <p:cNvSpPr txBox="1"/>
          <p:nvPr/>
        </p:nvSpPr>
        <p:spPr>
          <a:xfrm>
            <a:off x="8419579" y="2755265"/>
            <a:ext cx="8009454" cy="2388235"/>
          </a:xfrm>
          <a:prstGeom prst="rect">
            <a:avLst/>
          </a:prstGeom>
        </p:spPr>
        <p:txBody>
          <a:bodyPr lIns="0" tIns="0" rIns="0" bIns="0" rtlCol="0" anchor="t">
            <a:spAutoFit/>
          </a:bodyPr>
          <a:lstStyle/>
          <a:p>
            <a:pPr marL="0" marR="0" lvl="0" indent="0" algn="ctr" defTabSz="914400" rtl="0" eaLnBrk="1" fontAlgn="auto" latinLnBrk="0" hangingPunct="1">
              <a:lnSpc>
                <a:spcPts val="4759"/>
              </a:lnSpc>
              <a:spcBef>
                <a:spcPts val="0"/>
              </a:spcBef>
              <a:spcAft>
                <a:spcPts val="0"/>
              </a:spcAft>
              <a:buClrTx/>
              <a:buSzTx/>
              <a:buFontTx/>
              <a:buNone/>
              <a:tabLst/>
              <a:defRPr/>
            </a:pPr>
            <a:r>
              <a:rPr kumimoji="0" lang="en-US" sz="3399" b="0" i="0" u="none" strike="noStrike" kern="1200" cap="none" spc="0" normalizeH="0" baseline="0" noProof="0">
                <a:ln>
                  <a:noFill/>
                </a:ln>
                <a:solidFill>
                  <a:srgbClr val="FFFFFF"/>
                </a:solidFill>
                <a:effectLst/>
                <a:uLnTx/>
                <a:uFillTx/>
                <a:latin typeface="Open Sans Light"/>
                <a:ea typeface="+mn-ea"/>
                <a:cs typeface="+mn-cs"/>
              </a:rPr>
              <a:t>In Ensemble method several weak learners are correctly combined</a:t>
            </a:r>
          </a:p>
          <a:p>
            <a:pPr marL="0" marR="0" lvl="0" indent="0" algn="ctr" defTabSz="914400" rtl="0" eaLnBrk="1" fontAlgn="auto" latinLnBrk="0" hangingPunct="1">
              <a:lnSpc>
                <a:spcPts val="4759"/>
              </a:lnSpc>
              <a:spcBef>
                <a:spcPts val="0"/>
              </a:spcBef>
              <a:spcAft>
                <a:spcPts val="0"/>
              </a:spcAft>
              <a:buClrTx/>
              <a:buSzTx/>
              <a:buFontTx/>
              <a:buNone/>
              <a:tabLst/>
              <a:defRPr/>
            </a:pPr>
            <a:r>
              <a:rPr kumimoji="0" lang="en-US" sz="3399" b="0" i="0" u="none" strike="noStrike" kern="1200" cap="none" spc="0" normalizeH="0" baseline="0" noProof="0">
                <a:ln>
                  <a:noFill/>
                </a:ln>
                <a:solidFill>
                  <a:srgbClr val="FFFFFF"/>
                </a:solidFill>
                <a:effectLst/>
                <a:uLnTx/>
                <a:uFillTx/>
                <a:latin typeface="Open Sans Light"/>
                <a:ea typeface="+mn-ea"/>
                <a:cs typeface="+mn-cs"/>
              </a:rPr>
              <a:t>to form more accurate and robust model.</a:t>
            </a:r>
          </a:p>
        </p:txBody>
      </p:sp>
      <p:sp>
        <p:nvSpPr>
          <p:cNvPr id="17" name="TextBox 17"/>
          <p:cNvSpPr txBox="1"/>
          <p:nvPr/>
        </p:nvSpPr>
        <p:spPr>
          <a:xfrm>
            <a:off x="8586983" y="6867028"/>
            <a:ext cx="4651891" cy="582295"/>
          </a:xfrm>
          <a:prstGeom prst="rect">
            <a:avLst/>
          </a:prstGeom>
        </p:spPr>
        <p:txBody>
          <a:bodyPr lIns="0" tIns="0" rIns="0" bIns="0" rtlCol="0" anchor="t">
            <a:spAutoFit/>
          </a:bodyPr>
          <a:lstStyle/>
          <a:p>
            <a:pPr marL="0" marR="0" lvl="0" indent="0" algn="ctr" defTabSz="914400" rtl="0" eaLnBrk="1" fontAlgn="auto" latinLnBrk="0" hangingPunct="1">
              <a:lnSpc>
                <a:spcPts val="4759"/>
              </a:lnSpc>
              <a:spcBef>
                <a:spcPts val="0"/>
              </a:spcBef>
              <a:spcAft>
                <a:spcPts val="0"/>
              </a:spcAft>
              <a:buClrTx/>
              <a:buSzTx/>
              <a:buFontTx/>
              <a:buNone/>
              <a:tabLst/>
              <a:defRPr/>
            </a:pPr>
            <a:r>
              <a:rPr kumimoji="0" lang="en-US" sz="3399" b="0" i="0" u="none" strike="noStrike" kern="1200" cap="none" spc="0" normalizeH="0" baseline="0" noProof="0">
                <a:ln>
                  <a:noFill/>
                </a:ln>
                <a:solidFill>
                  <a:srgbClr val="FFFFFF"/>
                </a:solidFill>
                <a:effectLst/>
                <a:uLnTx/>
                <a:uFillTx/>
                <a:latin typeface="Open Sans Light"/>
                <a:ea typeface="+mn-ea"/>
                <a:cs typeface="+mn-cs"/>
              </a:rPr>
              <a:t>Random forest classifier</a:t>
            </a:r>
          </a:p>
        </p:txBody>
      </p:sp>
      <p:sp>
        <p:nvSpPr>
          <p:cNvPr id="18" name="TextBox 18"/>
          <p:cNvSpPr txBox="1"/>
          <p:nvPr/>
        </p:nvSpPr>
        <p:spPr>
          <a:xfrm>
            <a:off x="4606783" y="8767268"/>
            <a:ext cx="7960400" cy="582295"/>
          </a:xfrm>
          <a:prstGeom prst="rect">
            <a:avLst/>
          </a:prstGeom>
        </p:spPr>
        <p:txBody>
          <a:bodyPr lIns="0" tIns="0" rIns="0" bIns="0" rtlCol="0" anchor="t">
            <a:spAutoFit/>
          </a:bodyPr>
          <a:lstStyle/>
          <a:p>
            <a:pPr marL="0" marR="0" lvl="0" indent="0" algn="ctr" defTabSz="914400" rtl="0" eaLnBrk="1" fontAlgn="auto" latinLnBrk="0" hangingPunct="1">
              <a:lnSpc>
                <a:spcPts val="4759"/>
              </a:lnSpc>
              <a:spcBef>
                <a:spcPts val="0"/>
              </a:spcBef>
              <a:spcAft>
                <a:spcPts val="0"/>
              </a:spcAft>
              <a:buClrTx/>
              <a:buSzTx/>
              <a:buFontTx/>
              <a:buNone/>
              <a:tabLst/>
              <a:defRPr/>
            </a:pPr>
            <a:r>
              <a:rPr kumimoji="0" lang="en-US" sz="3399" b="0" i="0" u="none" strike="noStrike" kern="1200" cap="none" spc="0" normalizeH="0" baseline="0" noProof="0">
                <a:ln>
                  <a:noFill/>
                </a:ln>
                <a:solidFill>
                  <a:srgbClr val="FFFFFF"/>
                </a:solidFill>
                <a:effectLst/>
                <a:uLnTx/>
                <a:uFillTx/>
                <a:latin typeface="Open Sans Light"/>
                <a:ea typeface="+mn-ea"/>
                <a:cs typeface="+mn-cs"/>
              </a:rPr>
              <a:t>Combining uncorrelated model is the key</a:t>
            </a:r>
          </a:p>
        </p:txBody>
      </p:sp>
    </p:spTree>
    <p:extLst>
      <p:ext uri="{BB962C8B-B14F-4D97-AF65-F5344CB8AC3E}">
        <p14:creationId xmlns:p14="http://schemas.microsoft.com/office/powerpoint/2010/main" val="99267884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5A4594"/>
        </a:solidFill>
        <a:effectLst/>
      </p:bgPr>
    </p:bg>
    <p:spTree>
      <p:nvGrpSpPr>
        <p:cNvPr id="1" name=""/>
        <p:cNvGrpSpPr/>
        <p:nvPr/>
      </p:nvGrpSpPr>
      <p:grpSpPr>
        <a:xfrm>
          <a:off x="0" y="0"/>
          <a:ext cx="0" cy="0"/>
          <a:chOff x="0" y="0"/>
          <a:chExt cx="0" cy="0"/>
        </a:xfrm>
      </p:grpSpPr>
      <p:grpSp>
        <p:nvGrpSpPr>
          <p:cNvPr id="2" name="Group 2"/>
          <p:cNvGrpSpPr/>
          <p:nvPr/>
        </p:nvGrpSpPr>
        <p:grpSpPr>
          <a:xfrm>
            <a:off x="6315075" y="2314575"/>
            <a:ext cx="1190172" cy="1190172"/>
            <a:chOff x="0" y="0"/>
            <a:chExt cx="6350000" cy="6350000"/>
          </a:xfrm>
        </p:grpSpPr>
        <p:sp>
          <p:nvSpPr>
            <p:cNvPr id="3" name="Freeform 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3ABDC4"/>
            </a:solidFill>
          </p:spPr>
        </p:sp>
      </p:grpSp>
      <p:sp>
        <p:nvSpPr>
          <p:cNvPr id="4" name="TextBox 4"/>
          <p:cNvSpPr txBox="1"/>
          <p:nvPr/>
        </p:nvSpPr>
        <p:spPr>
          <a:xfrm>
            <a:off x="2830195" y="5048250"/>
            <a:ext cx="12627610" cy="2454277"/>
          </a:xfrm>
          <a:prstGeom prst="rect">
            <a:avLst/>
          </a:prstGeom>
        </p:spPr>
        <p:txBody>
          <a:bodyPr lIns="0" tIns="0" rIns="0" bIns="0" rtlCol="0" anchor="t">
            <a:spAutoFit/>
          </a:bodyPr>
          <a:lstStyle/>
          <a:p>
            <a:pPr marL="0" marR="0" lvl="0" indent="0" algn="ctr" defTabSz="914400" rtl="0" eaLnBrk="1" fontAlgn="auto" latinLnBrk="0" hangingPunct="1">
              <a:lnSpc>
                <a:spcPts val="6530"/>
              </a:lnSpc>
              <a:spcBef>
                <a:spcPts val="0"/>
              </a:spcBef>
              <a:spcAft>
                <a:spcPts val="0"/>
              </a:spcAft>
              <a:buClrTx/>
              <a:buSzTx/>
              <a:buFontTx/>
              <a:buNone/>
              <a:tabLst/>
              <a:defRPr/>
            </a:pPr>
            <a:r>
              <a:rPr kumimoji="0" lang="en-US" sz="4664" b="0" i="0" u="none" strike="noStrike" kern="1200" cap="none" spc="-13" normalizeH="0" baseline="0" noProof="0">
                <a:ln>
                  <a:noFill/>
                </a:ln>
                <a:solidFill>
                  <a:srgbClr val="FFFFFF"/>
                </a:solidFill>
                <a:effectLst/>
                <a:uLnTx/>
                <a:uFillTx/>
                <a:latin typeface="Open Sans Light"/>
                <a:ea typeface="+mn-ea"/>
                <a:cs typeface="+mn-cs"/>
              </a:rPr>
              <a:t>Game</a:t>
            </a:r>
            <a:r>
              <a:rPr kumimoji="0" lang="en-US" sz="4664" b="0" i="0" u="none" strike="noStrike" kern="1200" cap="none" spc="0" normalizeH="0" baseline="0" noProof="0">
                <a:ln>
                  <a:noFill/>
                </a:ln>
                <a:solidFill>
                  <a:srgbClr val="FFFFFF"/>
                </a:solidFill>
                <a:effectLst/>
                <a:uLnTx/>
                <a:uFillTx/>
                <a:latin typeface="Open Sans Light"/>
                <a:ea typeface="+mn-ea"/>
                <a:cs typeface="+mn-cs"/>
              </a:rPr>
              <a:t> 1 — play 100 times, betting $1 each time.</a:t>
            </a:r>
          </a:p>
          <a:p>
            <a:pPr marL="0" marR="0" lvl="0" indent="0" algn="ctr" defTabSz="914400" rtl="0" eaLnBrk="1" fontAlgn="auto" latinLnBrk="0" hangingPunct="1">
              <a:lnSpc>
                <a:spcPts val="6530"/>
              </a:lnSpc>
              <a:spcBef>
                <a:spcPts val="0"/>
              </a:spcBef>
              <a:spcAft>
                <a:spcPts val="0"/>
              </a:spcAft>
              <a:buClrTx/>
              <a:buSzTx/>
              <a:buFontTx/>
              <a:buNone/>
              <a:tabLst/>
              <a:defRPr/>
            </a:pPr>
            <a:r>
              <a:rPr kumimoji="0" lang="en-US" sz="4664" b="0" i="0" u="none" strike="noStrike" kern="1200" cap="none" spc="0" normalizeH="0" baseline="0" noProof="0">
                <a:ln>
                  <a:noFill/>
                </a:ln>
                <a:solidFill>
                  <a:srgbClr val="FFFFFF"/>
                </a:solidFill>
                <a:effectLst/>
                <a:uLnTx/>
                <a:uFillTx/>
                <a:latin typeface="Open Sans Light"/>
                <a:ea typeface="+mn-ea"/>
                <a:cs typeface="+mn-cs"/>
              </a:rPr>
              <a:t>Game 2— play 10 times, betting $10 each time.</a:t>
            </a:r>
          </a:p>
          <a:p>
            <a:pPr marL="0" marR="0" lvl="0" indent="0" algn="ctr" defTabSz="914400" rtl="0" eaLnBrk="1" fontAlgn="auto" latinLnBrk="0" hangingPunct="1">
              <a:lnSpc>
                <a:spcPts val="6530"/>
              </a:lnSpc>
              <a:spcBef>
                <a:spcPts val="0"/>
              </a:spcBef>
              <a:spcAft>
                <a:spcPts val="0"/>
              </a:spcAft>
              <a:buClrTx/>
              <a:buSzTx/>
              <a:buFontTx/>
              <a:buNone/>
              <a:tabLst/>
              <a:defRPr/>
            </a:pPr>
            <a:r>
              <a:rPr kumimoji="0" lang="en-US" sz="4664" b="0" i="0" u="none" strike="noStrike" kern="1200" cap="none" spc="-13" normalizeH="0" baseline="0" noProof="0">
                <a:ln>
                  <a:noFill/>
                </a:ln>
                <a:solidFill>
                  <a:srgbClr val="FFFFFF"/>
                </a:solidFill>
                <a:effectLst/>
                <a:uLnTx/>
                <a:uFillTx/>
                <a:latin typeface="Open Sans Light"/>
                <a:ea typeface="+mn-ea"/>
                <a:cs typeface="+mn-cs"/>
              </a:rPr>
              <a:t>Game 3— play one time, betting $100.               </a:t>
            </a:r>
          </a:p>
        </p:txBody>
      </p:sp>
      <p:sp>
        <p:nvSpPr>
          <p:cNvPr id="5" name="TextBox 5"/>
          <p:cNvSpPr txBox="1"/>
          <p:nvPr/>
        </p:nvSpPr>
        <p:spPr>
          <a:xfrm>
            <a:off x="2632262" y="722993"/>
            <a:ext cx="12207047" cy="1206972"/>
          </a:xfrm>
          <a:prstGeom prst="rect">
            <a:avLst/>
          </a:prstGeom>
        </p:spPr>
        <p:txBody>
          <a:bodyPr lIns="0" tIns="0" rIns="0" bIns="0" rtlCol="0" anchor="t">
            <a:spAutoFit/>
          </a:bodyPr>
          <a:lstStyle/>
          <a:p>
            <a:pPr marL="0" marR="0" lvl="0" indent="0" algn="ctr" defTabSz="914400" rtl="0" eaLnBrk="1" fontAlgn="auto" latinLnBrk="0" hangingPunct="1">
              <a:lnSpc>
                <a:spcPts val="3112"/>
              </a:lnSpc>
              <a:spcBef>
                <a:spcPct val="0"/>
              </a:spcBef>
              <a:spcAft>
                <a:spcPts val="0"/>
              </a:spcAft>
              <a:buClrTx/>
              <a:buSzTx/>
              <a:buFontTx/>
              <a:buNone/>
              <a:tabLst/>
              <a:defRPr/>
            </a:pPr>
            <a:r>
              <a:rPr kumimoji="0" lang="en-US" sz="3112" b="0" i="0" u="none" strike="noStrike" kern="1200" cap="none" spc="130" normalizeH="0" baseline="0" noProof="0" dirty="0">
                <a:ln>
                  <a:noFill/>
                </a:ln>
                <a:solidFill>
                  <a:srgbClr val="B76E22"/>
                </a:solidFill>
                <a:effectLst/>
                <a:uLnTx/>
                <a:uFillTx/>
                <a:latin typeface="Montserrat Classic Bold" panose="020B0604020202020204" charset="0"/>
              </a:rPr>
              <a:t>10 BALLS IN BOWL. IF VALUE IS LESS THAN OR EQUAL TO 4 THEN I WIN ELSE YOU WIN. WHAT WOULD YOU PICK?</a:t>
            </a:r>
          </a:p>
        </p:txBody>
      </p:sp>
      <p:sp>
        <p:nvSpPr>
          <p:cNvPr id="6" name="TextBox 6"/>
          <p:cNvSpPr txBox="1"/>
          <p:nvPr/>
        </p:nvSpPr>
        <p:spPr>
          <a:xfrm>
            <a:off x="6414073" y="2628065"/>
            <a:ext cx="992175" cy="568722"/>
          </a:xfrm>
          <a:prstGeom prst="rect">
            <a:avLst/>
          </a:prstGeom>
        </p:spPr>
        <p:txBody>
          <a:bodyPr lIns="0" tIns="0" rIns="0" bIns="0" rtlCol="0" anchor="t">
            <a:spAutoFit/>
          </a:bodyPr>
          <a:lstStyle/>
          <a:p>
            <a:pPr marL="0" marR="0" lvl="0" indent="0" algn="ctr" defTabSz="914400" rtl="0" eaLnBrk="1" fontAlgn="auto" latinLnBrk="0" hangingPunct="1">
              <a:lnSpc>
                <a:spcPts val="4668"/>
              </a:lnSpc>
              <a:spcBef>
                <a:spcPts val="0"/>
              </a:spcBef>
              <a:spcAft>
                <a:spcPts val="0"/>
              </a:spcAft>
              <a:buClrTx/>
              <a:buSzTx/>
              <a:buFontTx/>
              <a:buNone/>
              <a:tabLst/>
              <a:defRPr/>
            </a:pPr>
            <a:r>
              <a:rPr kumimoji="0" lang="en-US" sz="3334" b="0" i="0" u="none" strike="noStrike" kern="1200" cap="none" spc="0" normalizeH="0" baseline="0" noProof="0">
                <a:ln>
                  <a:noFill/>
                </a:ln>
                <a:solidFill>
                  <a:srgbClr val="E94759"/>
                </a:solidFill>
                <a:effectLst/>
                <a:uLnTx/>
                <a:uFillTx/>
                <a:latin typeface="Open Sans Extra Bold"/>
                <a:ea typeface="+mn-ea"/>
                <a:cs typeface="+mn-cs"/>
              </a:rPr>
              <a:t>1</a:t>
            </a:r>
          </a:p>
        </p:txBody>
      </p:sp>
      <p:grpSp>
        <p:nvGrpSpPr>
          <p:cNvPr id="7" name="Group 7"/>
          <p:cNvGrpSpPr/>
          <p:nvPr/>
        </p:nvGrpSpPr>
        <p:grpSpPr>
          <a:xfrm>
            <a:off x="8350981" y="2350678"/>
            <a:ext cx="1190172" cy="1190172"/>
            <a:chOff x="0" y="0"/>
            <a:chExt cx="6350000" cy="6350000"/>
          </a:xfrm>
        </p:grpSpPr>
        <p:sp>
          <p:nvSpPr>
            <p:cNvPr id="8" name="Freeform 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3ABDC4"/>
            </a:solidFill>
          </p:spPr>
        </p:sp>
      </p:grpSp>
      <p:sp>
        <p:nvSpPr>
          <p:cNvPr id="9" name="TextBox 9"/>
          <p:cNvSpPr txBox="1"/>
          <p:nvPr/>
        </p:nvSpPr>
        <p:spPr>
          <a:xfrm>
            <a:off x="8449980" y="2664168"/>
            <a:ext cx="992175" cy="568722"/>
          </a:xfrm>
          <a:prstGeom prst="rect">
            <a:avLst/>
          </a:prstGeom>
        </p:spPr>
        <p:txBody>
          <a:bodyPr lIns="0" tIns="0" rIns="0" bIns="0" rtlCol="0" anchor="t">
            <a:spAutoFit/>
          </a:bodyPr>
          <a:lstStyle/>
          <a:p>
            <a:pPr marL="0" marR="0" lvl="0" indent="0" algn="ctr" defTabSz="914400" rtl="0" eaLnBrk="1" fontAlgn="auto" latinLnBrk="0" hangingPunct="1">
              <a:lnSpc>
                <a:spcPts val="4668"/>
              </a:lnSpc>
              <a:spcBef>
                <a:spcPts val="0"/>
              </a:spcBef>
              <a:spcAft>
                <a:spcPts val="0"/>
              </a:spcAft>
              <a:buClrTx/>
              <a:buSzTx/>
              <a:buFontTx/>
              <a:buNone/>
              <a:tabLst/>
              <a:defRPr/>
            </a:pPr>
            <a:r>
              <a:rPr kumimoji="0" lang="en-US" sz="3334" b="0" i="0" u="none" strike="noStrike" kern="1200" cap="none" spc="0" normalizeH="0" baseline="0" noProof="0">
                <a:ln>
                  <a:noFill/>
                </a:ln>
                <a:solidFill>
                  <a:srgbClr val="E94759"/>
                </a:solidFill>
                <a:effectLst/>
                <a:uLnTx/>
                <a:uFillTx/>
                <a:latin typeface="Open Sans Extra Bold"/>
                <a:ea typeface="+mn-ea"/>
                <a:cs typeface="+mn-cs"/>
              </a:rPr>
              <a:t>2</a:t>
            </a:r>
          </a:p>
        </p:txBody>
      </p:sp>
      <p:sp>
        <p:nvSpPr>
          <p:cNvPr id="10" name="TextBox 10"/>
          <p:cNvSpPr txBox="1"/>
          <p:nvPr/>
        </p:nvSpPr>
        <p:spPr>
          <a:xfrm>
            <a:off x="10460295" y="2585176"/>
            <a:ext cx="2129909" cy="582295"/>
          </a:xfrm>
          <a:prstGeom prst="rect">
            <a:avLst/>
          </a:prstGeom>
        </p:spPr>
        <p:txBody>
          <a:bodyPr lIns="0" tIns="0" rIns="0" bIns="0" rtlCol="0" anchor="t">
            <a:spAutoFit/>
          </a:bodyPr>
          <a:lstStyle/>
          <a:p>
            <a:pPr marL="0" marR="0" lvl="0" indent="0" algn="ctr" defTabSz="914400" rtl="0" eaLnBrk="1" fontAlgn="auto" latinLnBrk="0" hangingPunct="1">
              <a:lnSpc>
                <a:spcPts val="4759"/>
              </a:lnSpc>
              <a:spcBef>
                <a:spcPts val="0"/>
              </a:spcBef>
              <a:spcAft>
                <a:spcPts val="0"/>
              </a:spcAft>
              <a:buClrTx/>
              <a:buSzTx/>
              <a:buFontTx/>
              <a:buNone/>
              <a:tabLst/>
              <a:defRPr/>
            </a:pPr>
            <a:r>
              <a:rPr kumimoji="0" lang="en-US" sz="3399" b="0" i="0" u="none" strike="noStrike" kern="1200" cap="none" spc="0" normalizeH="0" baseline="0" noProof="0">
                <a:ln>
                  <a:noFill/>
                </a:ln>
                <a:solidFill>
                  <a:srgbClr val="E94759"/>
                </a:solidFill>
                <a:effectLst/>
                <a:uLnTx/>
                <a:uFillTx/>
                <a:latin typeface="Open Sans Extra Bold"/>
                <a:ea typeface="+mn-ea"/>
                <a:cs typeface="+mn-cs"/>
              </a:rPr>
              <a:t>and so on</a:t>
            </a:r>
          </a:p>
        </p:txBody>
      </p:sp>
    </p:spTree>
    <p:extLst>
      <p:ext uri="{BB962C8B-B14F-4D97-AF65-F5344CB8AC3E}">
        <p14:creationId xmlns:p14="http://schemas.microsoft.com/office/powerpoint/2010/main" val="353040784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1D242C"/>
        </a:solidFill>
        <a:effectLst/>
      </p:bgPr>
    </p:bg>
    <p:spTree>
      <p:nvGrpSpPr>
        <p:cNvPr id="1" name=""/>
        <p:cNvGrpSpPr/>
        <p:nvPr/>
      </p:nvGrpSpPr>
      <p:grpSpPr>
        <a:xfrm>
          <a:off x="0" y="0"/>
          <a:ext cx="0" cy="0"/>
          <a:chOff x="0" y="0"/>
          <a:chExt cx="0" cy="0"/>
        </a:xfrm>
      </p:grpSpPr>
      <p:sp>
        <p:nvSpPr>
          <p:cNvPr id="2" name="AutoShape 2"/>
          <p:cNvSpPr/>
          <p:nvPr/>
        </p:nvSpPr>
        <p:spPr>
          <a:xfrm>
            <a:off x="17722638" y="4357337"/>
            <a:ext cx="9525" cy="3091986"/>
          </a:xfrm>
          <a:prstGeom prst="rect">
            <a:avLst/>
          </a:prstGeom>
          <a:solidFill>
            <a:srgbClr val="F5F5EF"/>
          </a:solidFill>
        </p:spPr>
      </p:sp>
      <p:sp>
        <p:nvSpPr>
          <p:cNvPr id="3" name="TextBox 3"/>
          <p:cNvSpPr txBox="1"/>
          <p:nvPr/>
        </p:nvSpPr>
        <p:spPr>
          <a:xfrm>
            <a:off x="2216840" y="1826123"/>
            <a:ext cx="13433847" cy="641985"/>
          </a:xfrm>
          <a:prstGeom prst="rect">
            <a:avLst/>
          </a:prstGeom>
        </p:spPr>
        <p:txBody>
          <a:bodyPr lIns="0" tIns="0" rIns="0" bIns="0" rtlCol="0" anchor="t">
            <a:spAutoFit/>
          </a:bodyPr>
          <a:lstStyle/>
          <a:p>
            <a:pPr marL="0" marR="0" lvl="0" indent="0" algn="ctr" defTabSz="914400" rtl="0" eaLnBrk="1" fontAlgn="auto" latinLnBrk="0" hangingPunct="1">
              <a:lnSpc>
                <a:spcPts val="4995"/>
              </a:lnSpc>
              <a:spcBef>
                <a:spcPts val="0"/>
              </a:spcBef>
              <a:spcAft>
                <a:spcPts val="0"/>
              </a:spcAft>
              <a:buClrTx/>
              <a:buSzTx/>
              <a:buFontTx/>
              <a:buNone/>
              <a:tabLst/>
              <a:defRPr/>
            </a:pPr>
            <a:r>
              <a:rPr kumimoji="0" lang="en-US" sz="4500" b="0" i="0" u="none" strike="noStrike" kern="1200" cap="none" spc="225" normalizeH="0" baseline="0" noProof="0">
                <a:ln>
                  <a:noFill/>
                </a:ln>
                <a:solidFill>
                  <a:srgbClr val="F5E753"/>
                </a:solidFill>
                <a:effectLst/>
                <a:uLnTx/>
                <a:uFillTx/>
                <a:latin typeface="Montserrat Classic Bold"/>
                <a:ea typeface="+mn-ea"/>
                <a:cs typeface="+mn-cs"/>
              </a:rPr>
              <a:t>LOOK AT THE EXAMPLES</a:t>
            </a:r>
          </a:p>
        </p:txBody>
      </p:sp>
      <p:sp>
        <p:nvSpPr>
          <p:cNvPr id="4" name="TextBox 4"/>
          <p:cNvSpPr txBox="1"/>
          <p:nvPr/>
        </p:nvSpPr>
        <p:spPr>
          <a:xfrm rot="-5400000">
            <a:off x="16866871" y="8802015"/>
            <a:ext cx="1721059" cy="155449"/>
          </a:xfrm>
          <a:prstGeom prst="rect">
            <a:avLst/>
          </a:prstGeom>
        </p:spPr>
        <p:txBody>
          <a:bodyPr lIns="0" tIns="0" rIns="0" bIns="0" rtlCol="0" anchor="t">
            <a:spAutoFit/>
          </a:bodyPr>
          <a:lstStyle/>
          <a:p>
            <a:pPr marL="0" marR="0" lvl="0" indent="0" algn="l" defTabSz="914400" rtl="0" eaLnBrk="1" fontAlgn="auto" latinLnBrk="0" hangingPunct="1">
              <a:lnSpc>
                <a:spcPts val="1140"/>
              </a:lnSpc>
              <a:spcBef>
                <a:spcPts val="0"/>
              </a:spcBef>
              <a:spcAft>
                <a:spcPts val="0"/>
              </a:spcAft>
              <a:buClrTx/>
              <a:buSzTx/>
              <a:buFontTx/>
              <a:buNone/>
              <a:tabLst/>
              <a:defRPr/>
            </a:pPr>
            <a:r>
              <a:rPr kumimoji="0" lang="en-US" sz="1000" b="0" i="0" u="none" strike="noStrike" kern="1200" cap="none" spc="368" normalizeH="0" baseline="0" noProof="0">
                <a:ln>
                  <a:noFill/>
                </a:ln>
                <a:solidFill>
                  <a:srgbClr val="F5F5EF"/>
                </a:solidFill>
                <a:effectLst/>
                <a:uLnTx/>
                <a:uFillTx/>
                <a:latin typeface="Montserrat Light Bold"/>
                <a:ea typeface="+mn-ea"/>
                <a:cs typeface="+mn-cs"/>
              </a:rPr>
              <a:t>SCIENCE CLASS</a:t>
            </a:r>
          </a:p>
        </p:txBody>
      </p:sp>
      <p:sp>
        <p:nvSpPr>
          <p:cNvPr id="5" name="TextBox 5"/>
          <p:cNvSpPr txBox="1"/>
          <p:nvPr/>
        </p:nvSpPr>
        <p:spPr>
          <a:xfrm rot="-5400000">
            <a:off x="15838171" y="2397774"/>
            <a:ext cx="3778459" cy="140666"/>
          </a:xfrm>
          <a:prstGeom prst="rect">
            <a:avLst/>
          </a:prstGeom>
        </p:spPr>
        <p:txBody>
          <a:bodyPr lIns="0" tIns="0" rIns="0" bIns="0" rtlCol="0" anchor="t">
            <a:spAutoFit/>
          </a:bodyPr>
          <a:lstStyle/>
          <a:p>
            <a:pPr marL="0" marR="0" lvl="0" indent="0" algn="r" defTabSz="914400" rtl="0" eaLnBrk="1" fontAlgn="auto" latinLnBrk="0" hangingPunct="1">
              <a:lnSpc>
                <a:spcPts val="1140"/>
              </a:lnSpc>
              <a:spcBef>
                <a:spcPts val="0"/>
              </a:spcBef>
              <a:spcAft>
                <a:spcPts val="0"/>
              </a:spcAft>
              <a:buClrTx/>
              <a:buSzTx/>
              <a:buFontTx/>
              <a:buNone/>
              <a:tabLst/>
              <a:defRPr/>
            </a:pPr>
            <a:r>
              <a:rPr kumimoji="0" lang="en-US" sz="1000" b="0" i="0" u="none" strike="noStrike" kern="1200" cap="none" spc="368" normalizeH="0" baseline="0" noProof="0">
                <a:ln>
                  <a:noFill/>
                </a:ln>
                <a:solidFill>
                  <a:srgbClr val="F5F5EF"/>
                </a:solidFill>
                <a:effectLst/>
                <a:uLnTx/>
                <a:uFillTx/>
                <a:latin typeface="Montserrat Light"/>
                <a:ea typeface="+mn-ea"/>
                <a:cs typeface="+mn-cs"/>
              </a:rPr>
              <a:t>OLDMEAD SECONDARY SCHOOL</a:t>
            </a:r>
          </a:p>
        </p:txBody>
      </p:sp>
      <p:grpSp>
        <p:nvGrpSpPr>
          <p:cNvPr id="6" name="Group 6"/>
          <p:cNvGrpSpPr/>
          <p:nvPr/>
        </p:nvGrpSpPr>
        <p:grpSpPr>
          <a:xfrm>
            <a:off x="1378441" y="2974754"/>
            <a:ext cx="4066559" cy="6398173"/>
            <a:chOff x="0" y="0"/>
            <a:chExt cx="5422079" cy="8530897"/>
          </a:xfrm>
        </p:grpSpPr>
        <p:sp>
          <p:nvSpPr>
            <p:cNvPr id="7" name="TextBox 7"/>
            <p:cNvSpPr txBox="1"/>
            <p:nvPr/>
          </p:nvSpPr>
          <p:spPr>
            <a:xfrm>
              <a:off x="0" y="3559480"/>
              <a:ext cx="5422079" cy="4971417"/>
            </a:xfrm>
            <a:prstGeom prst="rect">
              <a:avLst/>
            </a:prstGeom>
          </p:spPr>
          <p:txBody>
            <a:bodyPr lIns="0" tIns="0" rIns="0" bIns="0" rtlCol="0" anchor="t">
              <a:spAutoFit/>
            </a:bodyPr>
            <a:lstStyle/>
            <a:p>
              <a:pPr marL="0" marR="0" lvl="0" indent="0" algn="ctr" defTabSz="914400" rtl="0" eaLnBrk="1" fontAlgn="auto" latinLnBrk="0" hangingPunct="1">
                <a:lnSpc>
                  <a:spcPts val="4319"/>
                </a:lnSpc>
                <a:spcBef>
                  <a:spcPts val="0"/>
                </a:spcBef>
                <a:spcAft>
                  <a:spcPts val="0"/>
                </a:spcAft>
                <a:buClrTx/>
                <a:buSzTx/>
                <a:buFontTx/>
                <a:buNone/>
                <a:tabLst/>
                <a:defRPr/>
              </a:pPr>
              <a:r>
                <a:rPr kumimoji="0" lang="en-US" sz="2699" b="0" i="0" u="none" strike="noStrike" kern="1200" cap="none" spc="53" normalizeH="0" baseline="0" noProof="0">
                  <a:ln>
                    <a:noFill/>
                  </a:ln>
                  <a:solidFill>
                    <a:srgbClr val="F5F5EF"/>
                  </a:solidFill>
                  <a:effectLst/>
                  <a:uLnTx/>
                  <a:uFillTx/>
                  <a:latin typeface="Montserrat Classic"/>
                  <a:ea typeface="+mn-ea"/>
                  <a:cs typeface="+mn-cs"/>
                </a:rPr>
                <a:t>Random variations of the training set by resampling, learn a classifier on each, and combine the results by voting.</a:t>
              </a:r>
            </a:p>
            <a:p>
              <a:pPr marL="0" marR="0" lvl="0" indent="0" algn="ctr" defTabSz="914400" rtl="0" eaLnBrk="1" fontAlgn="auto" latinLnBrk="0" hangingPunct="1">
                <a:lnSpc>
                  <a:spcPts val="4319"/>
                </a:lnSpc>
                <a:spcBef>
                  <a:spcPct val="0"/>
                </a:spcBef>
                <a:spcAft>
                  <a:spcPts val="0"/>
                </a:spcAft>
                <a:buClrTx/>
                <a:buSzTx/>
                <a:buFontTx/>
                <a:buNone/>
                <a:tabLst/>
                <a:defRPr/>
              </a:pPr>
              <a:r>
                <a:rPr kumimoji="0" lang="en-US" sz="2699" b="0" i="0" u="none" strike="noStrike" kern="1200" cap="none" spc="53" normalizeH="0" baseline="0" noProof="0">
                  <a:ln>
                    <a:noFill/>
                  </a:ln>
                  <a:solidFill>
                    <a:srgbClr val="F5F5EF"/>
                  </a:solidFill>
                  <a:effectLst/>
                  <a:uLnTx/>
                  <a:uFillTx/>
                  <a:latin typeface="Montserrat Classic"/>
                  <a:ea typeface="+mn-ea"/>
                  <a:cs typeface="+mn-cs"/>
                </a:rPr>
                <a:t>ex: Randomforest</a:t>
              </a:r>
            </a:p>
          </p:txBody>
        </p:sp>
        <p:sp>
          <p:nvSpPr>
            <p:cNvPr id="8" name="TextBox 8"/>
            <p:cNvSpPr txBox="1"/>
            <p:nvPr/>
          </p:nvSpPr>
          <p:spPr>
            <a:xfrm>
              <a:off x="1150588" y="2743352"/>
              <a:ext cx="3120903" cy="622723"/>
            </a:xfrm>
            <a:prstGeom prst="rect">
              <a:avLst/>
            </a:prstGeom>
          </p:spPr>
          <p:txBody>
            <a:bodyPr lIns="0" tIns="0" rIns="0" bIns="0" rtlCol="0" anchor="t">
              <a:spAutoFit/>
            </a:bodyPr>
            <a:lstStyle/>
            <a:p>
              <a:pPr marL="0" marR="0" lvl="0" indent="0" algn="ctr" defTabSz="914400" rtl="0" eaLnBrk="1" fontAlgn="auto" latinLnBrk="0" hangingPunct="1">
                <a:lnSpc>
                  <a:spcPts val="3919"/>
                </a:lnSpc>
                <a:spcBef>
                  <a:spcPts val="0"/>
                </a:spcBef>
                <a:spcAft>
                  <a:spcPts val="0"/>
                </a:spcAft>
                <a:buClrTx/>
                <a:buSzTx/>
                <a:buFontTx/>
                <a:buNone/>
                <a:tabLst/>
                <a:defRPr/>
              </a:pPr>
              <a:r>
                <a:rPr kumimoji="0" lang="en-US" sz="2799" b="0" i="0" u="none" strike="noStrike" kern="1200" cap="none" spc="335" normalizeH="0" baseline="0" noProof="0">
                  <a:ln>
                    <a:noFill/>
                  </a:ln>
                  <a:solidFill>
                    <a:srgbClr val="F5E753"/>
                  </a:solidFill>
                  <a:effectLst/>
                  <a:uLnTx/>
                  <a:uFillTx/>
                  <a:latin typeface="Montserrat Classic Bold"/>
                  <a:ea typeface="+mn-ea"/>
                  <a:cs typeface="+mn-cs"/>
                </a:rPr>
                <a:t>BAGGING</a:t>
              </a:r>
            </a:p>
          </p:txBody>
        </p:sp>
        <p:pic>
          <p:nvPicPr>
            <p:cNvPr id="9" name="Picture 9"/>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519612" y="0"/>
              <a:ext cx="2382855" cy="1836965"/>
            </a:xfrm>
            <a:prstGeom prst="rect">
              <a:avLst/>
            </a:prstGeom>
          </p:spPr>
        </p:pic>
      </p:grpSp>
      <p:grpSp>
        <p:nvGrpSpPr>
          <p:cNvPr id="10" name="Group 10"/>
          <p:cNvGrpSpPr/>
          <p:nvPr/>
        </p:nvGrpSpPr>
        <p:grpSpPr>
          <a:xfrm>
            <a:off x="6793221" y="2974754"/>
            <a:ext cx="3667686" cy="6746509"/>
            <a:chOff x="0" y="0"/>
            <a:chExt cx="4890248" cy="8995345"/>
          </a:xfrm>
        </p:grpSpPr>
        <p:sp>
          <p:nvSpPr>
            <p:cNvPr id="11" name="TextBox 11"/>
            <p:cNvSpPr txBox="1"/>
            <p:nvPr/>
          </p:nvSpPr>
          <p:spPr>
            <a:xfrm>
              <a:off x="0" y="3209593"/>
              <a:ext cx="4890248" cy="5785752"/>
            </a:xfrm>
            <a:prstGeom prst="rect">
              <a:avLst/>
            </a:prstGeom>
          </p:spPr>
          <p:txBody>
            <a:bodyPr lIns="0" tIns="0" rIns="0" bIns="0" rtlCol="0" anchor="t">
              <a:spAutoFit/>
            </a:bodyPr>
            <a:lstStyle/>
            <a:p>
              <a:pPr marL="0" marR="0" lvl="0" indent="0" algn="ctr" defTabSz="914400" rtl="0" eaLnBrk="1" fontAlgn="auto" latinLnBrk="0" hangingPunct="1">
                <a:lnSpc>
                  <a:spcPts val="3896"/>
                </a:lnSpc>
                <a:spcBef>
                  <a:spcPts val="0"/>
                </a:spcBef>
                <a:spcAft>
                  <a:spcPts val="0"/>
                </a:spcAft>
                <a:buClrTx/>
                <a:buSzTx/>
                <a:buFontTx/>
                <a:buNone/>
                <a:tabLst/>
                <a:defRPr/>
              </a:pPr>
              <a:r>
                <a:rPr kumimoji="0" lang="en-US" sz="2435" b="0" i="0" u="none" strike="noStrike" kern="1200" cap="none" spc="48" normalizeH="0" baseline="0" noProof="0">
                  <a:ln>
                    <a:noFill/>
                  </a:ln>
                  <a:solidFill>
                    <a:srgbClr val="F5F5EF"/>
                  </a:solidFill>
                  <a:effectLst/>
                  <a:uLnTx/>
                  <a:uFillTx/>
                  <a:latin typeface="Montserrat Classic"/>
                  <a:ea typeface="+mn-ea"/>
                  <a:cs typeface="+mn-cs"/>
                </a:rPr>
                <a:t>Training examples have weights, and these are varied so that each new classifier fo?cuses on the examples the previous ones tended to get wrong.</a:t>
              </a:r>
            </a:p>
            <a:p>
              <a:pPr marL="0" marR="0" lvl="0" indent="0" algn="ctr" defTabSz="914400" rtl="0" eaLnBrk="1" fontAlgn="auto" latinLnBrk="0" hangingPunct="1">
                <a:lnSpc>
                  <a:spcPts val="3896"/>
                </a:lnSpc>
                <a:spcBef>
                  <a:spcPct val="0"/>
                </a:spcBef>
                <a:spcAft>
                  <a:spcPts val="0"/>
                </a:spcAft>
                <a:buClrTx/>
                <a:buSzTx/>
                <a:buFontTx/>
                <a:buNone/>
                <a:tabLst/>
                <a:defRPr/>
              </a:pPr>
              <a:r>
                <a:rPr kumimoji="0" lang="en-US" sz="2435" b="0" i="0" u="none" strike="noStrike" kern="1200" cap="none" spc="48" normalizeH="0" baseline="0" noProof="0">
                  <a:ln>
                    <a:noFill/>
                  </a:ln>
                  <a:solidFill>
                    <a:srgbClr val="F5F5EF"/>
                  </a:solidFill>
                  <a:effectLst/>
                  <a:uLnTx/>
                  <a:uFillTx/>
                  <a:latin typeface="Montserrat Classic"/>
                  <a:ea typeface="+mn-ea"/>
                  <a:cs typeface="+mn-cs"/>
                </a:rPr>
                <a:t>ex: XGBoost</a:t>
              </a:r>
            </a:p>
          </p:txBody>
        </p:sp>
        <p:sp>
          <p:nvSpPr>
            <p:cNvPr id="12" name="TextBox 12"/>
            <p:cNvSpPr txBox="1"/>
            <p:nvPr/>
          </p:nvSpPr>
          <p:spPr>
            <a:xfrm>
              <a:off x="1037731" y="2468662"/>
              <a:ext cx="2814786" cy="567249"/>
            </a:xfrm>
            <a:prstGeom prst="rect">
              <a:avLst/>
            </a:prstGeom>
          </p:spPr>
          <p:txBody>
            <a:bodyPr lIns="0" tIns="0" rIns="0" bIns="0" rtlCol="0" anchor="t">
              <a:spAutoFit/>
            </a:bodyPr>
            <a:lstStyle/>
            <a:p>
              <a:pPr marL="0" marR="0" lvl="0" indent="0" algn="ctr" defTabSz="914400" rtl="0" eaLnBrk="1" fontAlgn="auto" latinLnBrk="0" hangingPunct="1">
                <a:lnSpc>
                  <a:spcPts val="3535"/>
                </a:lnSpc>
                <a:spcBef>
                  <a:spcPts val="0"/>
                </a:spcBef>
                <a:spcAft>
                  <a:spcPts val="0"/>
                </a:spcAft>
                <a:buClrTx/>
                <a:buSzTx/>
                <a:buFontTx/>
                <a:buNone/>
                <a:tabLst/>
                <a:defRPr/>
              </a:pPr>
              <a:r>
                <a:rPr kumimoji="0" lang="en-US" sz="2525" b="0" i="0" u="none" strike="noStrike" kern="1200" cap="none" spc="303" normalizeH="0" baseline="0" noProof="0">
                  <a:ln>
                    <a:noFill/>
                  </a:ln>
                  <a:solidFill>
                    <a:srgbClr val="F5E753"/>
                  </a:solidFill>
                  <a:effectLst/>
                  <a:uLnTx/>
                  <a:uFillTx/>
                  <a:latin typeface="Montserrat Classic Bold"/>
                  <a:ea typeface="+mn-ea"/>
                  <a:cs typeface="+mn-cs"/>
                </a:rPr>
                <a:t>BOOSTING</a:t>
              </a:r>
            </a:p>
          </p:txBody>
        </p:sp>
        <p:pic>
          <p:nvPicPr>
            <p:cNvPr id="13" name="Picture 1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370559" y="0"/>
              <a:ext cx="2149131" cy="1656784"/>
            </a:xfrm>
            <a:prstGeom prst="rect">
              <a:avLst/>
            </a:prstGeom>
          </p:spPr>
        </p:pic>
      </p:grpSp>
      <p:grpSp>
        <p:nvGrpSpPr>
          <p:cNvPr id="14" name="Group 14"/>
          <p:cNvGrpSpPr/>
          <p:nvPr/>
        </p:nvGrpSpPr>
        <p:grpSpPr>
          <a:xfrm>
            <a:off x="12457465" y="2910249"/>
            <a:ext cx="4066559" cy="5902872"/>
            <a:chOff x="0" y="0"/>
            <a:chExt cx="5422079" cy="7870496"/>
          </a:xfrm>
        </p:grpSpPr>
        <p:sp>
          <p:nvSpPr>
            <p:cNvPr id="15" name="TextBox 15"/>
            <p:cNvSpPr txBox="1"/>
            <p:nvPr/>
          </p:nvSpPr>
          <p:spPr>
            <a:xfrm>
              <a:off x="0" y="3559480"/>
              <a:ext cx="5422079" cy="4311015"/>
            </a:xfrm>
            <a:prstGeom prst="rect">
              <a:avLst/>
            </a:prstGeom>
          </p:spPr>
          <p:txBody>
            <a:bodyPr lIns="0" tIns="0" rIns="0" bIns="0" rtlCol="0" anchor="t">
              <a:spAutoFit/>
            </a:bodyPr>
            <a:lstStyle/>
            <a:p>
              <a:pPr marL="0" marR="0" lvl="0" indent="0" algn="ctr" defTabSz="914400" rtl="0" eaLnBrk="1" fontAlgn="auto" latinLnBrk="0" hangingPunct="1">
                <a:lnSpc>
                  <a:spcPts val="4320"/>
                </a:lnSpc>
                <a:spcBef>
                  <a:spcPct val="0"/>
                </a:spcBef>
                <a:spcAft>
                  <a:spcPts val="0"/>
                </a:spcAft>
                <a:buClrTx/>
                <a:buSzTx/>
                <a:buFontTx/>
                <a:buNone/>
                <a:tabLst/>
                <a:defRPr/>
              </a:pPr>
              <a:r>
                <a:rPr kumimoji="0" lang="en-US" sz="2700" b="0" i="0" u="none" strike="noStrike" kern="1200" cap="none" spc="54" normalizeH="0" baseline="0" noProof="0">
                  <a:ln>
                    <a:noFill/>
                  </a:ln>
                  <a:solidFill>
                    <a:srgbClr val="F5F5EF"/>
                  </a:solidFill>
                  <a:effectLst/>
                  <a:uLnTx/>
                  <a:uFillTx/>
                  <a:latin typeface="Clear Sans Regular"/>
                  <a:ea typeface="+mn-ea"/>
                  <a:cs typeface="+mn-cs"/>
                </a:rPr>
                <a:t>The outputs of individual classifiers become the inputs of a “higher-level” learner that figures out how best to combine them.</a:t>
              </a:r>
            </a:p>
          </p:txBody>
        </p:sp>
        <p:sp>
          <p:nvSpPr>
            <p:cNvPr id="16" name="TextBox 16"/>
            <p:cNvSpPr txBox="1"/>
            <p:nvPr/>
          </p:nvSpPr>
          <p:spPr>
            <a:xfrm>
              <a:off x="1150588" y="2743352"/>
              <a:ext cx="3120903" cy="622723"/>
            </a:xfrm>
            <a:prstGeom prst="rect">
              <a:avLst/>
            </a:prstGeom>
          </p:spPr>
          <p:txBody>
            <a:bodyPr lIns="0" tIns="0" rIns="0" bIns="0" rtlCol="0" anchor="t">
              <a:spAutoFit/>
            </a:bodyPr>
            <a:lstStyle/>
            <a:p>
              <a:pPr marL="0" marR="0" lvl="0" indent="0" algn="ctr" defTabSz="914400" rtl="0" eaLnBrk="1" fontAlgn="auto" latinLnBrk="0" hangingPunct="1">
                <a:lnSpc>
                  <a:spcPts val="3919"/>
                </a:lnSpc>
                <a:spcBef>
                  <a:spcPts val="0"/>
                </a:spcBef>
                <a:spcAft>
                  <a:spcPts val="0"/>
                </a:spcAft>
                <a:buClrTx/>
                <a:buSzTx/>
                <a:buFontTx/>
                <a:buNone/>
                <a:tabLst/>
                <a:defRPr/>
              </a:pPr>
              <a:r>
                <a:rPr kumimoji="0" lang="en-US" sz="2799" b="0" i="0" u="none" strike="noStrike" kern="1200" cap="none" spc="335" normalizeH="0" baseline="0" noProof="0">
                  <a:ln>
                    <a:noFill/>
                  </a:ln>
                  <a:solidFill>
                    <a:srgbClr val="F5E753"/>
                  </a:solidFill>
                  <a:effectLst/>
                  <a:uLnTx/>
                  <a:uFillTx/>
                  <a:latin typeface="Montserrat Classic Bold"/>
                  <a:ea typeface="+mn-ea"/>
                  <a:cs typeface="+mn-cs"/>
                </a:rPr>
                <a:t>STACKING</a:t>
              </a:r>
            </a:p>
          </p:txBody>
        </p:sp>
        <p:pic>
          <p:nvPicPr>
            <p:cNvPr id="17" name="Picture 17"/>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519612" y="0"/>
              <a:ext cx="2382855" cy="1836965"/>
            </a:xfrm>
            <a:prstGeom prst="rect">
              <a:avLst/>
            </a:prstGeom>
          </p:spPr>
        </p:pic>
      </p:grpSp>
    </p:spTree>
    <p:extLst>
      <p:ext uri="{BB962C8B-B14F-4D97-AF65-F5344CB8AC3E}">
        <p14:creationId xmlns:p14="http://schemas.microsoft.com/office/powerpoint/2010/main" val="104610000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1D242C"/>
        </a:solidFill>
        <a:effectLst/>
      </p:bgPr>
    </p:bg>
    <p:spTree>
      <p:nvGrpSpPr>
        <p:cNvPr id="1" name=""/>
        <p:cNvGrpSpPr/>
        <p:nvPr/>
      </p:nvGrpSpPr>
      <p:grpSpPr>
        <a:xfrm>
          <a:off x="0" y="0"/>
          <a:ext cx="0" cy="0"/>
          <a:chOff x="0" y="0"/>
          <a:chExt cx="0" cy="0"/>
        </a:xfrm>
      </p:grpSpPr>
      <p:sp>
        <p:nvSpPr>
          <p:cNvPr id="2" name="AutoShape 2"/>
          <p:cNvSpPr/>
          <p:nvPr/>
        </p:nvSpPr>
        <p:spPr>
          <a:xfrm>
            <a:off x="17722638" y="4357337"/>
            <a:ext cx="9525" cy="3091986"/>
          </a:xfrm>
          <a:prstGeom prst="rect">
            <a:avLst/>
          </a:prstGeom>
          <a:solidFill>
            <a:srgbClr val="F5F5EF"/>
          </a:solidFill>
        </p:spPr>
      </p:sp>
      <p:grpSp>
        <p:nvGrpSpPr>
          <p:cNvPr id="3" name="Group 3"/>
          <p:cNvGrpSpPr/>
          <p:nvPr/>
        </p:nvGrpSpPr>
        <p:grpSpPr>
          <a:xfrm>
            <a:off x="512606" y="3760658"/>
            <a:ext cx="2732314" cy="1575707"/>
            <a:chOff x="0" y="0"/>
            <a:chExt cx="1913890" cy="1103727"/>
          </a:xfrm>
        </p:grpSpPr>
        <p:sp>
          <p:nvSpPr>
            <p:cNvPr id="4" name="Freeform 4"/>
            <p:cNvSpPr/>
            <p:nvPr/>
          </p:nvSpPr>
          <p:spPr>
            <a:xfrm>
              <a:off x="0" y="0"/>
              <a:ext cx="1913890" cy="1103727"/>
            </a:xfrm>
            <a:custGeom>
              <a:avLst/>
              <a:gdLst/>
              <a:ahLst/>
              <a:cxnLst/>
              <a:rect l="l" t="t" r="r" b="b"/>
              <a:pathLst>
                <a:path w="1913890" h="1103727">
                  <a:moveTo>
                    <a:pt x="0" y="0"/>
                  </a:moveTo>
                  <a:lnTo>
                    <a:pt x="1913890" y="0"/>
                  </a:lnTo>
                  <a:lnTo>
                    <a:pt x="1913890" y="1103727"/>
                  </a:lnTo>
                  <a:lnTo>
                    <a:pt x="0" y="1103727"/>
                  </a:lnTo>
                  <a:close/>
                </a:path>
              </a:pathLst>
            </a:custGeom>
            <a:solidFill>
              <a:srgbClr val="8BD4AB"/>
            </a:solidFill>
          </p:spPr>
        </p:sp>
      </p:grpSp>
      <p:grpSp>
        <p:nvGrpSpPr>
          <p:cNvPr id="5" name="Group 5"/>
          <p:cNvGrpSpPr/>
          <p:nvPr/>
        </p:nvGrpSpPr>
        <p:grpSpPr>
          <a:xfrm>
            <a:off x="4621055" y="606667"/>
            <a:ext cx="2370711" cy="1503177"/>
            <a:chOff x="0" y="0"/>
            <a:chExt cx="3018460" cy="1913890"/>
          </a:xfrm>
        </p:grpSpPr>
        <p:sp>
          <p:nvSpPr>
            <p:cNvPr id="6" name="Freeform 6"/>
            <p:cNvSpPr/>
            <p:nvPr/>
          </p:nvSpPr>
          <p:spPr>
            <a:xfrm>
              <a:off x="0" y="0"/>
              <a:ext cx="3018460" cy="1913890"/>
            </a:xfrm>
            <a:custGeom>
              <a:avLst/>
              <a:gdLst/>
              <a:ahLst/>
              <a:cxnLst/>
              <a:rect l="l" t="t" r="r" b="b"/>
              <a:pathLst>
                <a:path w="3018460" h="1913890">
                  <a:moveTo>
                    <a:pt x="0" y="0"/>
                  </a:moveTo>
                  <a:lnTo>
                    <a:pt x="3018460" y="0"/>
                  </a:lnTo>
                  <a:lnTo>
                    <a:pt x="3018460" y="1913890"/>
                  </a:lnTo>
                  <a:lnTo>
                    <a:pt x="0" y="1913890"/>
                  </a:lnTo>
                  <a:close/>
                </a:path>
              </a:pathLst>
            </a:custGeom>
            <a:solidFill>
              <a:srgbClr val="8BD4AB"/>
            </a:solidFill>
          </p:spPr>
        </p:sp>
      </p:grpSp>
      <p:grpSp>
        <p:nvGrpSpPr>
          <p:cNvPr id="7" name="Group 7"/>
          <p:cNvGrpSpPr/>
          <p:nvPr/>
        </p:nvGrpSpPr>
        <p:grpSpPr>
          <a:xfrm>
            <a:off x="4621055" y="3760658"/>
            <a:ext cx="2370711" cy="1503177"/>
            <a:chOff x="0" y="0"/>
            <a:chExt cx="3018460" cy="1913890"/>
          </a:xfrm>
        </p:grpSpPr>
        <p:sp>
          <p:nvSpPr>
            <p:cNvPr id="8" name="Freeform 8"/>
            <p:cNvSpPr/>
            <p:nvPr/>
          </p:nvSpPr>
          <p:spPr>
            <a:xfrm>
              <a:off x="0" y="0"/>
              <a:ext cx="3018460" cy="1913890"/>
            </a:xfrm>
            <a:custGeom>
              <a:avLst/>
              <a:gdLst/>
              <a:ahLst/>
              <a:cxnLst/>
              <a:rect l="l" t="t" r="r" b="b"/>
              <a:pathLst>
                <a:path w="3018460" h="1913890">
                  <a:moveTo>
                    <a:pt x="0" y="0"/>
                  </a:moveTo>
                  <a:lnTo>
                    <a:pt x="3018460" y="0"/>
                  </a:lnTo>
                  <a:lnTo>
                    <a:pt x="3018460" y="1913890"/>
                  </a:lnTo>
                  <a:lnTo>
                    <a:pt x="0" y="1913890"/>
                  </a:lnTo>
                  <a:close/>
                </a:path>
              </a:pathLst>
            </a:custGeom>
            <a:solidFill>
              <a:srgbClr val="8BD4AB"/>
            </a:solidFill>
          </p:spPr>
        </p:sp>
      </p:grpSp>
      <p:grpSp>
        <p:nvGrpSpPr>
          <p:cNvPr id="9" name="Group 9"/>
          <p:cNvGrpSpPr/>
          <p:nvPr/>
        </p:nvGrpSpPr>
        <p:grpSpPr>
          <a:xfrm>
            <a:off x="4621055" y="6988417"/>
            <a:ext cx="2370711" cy="1503177"/>
            <a:chOff x="0" y="0"/>
            <a:chExt cx="3018460" cy="1913890"/>
          </a:xfrm>
        </p:grpSpPr>
        <p:sp>
          <p:nvSpPr>
            <p:cNvPr id="10" name="Freeform 10"/>
            <p:cNvSpPr/>
            <p:nvPr/>
          </p:nvSpPr>
          <p:spPr>
            <a:xfrm>
              <a:off x="0" y="0"/>
              <a:ext cx="3018460" cy="1913890"/>
            </a:xfrm>
            <a:custGeom>
              <a:avLst/>
              <a:gdLst/>
              <a:ahLst/>
              <a:cxnLst/>
              <a:rect l="l" t="t" r="r" b="b"/>
              <a:pathLst>
                <a:path w="3018460" h="1913890">
                  <a:moveTo>
                    <a:pt x="0" y="0"/>
                  </a:moveTo>
                  <a:lnTo>
                    <a:pt x="3018460" y="0"/>
                  </a:lnTo>
                  <a:lnTo>
                    <a:pt x="3018460" y="1913890"/>
                  </a:lnTo>
                  <a:lnTo>
                    <a:pt x="0" y="1913890"/>
                  </a:lnTo>
                  <a:close/>
                </a:path>
              </a:pathLst>
            </a:custGeom>
            <a:solidFill>
              <a:srgbClr val="8BD4AB"/>
            </a:solidFill>
          </p:spPr>
        </p:sp>
      </p:grpSp>
      <p:sp>
        <p:nvSpPr>
          <p:cNvPr id="11" name="AutoShape 11"/>
          <p:cNvSpPr/>
          <p:nvPr/>
        </p:nvSpPr>
        <p:spPr>
          <a:xfrm>
            <a:off x="6992294" y="1296282"/>
            <a:ext cx="1709770" cy="0"/>
          </a:xfrm>
          <a:prstGeom prst="line">
            <a:avLst/>
          </a:prstGeom>
          <a:ln w="47625" cap="rnd">
            <a:solidFill>
              <a:srgbClr val="FFFFFF"/>
            </a:solidFill>
            <a:prstDash val="solid"/>
            <a:headEnd type="none" w="sm" len="sm"/>
            <a:tailEnd type="triangle" w="lg" len="med"/>
          </a:ln>
        </p:spPr>
      </p:sp>
      <p:sp>
        <p:nvSpPr>
          <p:cNvPr id="12" name="AutoShape 12"/>
          <p:cNvSpPr/>
          <p:nvPr/>
        </p:nvSpPr>
        <p:spPr>
          <a:xfrm>
            <a:off x="6992294" y="4357337"/>
            <a:ext cx="1709271" cy="0"/>
          </a:xfrm>
          <a:prstGeom prst="line">
            <a:avLst/>
          </a:prstGeom>
          <a:ln w="47625" cap="rnd">
            <a:solidFill>
              <a:srgbClr val="FFFFFF"/>
            </a:solidFill>
            <a:prstDash val="solid"/>
            <a:headEnd type="none" w="sm" len="sm"/>
            <a:tailEnd type="triangle" w="lg" len="med"/>
          </a:ln>
        </p:spPr>
      </p:sp>
      <p:sp>
        <p:nvSpPr>
          <p:cNvPr id="13" name="AutoShape 13"/>
          <p:cNvSpPr/>
          <p:nvPr/>
        </p:nvSpPr>
        <p:spPr>
          <a:xfrm>
            <a:off x="6992294" y="7740005"/>
            <a:ext cx="1709271" cy="0"/>
          </a:xfrm>
          <a:prstGeom prst="line">
            <a:avLst/>
          </a:prstGeom>
          <a:ln w="47625" cap="rnd">
            <a:solidFill>
              <a:srgbClr val="FFFFFF"/>
            </a:solidFill>
            <a:prstDash val="solid"/>
            <a:headEnd type="none" w="sm" len="sm"/>
            <a:tailEnd type="triangle" w="lg" len="med"/>
          </a:ln>
        </p:spPr>
      </p:sp>
      <p:grpSp>
        <p:nvGrpSpPr>
          <p:cNvPr id="14" name="Group 14"/>
          <p:cNvGrpSpPr/>
          <p:nvPr/>
        </p:nvGrpSpPr>
        <p:grpSpPr>
          <a:xfrm>
            <a:off x="8702065" y="1028700"/>
            <a:ext cx="1531855" cy="7222671"/>
            <a:chOff x="0" y="0"/>
            <a:chExt cx="518183" cy="2443225"/>
          </a:xfrm>
        </p:grpSpPr>
        <p:sp>
          <p:nvSpPr>
            <p:cNvPr id="15" name="Freeform 15"/>
            <p:cNvSpPr/>
            <p:nvPr/>
          </p:nvSpPr>
          <p:spPr>
            <a:xfrm>
              <a:off x="0" y="0"/>
              <a:ext cx="518183" cy="2443225"/>
            </a:xfrm>
            <a:custGeom>
              <a:avLst/>
              <a:gdLst/>
              <a:ahLst/>
              <a:cxnLst/>
              <a:rect l="l" t="t" r="r" b="b"/>
              <a:pathLst>
                <a:path w="518183" h="2443225">
                  <a:moveTo>
                    <a:pt x="0" y="0"/>
                  </a:moveTo>
                  <a:lnTo>
                    <a:pt x="518183" y="0"/>
                  </a:lnTo>
                  <a:lnTo>
                    <a:pt x="518183" y="2443225"/>
                  </a:lnTo>
                  <a:lnTo>
                    <a:pt x="0" y="2443225"/>
                  </a:lnTo>
                  <a:close/>
                </a:path>
              </a:pathLst>
            </a:custGeom>
            <a:solidFill>
              <a:srgbClr val="8BD4AB"/>
            </a:solidFill>
          </p:spPr>
        </p:sp>
      </p:grpSp>
      <p:sp>
        <p:nvSpPr>
          <p:cNvPr id="16" name="AutoShape 16"/>
          <p:cNvSpPr/>
          <p:nvPr/>
        </p:nvSpPr>
        <p:spPr>
          <a:xfrm>
            <a:off x="10233920" y="4381150"/>
            <a:ext cx="2805973" cy="0"/>
          </a:xfrm>
          <a:prstGeom prst="line">
            <a:avLst/>
          </a:prstGeom>
          <a:ln w="47625" cap="rnd">
            <a:solidFill>
              <a:srgbClr val="FFFFFF"/>
            </a:solidFill>
            <a:prstDash val="solid"/>
            <a:headEnd type="none" w="sm" len="sm"/>
            <a:tailEnd type="triangle" w="lg" len="med"/>
          </a:ln>
        </p:spPr>
      </p:sp>
      <p:grpSp>
        <p:nvGrpSpPr>
          <p:cNvPr id="17" name="Group 17"/>
          <p:cNvGrpSpPr/>
          <p:nvPr/>
        </p:nvGrpSpPr>
        <p:grpSpPr>
          <a:xfrm>
            <a:off x="13039892" y="3817878"/>
            <a:ext cx="3539050" cy="1388738"/>
            <a:chOff x="0" y="0"/>
            <a:chExt cx="3273582" cy="1284567"/>
          </a:xfrm>
        </p:grpSpPr>
        <p:sp>
          <p:nvSpPr>
            <p:cNvPr id="18" name="Freeform 18"/>
            <p:cNvSpPr/>
            <p:nvPr/>
          </p:nvSpPr>
          <p:spPr>
            <a:xfrm>
              <a:off x="0" y="0"/>
              <a:ext cx="3273582" cy="1284567"/>
            </a:xfrm>
            <a:custGeom>
              <a:avLst/>
              <a:gdLst/>
              <a:ahLst/>
              <a:cxnLst/>
              <a:rect l="l" t="t" r="r" b="b"/>
              <a:pathLst>
                <a:path w="3273582" h="1284567">
                  <a:moveTo>
                    <a:pt x="0" y="0"/>
                  </a:moveTo>
                  <a:lnTo>
                    <a:pt x="3273582" y="0"/>
                  </a:lnTo>
                  <a:lnTo>
                    <a:pt x="3273582" y="1284567"/>
                  </a:lnTo>
                  <a:lnTo>
                    <a:pt x="0" y="1284567"/>
                  </a:lnTo>
                  <a:close/>
                </a:path>
              </a:pathLst>
            </a:custGeom>
            <a:solidFill>
              <a:srgbClr val="8BD4AB"/>
            </a:solidFill>
          </p:spPr>
        </p:sp>
      </p:grpSp>
      <p:sp>
        <p:nvSpPr>
          <p:cNvPr id="19" name="TextBox 19"/>
          <p:cNvSpPr txBox="1"/>
          <p:nvPr/>
        </p:nvSpPr>
        <p:spPr>
          <a:xfrm>
            <a:off x="13039892" y="4187762"/>
            <a:ext cx="3539050" cy="582295"/>
          </a:xfrm>
          <a:prstGeom prst="rect">
            <a:avLst/>
          </a:prstGeom>
        </p:spPr>
        <p:txBody>
          <a:bodyPr lIns="0" tIns="0" rIns="0" bIns="0" rtlCol="0" anchor="t">
            <a:spAutoFit/>
          </a:bodyPr>
          <a:lstStyle/>
          <a:p>
            <a:pPr marL="0" marR="0" lvl="0" indent="0" algn="ctr" defTabSz="914400" rtl="0" eaLnBrk="1" fontAlgn="auto" latinLnBrk="0" hangingPunct="1">
              <a:lnSpc>
                <a:spcPts val="4759"/>
              </a:lnSpc>
              <a:spcBef>
                <a:spcPts val="0"/>
              </a:spcBef>
              <a:spcAft>
                <a:spcPts val="0"/>
              </a:spcAft>
              <a:buClrTx/>
              <a:buSzTx/>
              <a:buFontTx/>
              <a:buNone/>
              <a:tabLst/>
              <a:defRPr/>
            </a:pPr>
            <a:r>
              <a:rPr kumimoji="0" lang="en-US" sz="3399" b="0" i="0" u="none" strike="noStrike" kern="1200" cap="none" spc="0" normalizeH="0" baseline="0" noProof="0">
                <a:ln>
                  <a:noFill/>
                </a:ln>
                <a:solidFill>
                  <a:srgbClr val="E94759"/>
                </a:solidFill>
                <a:effectLst/>
                <a:uLnTx/>
                <a:uFillTx/>
                <a:latin typeface="Open Sans Extra Bold"/>
                <a:ea typeface="+mn-ea"/>
                <a:cs typeface="+mn-cs"/>
              </a:rPr>
              <a:t>output</a:t>
            </a:r>
          </a:p>
        </p:txBody>
      </p:sp>
      <p:sp>
        <p:nvSpPr>
          <p:cNvPr id="20" name="TextBox 20"/>
          <p:cNvSpPr txBox="1"/>
          <p:nvPr/>
        </p:nvSpPr>
        <p:spPr>
          <a:xfrm>
            <a:off x="4036886" y="971797"/>
            <a:ext cx="3539050" cy="582295"/>
          </a:xfrm>
          <a:prstGeom prst="rect">
            <a:avLst/>
          </a:prstGeom>
        </p:spPr>
        <p:txBody>
          <a:bodyPr lIns="0" tIns="0" rIns="0" bIns="0" rtlCol="0" anchor="t">
            <a:spAutoFit/>
          </a:bodyPr>
          <a:lstStyle/>
          <a:p>
            <a:pPr marL="0" marR="0" lvl="0" indent="0" algn="ctr" defTabSz="914400" rtl="0" eaLnBrk="1" fontAlgn="auto" latinLnBrk="0" hangingPunct="1">
              <a:lnSpc>
                <a:spcPts val="4759"/>
              </a:lnSpc>
              <a:spcBef>
                <a:spcPts val="0"/>
              </a:spcBef>
              <a:spcAft>
                <a:spcPts val="0"/>
              </a:spcAft>
              <a:buClrTx/>
              <a:buSzTx/>
              <a:buFontTx/>
              <a:buNone/>
              <a:tabLst/>
              <a:defRPr/>
            </a:pPr>
            <a:r>
              <a:rPr kumimoji="0" lang="en-US" sz="3399" b="0" i="0" u="none" strike="noStrike" kern="1200" cap="none" spc="0" normalizeH="0" baseline="0" noProof="0">
                <a:ln>
                  <a:noFill/>
                </a:ln>
                <a:solidFill>
                  <a:srgbClr val="E94759"/>
                </a:solidFill>
                <a:effectLst/>
                <a:uLnTx/>
                <a:uFillTx/>
                <a:latin typeface="Open Sans Extra Bold"/>
                <a:ea typeface="+mn-ea"/>
                <a:cs typeface="+mn-cs"/>
              </a:rPr>
              <a:t>model 1</a:t>
            </a:r>
          </a:p>
        </p:txBody>
      </p:sp>
      <p:sp>
        <p:nvSpPr>
          <p:cNvPr id="21" name="TextBox 21"/>
          <p:cNvSpPr txBox="1"/>
          <p:nvPr/>
        </p:nvSpPr>
        <p:spPr>
          <a:xfrm>
            <a:off x="4036886" y="4187762"/>
            <a:ext cx="3539050" cy="582295"/>
          </a:xfrm>
          <a:prstGeom prst="rect">
            <a:avLst/>
          </a:prstGeom>
        </p:spPr>
        <p:txBody>
          <a:bodyPr lIns="0" tIns="0" rIns="0" bIns="0" rtlCol="0" anchor="t">
            <a:spAutoFit/>
          </a:bodyPr>
          <a:lstStyle/>
          <a:p>
            <a:pPr marL="0" marR="0" lvl="0" indent="0" algn="ctr" defTabSz="914400" rtl="0" eaLnBrk="1" fontAlgn="auto" latinLnBrk="0" hangingPunct="1">
              <a:lnSpc>
                <a:spcPts val="4759"/>
              </a:lnSpc>
              <a:spcBef>
                <a:spcPts val="0"/>
              </a:spcBef>
              <a:spcAft>
                <a:spcPts val="0"/>
              </a:spcAft>
              <a:buClrTx/>
              <a:buSzTx/>
              <a:buFontTx/>
              <a:buNone/>
              <a:tabLst/>
              <a:defRPr/>
            </a:pPr>
            <a:r>
              <a:rPr kumimoji="0" lang="en-US" sz="3399" b="0" i="0" u="none" strike="noStrike" kern="1200" cap="none" spc="0" normalizeH="0" baseline="0" noProof="0">
                <a:ln>
                  <a:noFill/>
                </a:ln>
                <a:solidFill>
                  <a:srgbClr val="E94759"/>
                </a:solidFill>
                <a:effectLst/>
                <a:uLnTx/>
                <a:uFillTx/>
                <a:latin typeface="Open Sans Extra Bold"/>
                <a:ea typeface="+mn-ea"/>
                <a:cs typeface="+mn-cs"/>
              </a:rPr>
              <a:t>model 2</a:t>
            </a:r>
          </a:p>
        </p:txBody>
      </p:sp>
      <p:sp>
        <p:nvSpPr>
          <p:cNvPr id="22" name="TextBox 22"/>
          <p:cNvSpPr txBox="1"/>
          <p:nvPr/>
        </p:nvSpPr>
        <p:spPr>
          <a:xfrm>
            <a:off x="4036886" y="7463145"/>
            <a:ext cx="3539050" cy="582295"/>
          </a:xfrm>
          <a:prstGeom prst="rect">
            <a:avLst/>
          </a:prstGeom>
        </p:spPr>
        <p:txBody>
          <a:bodyPr lIns="0" tIns="0" rIns="0" bIns="0" rtlCol="0" anchor="t">
            <a:spAutoFit/>
          </a:bodyPr>
          <a:lstStyle/>
          <a:p>
            <a:pPr marL="0" marR="0" lvl="0" indent="0" algn="ctr" defTabSz="914400" rtl="0" eaLnBrk="1" fontAlgn="auto" latinLnBrk="0" hangingPunct="1">
              <a:lnSpc>
                <a:spcPts val="4759"/>
              </a:lnSpc>
              <a:spcBef>
                <a:spcPts val="0"/>
              </a:spcBef>
              <a:spcAft>
                <a:spcPts val="0"/>
              </a:spcAft>
              <a:buClrTx/>
              <a:buSzTx/>
              <a:buFontTx/>
              <a:buNone/>
              <a:tabLst/>
              <a:defRPr/>
            </a:pPr>
            <a:r>
              <a:rPr kumimoji="0" lang="en-US" sz="3399" b="0" i="0" u="none" strike="noStrike" kern="1200" cap="none" spc="0" normalizeH="0" baseline="0" noProof="0">
                <a:ln>
                  <a:noFill/>
                </a:ln>
                <a:solidFill>
                  <a:srgbClr val="E94759"/>
                </a:solidFill>
                <a:effectLst/>
                <a:uLnTx/>
                <a:uFillTx/>
                <a:latin typeface="Open Sans Extra Bold"/>
                <a:ea typeface="+mn-ea"/>
                <a:cs typeface="+mn-cs"/>
              </a:rPr>
              <a:t>model 3</a:t>
            </a:r>
          </a:p>
        </p:txBody>
      </p:sp>
      <p:sp>
        <p:nvSpPr>
          <p:cNvPr id="23" name="TextBox 23"/>
          <p:cNvSpPr txBox="1"/>
          <p:nvPr/>
        </p:nvSpPr>
        <p:spPr>
          <a:xfrm>
            <a:off x="109238" y="4290662"/>
            <a:ext cx="3539050" cy="582295"/>
          </a:xfrm>
          <a:prstGeom prst="rect">
            <a:avLst/>
          </a:prstGeom>
        </p:spPr>
        <p:txBody>
          <a:bodyPr lIns="0" tIns="0" rIns="0" bIns="0" rtlCol="0" anchor="t">
            <a:spAutoFit/>
          </a:bodyPr>
          <a:lstStyle/>
          <a:p>
            <a:pPr marL="0" marR="0" lvl="0" indent="0" algn="ctr" defTabSz="914400" rtl="0" eaLnBrk="1" fontAlgn="auto" latinLnBrk="0" hangingPunct="1">
              <a:lnSpc>
                <a:spcPts val="4759"/>
              </a:lnSpc>
              <a:spcBef>
                <a:spcPts val="0"/>
              </a:spcBef>
              <a:spcAft>
                <a:spcPts val="0"/>
              </a:spcAft>
              <a:buClrTx/>
              <a:buSzTx/>
              <a:buFontTx/>
              <a:buNone/>
              <a:tabLst/>
              <a:defRPr/>
            </a:pPr>
            <a:r>
              <a:rPr kumimoji="0" lang="en-US" sz="3399" b="0" i="0" u="none" strike="noStrike" kern="1200" cap="none" spc="0" normalizeH="0" baseline="0" noProof="0">
                <a:ln>
                  <a:noFill/>
                </a:ln>
                <a:solidFill>
                  <a:srgbClr val="E94759"/>
                </a:solidFill>
                <a:effectLst/>
                <a:uLnTx/>
                <a:uFillTx/>
                <a:latin typeface="Open Sans Extra Bold"/>
                <a:ea typeface="+mn-ea"/>
                <a:cs typeface="+mn-cs"/>
              </a:rPr>
              <a:t>Input</a:t>
            </a:r>
          </a:p>
        </p:txBody>
      </p:sp>
      <p:sp>
        <p:nvSpPr>
          <p:cNvPr id="24" name="TextBox 24"/>
          <p:cNvSpPr txBox="1"/>
          <p:nvPr/>
        </p:nvSpPr>
        <p:spPr>
          <a:xfrm rot="5400000">
            <a:off x="7731805" y="4113814"/>
            <a:ext cx="3539050" cy="582295"/>
          </a:xfrm>
          <a:prstGeom prst="rect">
            <a:avLst/>
          </a:prstGeom>
        </p:spPr>
        <p:txBody>
          <a:bodyPr lIns="0" tIns="0" rIns="0" bIns="0" rtlCol="0" anchor="t">
            <a:spAutoFit/>
          </a:bodyPr>
          <a:lstStyle/>
          <a:p>
            <a:pPr marL="0" marR="0" lvl="0" indent="0" algn="ctr" defTabSz="914400" rtl="0" eaLnBrk="1" fontAlgn="auto" latinLnBrk="0" hangingPunct="1">
              <a:lnSpc>
                <a:spcPts val="4759"/>
              </a:lnSpc>
              <a:spcBef>
                <a:spcPts val="0"/>
              </a:spcBef>
              <a:spcAft>
                <a:spcPts val="0"/>
              </a:spcAft>
              <a:buClrTx/>
              <a:buSzTx/>
              <a:buFontTx/>
              <a:buNone/>
              <a:tabLst/>
              <a:defRPr/>
            </a:pPr>
            <a:r>
              <a:rPr kumimoji="0" lang="en-US" sz="3399" b="0" i="0" u="none" strike="noStrike" kern="1200" cap="none" spc="0" normalizeH="0" baseline="0" noProof="0">
                <a:ln>
                  <a:noFill/>
                </a:ln>
                <a:solidFill>
                  <a:srgbClr val="E94759"/>
                </a:solidFill>
                <a:effectLst/>
                <a:uLnTx/>
                <a:uFillTx/>
                <a:latin typeface="Open Sans Extra Bold"/>
                <a:ea typeface="+mn-ea"/>
                <a:cs typeface="+mn-cs"/>
              </a:rPr>
              <a:t>input 2</a:t>
            </a:r>
          </a:p>
        </p:txBody>
      </p:sp>
      <p:sp>
        <p:nvSpPr>
          <p:cNvPr id="25" name="AutoShape 25"/>
          <p:cNvSpPr/>
          <p:nvPr/>
        </p:nvSpPr>
        <p:spPr>
          <a:xfrm>
            <a:off x="3244920" y="4428775"/>
            <a:ext cx="1376571" cy="0"/>
          </a:xfrm>
          <a:prstGeom prst="line">
            <a:avLst/>
          </a:prstGeom>
          <a:ln w="47625" cap="rnd">
            <a:solidFill>
              <a:srgbClr val="FFFFFF"/>
            </a:solidFill>
            <a:prstDash val="solid"/>
            <a:headEnd type="none" w="sm" len="sm"/>
            <a:tailEnd type="triangle" w="lg" len="med"/>
          </a:ln>
        </p:spPr>
      </p:sp>
      <p:sp>
        <p:nvSpPr>
          <p:cNvPr id="26" name="AutoShape 26"/>
          <p:cNvSpPr/>
          <p:nvPr/>
        </p:nvSpPr>
        <p:spPr>
          <a:xfrm>
            <a:off x="3244485" y="1248657"/>
            <a:ext cx="1376571" cy="0"/>
          </a:xfrm>
          <a:prstGeom prst="line">
            <a:avLst/>
          </a:prstGeom>
          <a:ln w="47625" cap="rnd">
            <a:solidFill>
              <a:srgbClr val="FFFFFF"/>
            </a:solidFill>
            <a:prstDash val="solid"/>
            <a:headEnd type="none" w="sm" len="sm"/>
            <a:tailEnd type="triangle" w="lg" len="med"/>
          </a:ln>
        </p:spPr>
      </p:sp>
      <p:sp>
        <p:nvSpPr>
          <p:cNvPr id="27" name="AutoShape 27"/>
          <p:cNvSpPr/>
          <p:nvPr/>
        </p:nvSpPr>
        <p:spPr>
          <a:xfrm>
            <a:off x="3244485" y="7740005"/>
            <a:ext cx="1376571" cy="0"/>
          </a:xfrm>
          <a:prstGeom prst="line">
            <a:avLst/>
          </a:prstGeom>
          <a:ln w="47625" cap="rnd">
            <a:solidFill>
              <a:srgbClr val="FFFFFF"/>
            </a:solidFill>
            <a:prstDash val="solid"/>
            <a:headEnd type="none" w="sm" len="sm"/>
            <a:tailEnd type="triangle" w="lg" len="med"/>
          </a:ln>
        </p:spPr>
      </p:sp>
      <p:sp>
        <p:nvSpPr>
          <p:cNvPr id="28" name="AutoShape 28"/>
          <p:cNvSpPr/>
          <p:nvPr/>
        </p:nvSpPr>
        <p:spPr>
          <a:xfrm rot="5400000">
            <a:off x="1922306" y="6465452"/>
            <a:ext cx="2596732" cy="0"/>
          </a:xfrm>
          <a:prstGeom prst="line">
            <a:avLst/>
          </a:prstGeom>
          <a:ln w="47625" cap="rnd">
            <a:solidFill>
              <a:srgbClr val="FFFFFF"/>
            </a:solidFill>
            <a:prstDash val="solid"/>
            <a:headEnd type="none" w="sm" len="sm"/>
            <a:tailEnd type="none" w="sm" len="sm"/>
          </a:ln>
        </p:spPr>
      </p:sp>
      <p:sp>
        <p:nvSpPr>
          <p:cNvPr id="29" name="AutoShape 29"/>
          <p:cNvSpPr/>
          <p:nvPr/>
        </p:nvSpPr>
        <p:spPr>
          <a:xfrm rot="5400000">
            <a:off x="1970367" y="2495700"/>
            <a:ext cx="2596732" cy="0"/>
          </a:xfrm>
          <a:prstGeom prst="line">
            <a:avLst/>
          </a:prstGeom>
          <a:ln w="47625" cap="rnd">
            <a:solidFill>
              <a:srgbClr val="FFFFFF"/>
            </a:solidFill>
            <a:prstDash val="solid"/>
            <a:headEnd type="none" w="sm" len="sm"/>
            <a:tailEnd type="none" w="sm" len="sm"/>
          </a:ln>
        </p:spPr>
      </p:sp>
      <p:sp>
        <p:nvSpPr>
          <p:cNvPr id="30" name="TextBox 30"/>
          <p:cNvSpPr txBox="1"/>
          <p:nvPr/>
        </p:nvSpPr>
        <p:spPr>
          <a:xfrm>
            <a:off x="10563915" y="3693983"/>
            <a:ext cx="2145983" cy="582295"/>
          </a:xfrm>
          <a:prstGeom prst="rect">
            <a:avLst/>
          </a:prstGeom>
        </p:spPr>
        <p:txBody>
          <a:bodyPr lIns="0" tIns="0" rIns="0" bIns="0" rtlCol="0" anchor="t">
            <a:spAutoFit/>
          </a:bodyPr>
          <a:lstStyle/>
          <a:p>
            <a:pPr marL="0" marR="0" lvl="0" indent="0" algn="ctr" defTabSz="914400" rtl="0" eaLnBrk="1" fontAlgn="auto" latinLnBrk="0" hangingPunct="1">
              <a:lnSpc>
                <a:spcPts val="4759"/>
              </a:lnSpc>
              <a:spcBef>
                <a:spcPts val="0"/>
              </a:spcBef>
              <a:spcAft>
                <a:spcPts val="0"/>
              </a:spcAft>
              <a:buClrTx/>
              <a:buSzTx/>
              <a:buFontTx/>
              <a:buNone/>
              <a:tabLst/>
              <a:defRPr/>
            </a:pPr>
            <a:r>
              <a:rPr kumimoji="0" lang="en-US" sz="3399" b="0" i="0" u="none" strike="noStrike" kern="1200" cap="none" spc="0" normalizeH="0" baseline="0" noProof="0">
                <a:ln>
                  <a:noFill/>
                </a:ln>
                <a:solidFill>
                  <a:srgbClr val="E94759"/>
                </a:solidFill>
                <a:effectLst/>
                <a:uLnTx/>
                <a:uFillTx/>
                <a:latin typeface="Open Sans Light"/>
                <a:ea typeface="+mn-ea"/>
                <a:cs typeface="+mn-cs"/>
              </a:rPr>
              <a:t>final model</a:t>
            </a:r>
          </a:p>
        </p:txBody>
      </p:sp>
    </p:spTree>
    <p:extLst>
      <p:ext uri="{BB962C8B-B14F-4D97-AF65-F5344CB8AC3E}">
        <p14:creationId xmlns:p14="http://schemas.microsoft.com/office/powerpoint/2010/main" val="427381382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1D242C"/>
        </a:solidFill>
        <a:effectLst/>
      </p:bgPr>
    </p:bg>
    <p:spTree>
      <p:nvGrpSpPr>
        <p:cNvPr id="1" name=""/>
        <p:cNvGrpSpPr/>
        <p:nvPr/>
      </p:nvGrpSpPr>
      <p:grpSpPr>
        <a:xfrm>
          <a:off x="0" y="0"/>
          <a:ext cx="0" cy="0"/>
          <a:chOff x="0" y="0"/>
          <a:chExt cx="0" cy="0"/>
        </a:xfrm>
      </p:grpSpPr>
      <p:grpSp>
        <p:nvGrpSpPr>
          <p:cNvPr id="2" name="Group 2"/>
          <p:cNvGrpSpPr/>
          <p:nvPr/>
        </p:nvGrpSpPr>
        <p:grpSpPr>
          <a:xfrm>
            <a:off x="15359181" y="7031334"/>
            <a:ext cx="6511333" cy="6511333"/>
            <a:chOff x="0" y="0"/>
            <a:chExt cx="6350000" cy="6350000"/>
          </a:xfrm>
        </p:grpSpPr>
        <p:sp>
          <p:nvSpPr>
            <p:cNvPr id="3" name="Freeform 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E94759"/>
            </a:solidFill>
          </p:spPr>
        </p:sp>
      </p:grpSp>
      <p:grpSp>
        <p:nvGrpSpPr>
          <p:cNvPr id="4" name="Group 4"/>
          <p:cNvGrpSpPr/>
          <p:nvPr/>
        </p:nvGrpSpPr>
        <p:grpSpPr>
          <a:xfrm>
            <a:off x="-1977005" y="-3546217"/>
            <a:ext cx="6294579" cy="6294579"/>
            <a:chOff x="0" y="0"/>
            <a:chExt cx="6350000"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8BD4AB"/>
            </a:solidFill>
          </p:spPr>
        </p:sp>
      </p:grpSp>
      <p:sp>
        <p:nvSpPr>
          <p:cNvPr id="6" name="AutoShape 6"/>
          <p:cNvSpPr/>
          <p:nvPr/>
        </p:nvSpPr>
        <p:spPr>
          <a:xfrm>
            <a:off x="17722638" y="4357337"/>
            <a:ext cx="9525" cy="3091986"/>
          </a:xfrm>
          <a:prstGeom prst="rect">
            <a:avLst/>
          </a:prstGeom>
          <a:solidFill>
            <a:srgbClr val="F5F5EF"/>
          </a:solidFill>
        </p:spPr>
      </p:sp>
      <p:grpSp>
        <p:nvGrpSpPr>
          <p:cNvPr id="7" name="Group 7"/>
          <p:cNvGrpSpPr/>
          <p:nvPr/>
        </p:nvGrpSpPr>
        <p:grpSpPr>
          <a:xfrm>
            <a:off x="2474991" y="3724670"/>
            <a:ext cx="8009687" cy="2956255"/>
            <a:chOff x="0" y="0"/>
            <a:chExt cx="10679583" cy="3941674"/>
          </a:xfrm>
        </p:grpSpPr>
        <p:sp>
          <p:nvSpPr>
            <p:cNvPr id="8" name="TextBox 8"/>
            <p:cNvSpPr txBox="1"/>
            <p:nvPr/>
          </p:nvSpPr>
          <p:spPr>
            <a:xfrm>
              <a:off x="0" y="123825"/>
              <a:ext cx="10679583" cy="3062363"/>
            </a:xfrm>
            <a:prstGeom prst="rect">
              <a:avLst/>
            </a:prstGeom>
          </p:spPr>
          <p:txBody>
            <a:bodyPr lIns="0" tIns="0" rIns="0" bIns="0" rtlCol="0" anchor="t">
              <a:spAutoFit/>
            </a:bodyPr>
            <a:lstStyle/>
            <a:p>
              <a:pPr marL="0" marR="0" lvl="0" indent="0" algn="l" defTabSz="914400" rtl="0" eaLnBrk="1" fontAlgn="auto" latinLnBrk="0" hangingPunct="1">
                <a:lnSpc>
                  <a:spcPts val="5820"/>
                </a:lnSpc>
                <a:spcBef>
                  <a:spcPts val="0"/>
                </a:spcBef>
                <a:spcAft>
                  <a:spcPts val="0"/>
                </a:spcAft>
                <a:buClrTx/>
                <a:buSzTx/>
                <a:buFontTx/>
                <a:buNone/>
                <a:tabLst/>
                <a:defRPr/>
              </a:pPr>
              <a:r>
                <a:rPr kumimoji="0" lang="en-US" sz="5999" b="0" i="0" u="none" strike="noStrike" kern="1200" cap="none" spc="299" normalizeH="0" baseline="0" noProof="0">
                  <a:ln>
                    <a:noFill/>
                  </a:ln>
                  <a:solidFill>
                    <a:srgbClr val="F5F5EF"/>
                  </a:solidFill>
                  <a:effectLst/>
                  <a:uLnTx/>
                  <a:uFillTx/>
                  <a:latin typeface="Montserrat Classic Bold"/>
                  <a:ea typeface="+mn-ea"/>
                  <a:cs typeface="+mn-cs"/>
                </a:rPr>
                <a:t>SIMPLICITY DOES NOT IMPLY ACCURACY</a:t>
              </a:r>
            </a:p>
          </p:txBody>
        </p:sp>
        <p:sp>
          <p:nvSpPr>
            <p:cNvPr id="9" name="TextBox 9"/>
            <p:cNvSpPr txBox="1"/>
            <p:nvPr/>
          </p:nvSpPr>
          <p:spPr>
            <a:xfrm>
              <a:off x="0" y="3340390"/>
              <a:ext cx="10679583" cy="601284"/>
            </a:xfrm>
            <a:prstGeom prst="rect">
              <a:avLst/>
            </a:prstGeom>
          </p:spPr>
          <p:txBody>
            <a:bodyPr lIns="0" tIns="0" rIns="0" bIns="0" rtlCol="0" anchor="t">
              <a:spAutoFit/>
            </a:bodyPr>
            <a:lstStyle/>
            <a:p>
              <a:pPr marL="0" marR="0" lvl="0" indent="0" algn="l" defTabSz="914400" rtl="0" eaLnBrk="1" fontAlgn="auto" latinLnBrk="0" hangingPunct="1">
                <a:lnSpc>
                  <a:spcPts val="391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pic>
        <p:nvPicPr>
          <p:cNvPr id="10" name="Picture 10"/>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0908576" y="2748362"/>
            <a:ext cx="4876714" cy="4850113"/>
          </a:xfrm>
          <a:prstGeom prst="rect">
            <a:avLst/>
          </a:prstGeom>
        </p:spPr>
      </p:pic>
    </p:spTree>
    <p:extLst>
      <p:ext uri="{BB962C8B-B14F-4D97-AF65-F5344CB8AC3E}">
        <p14:creationId xmlns:p14="http://schemas.microsoft.com/office/powerpoint/2010/main" val="64203760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E94759"/>
        </a:solidFill>
        <a:effectLst/>
      </p:bgPr>
    </p:bg>
    <p:spTree>
      <p:nvGrpSpPr>
        <p:cNvPr id="1" name=""/>
        <p:cNvGrpSpPr/>
        <p:nvPr/>
      </p:nvGrpSpPr>
      <p:grpSpPr>
        <a:xfrm>
          <a:off x="0" y="0"/>
          <a:ext cx="0" cy="0"/>
          <a:chOff x="0" y="0"/>
          <a:chExt cx="0" cy="0"/>
        </a:xfrm>
      </p:grpSpPr>
      <p:sp>
        <p:nvSpPr>
          <p:cNvPr id="2" name="AutoShape 2"/>
          <p:cNvSpPr/>
          <p:nvPr/>
        </p:nvSpPr>
        <p:spPr>
          <a:xfrm>
            <a:off x="17722638" y="4357337"/>
            <a:ext cx="9525" cy="3091986"/>
          </a:xfrm>
          <a:prstGeom prst="rect">
            <a:avLst/>
          </a:prstGeom>
          <a:solidFill>
            <a:srgbClr val="F5F5EF"/>
          </a:solidFill>
        </p:spPr>
      </p:sp>
      <p:grpSp>
        <p:nvGrpSpPr>
          <p:cNvPr id="3" name="Group 3"/>
          <p:cNvGrpSpPr/>
          <p:nvPr/>
        </p:nvGrpSpPr>
        <p:grpSpPr>
          <a:xfrm>
            <a:off x="1323521" y="2354595"/>
            <a:ext cx="10085456" cy="4755638"/>
            <a:chOff x="0" y="0"/>
            <a:chExt cx="13447275" cy="6340850"/>
          </a:xfrm>
        </p:grpSpPr>
        <p:sp>
          <p:nvSpPr>
            <p:cNvPr id="4" name="TextBox 4"/>
            <p:cNvSpPr txBox="1"/>
            <p:nvPr/>
          </p:nvSpPr>
          <p:spPr>
            <a:xfrm>
              <a:off x="0" y="1109463"/>
              <a:ext cx="13447275" cy="5231387"/>
            </a:xfrm>
            <a:prstGeom prst="rect">
              <a:avLst/>
            </a:prstGeom>
          </p:spPr>
          <p:txBody>
            <a:bodyPr lIns="0" tIns="0" rIns="0" bIns="0" rtlCol="0" anchor="t">
              <a:spAutoFit/>
            </a:bodyPr>
            <a:lstStyle/>
            <a:p>
              <a:pPr marL="518157" marR="0" lvl="1" indent="-259078" algn="l" defTabSz="914400" rtl="0" eaLnBrk="1" fontAlgn="auto" latinLnBrk="0" hangingPunct="1">
                <a:lnSpc>
                  <a:spcPts val="5375"/>
                </a:lnSpc>
                <a:spcBef>
                  <a:spcPts val="0"/>
                </a:spcBef>
                <a:spcAft>
                  <a:spcPts val="0"/>
                </a:spcAft>
                <a:buClrTx/>
                <a:buSzTx/>
                <a:buFont typeface="Arial"/>
                <a:buChar char="•"/>
                <a:tabLst/>
                <a:defRPr/>
              </a:pPr>
              <a:r>
                <a:rPr kumimoji="0" lang="en-US" sz="2399" b="0" i="0" u="none" strike="noStrike" kern="1200" cap="none" spc="287" normalizeH="0" baseline="0" noProof="0">
                  <a:ln>
                    <a:noFill/>
                  </a:ln>
                  <a:solidFill>
                    <a:srgbClr val="F5F5EF"/>
                  </a:solidFill>
                  <a:effectLst/>
                  <a:uLnTx/>
                  <a:uFillTx/>
                  <a:latin typeface="Open Sans Bold"/>
                  <a:ea typeface="+mn-ea"/>
                  <a:cs typeface="+mn-cs"/>
                </a:rPr>
                <a:t>TWO MODEL SAME ACCURACY --&gt; WHAT MODEL TO CHOOSE?????????</a:t>
              </a:r>
            </a:p>
            <a:p>
              <a:pPr marL="518157" marR="0" lvl="1" indent="-259078" algn="l" defTabSz="914400" rtl="0" eaLnBrk="1" fontAlgn="auto" latinLnBrk="0" hangingPunct="1">
                <a:lnSpc>
                  <a:spcPts val="5375"/>
                </a:lnSpc>
                <a:spcBef>
                  <a:spcPts val="0"/>
                </a:spcBef>
                <a:spcAft>
                  <a:spcPts val="0"/>
                </a:spcAft>
                <a:buClrTx/>
                <a:buSzTx/>
                <a:buFont typeface="Arial"/>
                <a:buChar char="•"/>
                <a:tabLst/>
                <a:defRPr/>
              </a:pPr>
              <a:r>
                <a:rPr kumimoji="0" lang="en-US" sz="2399" b="0" i="0" u="none" strike="noStrike" kern="1200" cap="none" spc="287" normalizeH="0" baseline="0" noProof="0">
                  <a:ln>
                    <a:noFill/>
                  </a:ln>
                  <a:solidFill>
                    <a:srgbClr val="F5F5EF"/>
                  </a:solidFill>
                  <a:effectLst/>
                  <a:uLnTx/>
                  <a:uFillTx/>
                  <a:latin typeface="Open Sans Bold"/>
                  <a:ea typeface="+mn-ea"/>
                  <a:cs typeface="+mn-cs"/>
                </a:rPr>
                <a:t>ADVANTAGE OF SIMPLE OVER COMPLEX MODEL:</a:t>
              </a:r>
            </a:p>
            <a:p>
              <a:pPr marL="1036314" marR="0" lvl="2" indent="-345438" algn="l" defTabSz="914400" rtl="0" eaLnBrk="1" fontAlgn="auto" latinLnBrk="0" hangingPunct="1">
                <a:lnSpc>
                  <a:spcPts val="5375"/>
                </a:lnSpc>
                <a:spcBef>
                  <a:spcPts val="0"/>
                </a:spcBef>
                <a:spcAft>
                  <a:spcPts val="0"/>
                </a:spcAft>
                <a:buClrTx/>
                <a:buSzTx/>
                <a:buFont typeface="Arial"/>
                <a:buChar char="⚬"/>
                <a:tabLst/>
                <a:defRPr/>
              </a:pPr>
              <a:r>
                <a:rPr kumimoji="0" lang="en-US" sz="2399" b="0" i="0" u="none" strike="noStrike" kern="1200" cap="none" spc="287" normalizeH="0" baseline="0" noProof="0">
                  <a:ln>
                    <a:noFill/>
                  </a:ln>
                  <a:solidFill>
                    <a:srgbClr val="F5F5EF"/>
                  </a:solidFill>
                  <a:effectLst/>
                  <a:uLnTx/>
                  <a:uFillTx/>
                  <a:latin typeface="Open Sans Bold"/>
                  <a:ea typeface="+mn-ea"/>
                  <a:cs typeface="+mn-cs"/>
                </a:rPr>
                <a:t>PREVENTS OVERFITTING</a:t>
              </a:r>
            </a:p>
            <a:p>
              <a:pPr marL="1036314" marR="0" lvl="2" indent="-345438" algn="l" defTabSz="914400" rtl="0" eaLnBrk="1" fontAlgn="auto" latinLnBrk="0" hangingPunct="1">
                <a:lnSpc>
                  <a:spcPts val="5375"/>
                </a:lnSpc>
                <a:spcBef>
                  <a:spcPts val="0"/>
                </a:spcBef>
                <a:spcAft>
                  <a:spcPts val="0"/>
                </a:spcAft>
                <a:buClrTx/>
                <a:buSzTx/>
                <a:buFont typeface="Arial"/>
                <a:buChar char="⚬"/>
                <a:tabLst/>
                <a:defRPr/>
              </a:pPr>
              <a:r>
                <a:rPr kumimoji="0" lang="en-US" sz="2399" b="0" i="0" u="none" strike="noStrike" kern="1200" cap="none" spc="287" normalizeH="0" baseline="0" noProof="0">
                  <a:ln>
                    <a:noFill/>
                  </a:ln>
                  <a:solidFill>
                    <a:srgbClr val="F5F5EF"/>
                  </a:solidFill>
                  <a:effectLst/>
                  <a:uLnTx/>
                  <a:uFillTx/>
                  <a:latin typeface="Open Sans Bold"/>
                  <a:ea typeface="+mn-ea"/>
                  <a:cs typeface="+mn-cs"/>
                </a:rPr>
                <a:t>INTERPRETABILITY</a:t>
              </a:r>
            </a:p>
            <a:p>
              <a:pPr marL="1036314" marR="0" lvl="2" indent="-345438" algn="l" defTabSz="914400" rtl="0" eaLnBrk="1" fontAlgn="auto" latinLnBrk="0" hangingPunct="1">
                <a:lnSpc>
                  <a:spcPts val="5375"/>
                </a:lnSpc>
                <a:spcBef>
                  <a:spcPts val="0"/>
                </a:spcBef>
                <a:spcAft>
                  <a:spcPts val="0"/>
                </a:spcAft>
                <a:buClrTx/>
                <a:buSzTx/>
                <a:buFont typeface="Arial"/>
                <a:buChar char="⚬"/>
                <a:tabLst/>
                <a:defRPr/>
              </a:pPr>
              <a:r>
                <a:rPr kumimoji="0" lang="en-US" sz="2399" b="0" i="0" u="none" strike="noStrike" kern="1200" cap="none" spc="287" normalizeH="0" baseline="0" noProof="0">
                  <a:ln>
                    <a:noFill/>
                  </a:ln>
                  <a:solidFill>
                    <a:srgbClr val="F5F5EF"/>
                  </a:solidFill>
                  <a:effectLst/>
                  <a:uLnTx/>
                  <a:uFillTx/>
                  <a:latin typeface="Open Sans Bold"/>
                  <a:ea typeface="+mn-ea"/>
                  <a:cs typeface="+mn-cs"/>
                </a:rPr>
                <a:t>COMPUTATIONAL EFFICIENCY</a:t>
              </a:r>
            </a:p>
          </p:txBody>
        </p:sp>
        <p:sp>
          <p:nvSpPr>
            <p:cNvPr id="5" name="TextBox 5"/>
            <p:cNvSpPr txBox="1"/>
            <p:nvPr/>
          </p:nvSpPr>
          <p:spPr>
            <a:xfrm>
              <a:off x="0" y="38100"/>
              <a:ext cx="12454277" cy="873760"/>
            </a:xfrm>
            <a:prstGeom prst="rect">
              <a:avLst/>
            </a:prstGeom>
          </p:spPr>
          <p:txBody>
            <a:bodyPr lIns="0" tIns="0" rIns="0" bIns="0" rtlCol="0" anchor="t">
              <a:spAutoFit/>
            </a:bodyPr>
            <a:lstStyle/>
            <a:p>
              <a:pPr marL="0" marR="0" lvl="0" indent="0" algn="l" defTabSz="914400" rtl="0" eaLnBrk="1" fontAlgn="auto" latinLnBrk="0" hangingPunct="1">
                <a:lnSpc>
                  <a:spcPts val="4995"/>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6" name="TextBox 6"/>
          <p:cNvSpPr txBox="1"/>
          <p:nvPr/>
        </p:nvSpPr>
        <p:spPr>
          <a:xfrm rot="-5400000">
            <a:off x="16866871" y="8802015"/>
            <a:ext cx="1721059" cy="155449"/>
          </a:xfrm>
          <a:prstGeom prst="rect">
            <a:avLst/>
          </a:prstGeom>
        </p:spPr>
        <p:txBody>
          <a:bodyPr lIns="0" tIns="0" rIns="0" bIns="0" rtlCol="0" anchor="t">
            <a:spAutoFit/>
          </a:bodyPr>
          <a:lstStyle/>
          <a:p>
            <a:pPr marL="0" marR="0" lvl="0" indent="0" algn="l" defTabSz="914400" rtl="0" eaLnBrk="1" fontAlgn="auto" latinLnBrk="0" hangingPunct="1">
              <a:lnSpc>
                <a:spcPts val="1140"/>
              </a:lnSpc>
              <a:spcBef>
                <a:spcPts val="0"/>
              </a:spcBef>
              <a:spcAft>
                <a:spcPts val="0"/>
              </a:spcAft>
              <a:buClrTx/>
              <a:buSzTx/>
              <a:buFontTx/>
              <a:buNone/>
              <a:tabLst/>
              <a:defRPr/>
            </a:pPr>
            <a:r>
              <a:rPr kumimoji="0" lang="en-US" sz="1000" b="0" i="0" u="none" strike="noStrike" kern="1200" cap="none" spc="368" normalizeH="0" baseline="0" noProof="0">
                <a:ln>
                  <a:noFill/>
                </a:ln>
                <a:solidFill>
                  <a:srgbClr val="F5F5EF"/>
                </a:solidFill>
                <a:effectLst/>
                <a:uLnTx/>
                <a:uFillTx/>
                <a:latin typeface="Montserrat Light Bold"/>
                <a:ea typeface="+mn-ea"/>
                <a:cs typeface="+mn-cs"/>
              </a:rPr>
              <a:t>SCIENCE CLASS</a:t>
            </a:r>
          </a:p>
        </p:txBody>
      </p:sp>
      <p:sp>
        <p:nvSpPr>
          <p:cNvPr id="7" name="TextBox 7"/>
          <p:cNvSpPr txBox="1"/>
          <p:nvPr/>
        </p:nvSpPr>
        <p:spPr>
          <a:xfrm rot="-5400000">
            <a:off x="15838171" y="2397774"/>
            <a:ext cx="3778459" cy="140666"/>
          </a:xfrm>
          <a:prstGeom prst="rect">
            <a:avLst/>
          </a:prstGeom>
        </p:spPr>
        <p:txBody>
          <a:bodyPr lIns="0" tIns="0" rIns="0" bIns="0" rtlCol="0" anchor="t">
            <a:spAutoFit/>
          </a:bodyPr>
          <a:lstStyle/>
          <a:p>
            <a:pPr marL="0" marR="0" lvl="0" indent="0" algn="r" defTabSz="914400" rtl="0" eaLnBrk="1" fontAlgn="auto" latinLnBrk="0" hangingPunct="1">
              <a:lnSpc>
                <a:spcPts val="1140"/>
              </a:lnSpc>
              <a:spcBef>
                <a:spcPts val="0"/>
              </a:spcBef>
              <a:spcAft>
                <a:spcPts val="0"/>
              </a:spcAft>
              <a:buClrTx/>
              <a:buSzTx/>
              <a:buFontTx/>
              <a:buNone/>
              <a:tabLst/>
              <a:defRPr/>
            </a:pPr>
            <a:r>
              <a:rPr kumimoji="0" lang="en-US" sz="1000" b="0" i="0" u="none" strike="noStrike" kern="1200" cap="none" spc="368" normalizeH="0" baseline="0" noProof="0">
                <a:ln>
                  <a:noFill/>
                </a:ln>
                <a:solidFill>
                  <a:srgbClr val="F5F5EF"/>
                </a:solidFill>
                <a:effectLst/>
                <a:uLnTx/>
                <a:uFillTx/>
                <a:latin typeface="Montserrat Light"/>
                <a:ea typeface="+mn-ea"/>
                <a:cs typeface="+mn-cs"/>
              </a:rPr>
              <a:t>OLDMEAD SECONDARY SCHOOL</a:t>
            </a:r>
          </a:p>
        </p:txBody>
      </p:sp>
      <p:pic>
        <p:nvPicPr>
          <p:cNvPr id="8" name="Picture 8"/>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2434967" y="3241728"/>
            <a:ext cx="5016665" cy="3803544"/>
          </a:xfrm>
          <a:prstGeom prst="rect">
            <a:avLst/>
          </a:prstGeom>
        </p:spPr>
      </p:pic>
    </p:spTree>
    <p:extLst>
      <p:ext uri="{BB962C8B-B14F-4D97-AF65-F5344CB8AC3E}">
        <p14:creationId xmlns:p14="http://schemas.microsoft.com/office/powerpoint/2010/main" val="45535051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E94759"/>
        </a:solidFill>
        <a:effectLst/>
      </p:bgPr>
    </p:bg>
    <p:spTree>
      <p:nvGrpSpPr>
        <p:cNvPr id="1" name=""/>
        <p:cNvGrpSpPr/>
        <p:nvPr/>
      </p:nvGrpSpPr>
      <p:grpSpPr>
        <a:xfrm>
          <a:off x="0" y="0"/>
          <a:ext cx="0" cy="0"/>
          <a:chOff x="0" y="0"/>
          <a:chExt cx="0" cy="0"/>
        </a:xfrm>
      </p:grpSpPr>
      <p:sp>
        <p:nvSpPr>
          <p:cNvPr id="2" name="TextBox 2"/>
          <p:cNvSpPr txBox="1"/>
          <p:nvPr/>
        </p:nvSpPr>
        <p:spPr>
          <a:xfrm>
            <a:off x="5281315" y="4093710"/>
            <a:ext cx="7725370" cy="1334494"/>
          </a:xfrm>
          <a:prstGeom prst="rect">
            <a:avLst/>
          </a:prstGeom>
        </p:spPr>
        <p:txBody>
          <a:bodyPr lIns="0" tIns="0" rIns="0" bIns="0" rtlCol="0" anchor="t">
            <a:spAutoFit/>
          </a:bodyPr>
          <a:lstStyle/>
          <a:p>
            <a:pPr marL="0" marR="0" lvl="0" indent="0" algn="ctr" defTabSz="914400" rtl="0" eaLnBrk="1" fontAlgn="auto" latinLnBrk="0" hangingPunct="1">
              <a:lnSpc>
                <a:spcPts val="10865"/>
              </a:lnSpc>
              <a:spcBef>
                <a:spcPts val="0"/>
              </a:spcBef>
              <a:spcAft>
                <a:spcPts val="0"/>
              </a:spcAft>
              <a:buClrTx/>
              <a:buSzTx/>
              <a:buFontTx/>
              <a:buNone/>
              <a:tabLst/>
              <a:defRPr/>
            </a:pPr>
            <a:r>
              <a:rPr kumimoji="0" lang="en-US" sz="7760" b="0" i="0" u="none" strike="noStrike" kern="1200" cap="none" spc="0" normalizeH="0" baseline="0" noProof="0">
                <a:ln>
                  <a:noFill/>
                </a:ln>
                <a:solidFill>
                  <a:srgbClr val="000000"/>
                </a:solidFill>
                <a:effectLst/>
                <a:uLnTx/>
                <a:uFillTx/>
                <a:latin typeface="Open Sans Extra Bold"/>
                <a:ea typeface="+mn-ea"/>
                <a:cs typeface="+mn-cs"/>
              </a:rPr>
              <a:t>Simple model!!!</a:t>
            </a:r>
          </a:p>
        </p:txBody>
      </p:sp>
    </p:spTree>
    <p:extLst>
      <p:ext uri="{BB962C8B-B14F-4D97-AF65-F5344CB8AC3E}">
        <p14:creationId xmlns:p14="http://schemas.microsoft.com/office/powerpoint/2010/main" val="115844467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5A4594"/>
        </a:solidFill>
        <a:effectLst/>
      </p:bgPr>
    </p:bg>
    <p:spTree>
      <p:nvGrpSpPr>
        <p:cNvPr id="1" name=""/>
        <p:cNvGrpSpPr/>
        <p:nvPr/>
      </p:nvGrpSpPr>
      <p:grpSpPr>
        <a:xfrm>
          <a:off x="0" y="0"/>
          <a:ext cx="0" cy="0"/>
          <a:chOff x="0" y="0"/>
          <a:chExt cx="0" cy="0"/>
        </a:xfrm>
      </p:grpSpPr>
      <p:sp>
        <p:nvSpPr>
          <p:cNvPr id="2" name="TextBox 2"/>
          <p:cNvSpPr txBox="1"/>
          <p:nvPr/>
        </p:nvSpPr>
        <p:spPr>
          <a:xfrm>
            <a:off x="2668102" y="1296851"/>
            <a:ext cx="12452867" cy="1807210"/>
          </a:xfrm>
          <a:prstGeom prst="rect">
            <a:avLst/>
          </a:prstGeom>
        </p:spPr>
        <p:txBody>
          <a:bodyPr lIns="0" tIns="0" rIns="0" bIns="0" rtlCol="0" anchor="t">
            <a:spAutoFit/>
          </a:bodyPr>
          <a:lstStyle/>
          <a:p>
            <a:pPr marL="0" marR="0" lvl="0" indent="0" algn="ctr" defTabSz="914400" rtl="0" eaLnBrk="1" fontAlgn="auto" latinLnBrk="0" hangingPunct="1">
              <a:lnSpc>
                <a:spcPts val="7279"/>
              </a:lnSpc>
              <a:spcBef>
                <a:spcPts val="0"/>
              </a:spcBef>
              <a:spcAft>
                <a:spcPts val="0"/>
              </a:spcAft>
              <a:buClrTx/>
              <a:buSzTx/>
              <a:buFontTx/>
              <a:buNone/>
              <a:tabLst/>
              <a:defRPr/>
            </a:pPr>
            <a:r>
              <a:rPr kumimoji="0" lang="en-US" sz="5199" b="0" i="0" u="none" strike="noStrike" kern="1200" cap="none" spc="0" normalizeH="0" baseline="0" noProof="0">
                <a:ln>
                  <a:noFill/>
                </a:ln>
                <a:solidFill>
                  <a:srgbClr val="000000"/>
                </a:solidFill>
                <a:effectLst/>
                <a:uLnTx/>
                <a:uFillTx/>
                <a:latin typeface="Open Sans"/>
                <a:ea typeface="+mn-ea"/>
                <a:cs typeface="+mn-cs"/>
              </a:rPr>
              <a:t>Truth is we have to find the sweet spot </a:t>
            </a:r>
          </a:p>
          <a:p>
            <a:pPr marL="0" marR="0" lvl="0" indent="0" algn="ctr" defTabSz="914400" rtl="0" eaLnBrk="1" fontAlgn="auto" latinLnBrk="0" hangingPunct="1">
              <a:lnSpc>
                <a:spcPts val="7279"/>
              </a:lnSpc>
              <a:spcBef>
                <a:spcPts val="0"/>
              </a:spcBef>
              <a:spcAft>
                <a:spcPts val="0"/>
              </a:spcAft>
              <a:buClrTx/>
              <a:buSzTx/>
              <a:buFontTx/>
              <a:buNone/>
              <a:tabLst/>
              <a:defRPr/>
            </a:pPr>
            <a:r>
              <a:rPr kumimoji="0" lang="en-US" sz="5199" b="0" i="0" u="none" strike="noStrike" kern="1200" cap="none" spc="0" normalizeH="0" baseline="0" noProof="0">
                <a:ln>
                  <a:noFill/>
                </a:ln>
                <a:solidFill>
                  <a:srgbClr val="000000"/>
                </a:solidFill>
                <a:effectLst/>
                <a:uLnTx/>
                <a:uFillTx/>
                <a:latin typeface="Open Sans"/>
                <a:ea typeface="+mn-ea"/>
                <a:cs typeface="+mn-cs"/>
              </a:rPr>
              <a:t>in trade-off of simpler vs complex model</a:t>
            </a:r>
          </a:p>
        </p:txBody>
      </p:sp>
      <p:sp>
        <p:nvSpPr>
          <p:cNvPr id="3" name="TextBox 3"/>
          <p:cNvSpPr txBox="1"/>
          <p:nvPr/>
        </p:nvSpPr>
        <p:spPr>
          <a:xfrm>
            <a:off x="1644594" y="3713417"/>
            <a:ext cx="15614706" cy="1430083"/>
          </a:xfrm>
          <a:prstGeom prst="rect">
            <a:avLst/>
          </a:prstGeom>
        </p:spPr>
        <p:txBody>
          <a:bodyPr lIns="0" tIns="0" rIns="0" bIns="0" rtlCol="0" anchor="t">
            <a:spAutoFit/>
          </a:bodyPr>
          <a:lstStyle/>
          <a:p>
            <a:pPr marL="879258" marR="0" lvl="1" indent="-439629" algn="ctr" defTabSz="914400" rtl="0" eaLnBrk="1" fontAlgn="auto" latinLnBrk="0" hangingPunct="1">
              <a:lnSpc>
                <a:spcPts val="5701"/>
              </a:lnSpc>
              <a:spcBef>
                <a:spcPts val="0"/>
              </a:spcBef>
              <a:spcAft>
                <a:spcPts val="0"/>
              </a:spcAft>
              <a:buClrTx/>
              <a:buSzTx/>
              <a:buFont typeface="Arial"/>
              <a:buChar char="•"/>
              <a:tabLst/>
              <a:defRPr/>
            </a:pPr>
            <a:r>
              <a:rPr kumimoji="0" lang="en-US" sz="4072" b="0" i="0" u="none" strike="noStrike" kern="1200" cap="none" spc="0" normalizeH="0" baseline="0" noProof="0">
                <a:ln>
                  <a:noFill/>
                </a:ln>
                <a:solidFill>
                  <a:srgbClr val="000000"/>
                </a:solidFill>
                <a:effectLst/>
                <a:uLnTx/>
                <a:uFillTx/>
                <a:latin typeface="Open Sans"/>
                <a:ea typeface="+mn-ea"/>
                <a:cs typeface="+mn-cs"/>
              </a:rPr>
              <a:t>We can prevent overfitting using regularization dropout etc..</a:t>
            </a:r>
          </a:p>
          <a:p>
            <a:pPr marL="879258" marR="0" lvl="1" indent="-439629" algn="ctr" defTabSz="914400" rtl="0" eaLnBrk="1" fontAlgn="auto" latinLnBrk="0" hangingPunct="1">
              <a:lnSpc>
                <a:spcPts val="5701"/>
              </a:lnSpc>
              <a:spcBef>
                <a:spcPts val="0"/>
              </a:spcBef>
              <a:spcAft>
                <a:spcPts val="0"/>
              </a:spcAft>
              <a:buClrTx/>
              <a:buSzTx/>
              <a:buFont typeface="Arial"/>
              <a:buChar char="•"/>
              <a:tabLst/>
              <a:defRPr/>
            </a:pPr>
            <a:r>
              <a:rPr kumimoji="0" lang="en-US" sz="4072" b="0" i="0" u="none" strike="noStrike" kern="1200" cap="none" spc="0" normalizeH="0" baseline="0" noProof="0">
                <a:ln>
                  <a:noFill/>
                </a:ln>
                <a:solidFill>
                  <a:srgbClr val="000000"/>
                </a:solidFill>
                <a:effectLst/>
                <a:uLnTx/>
                <a:uFillTx/>
                <a:latin typeface="Open Sans"/>
                <a:ea typeface="+mn-ea"/>
                <a:cs typeface="+mn-cs"/>
              </a:rPr>
              <a:t>Computational efficiency affordability.</a:t>
            </a:r>
          </a:p>
        </p:txBody>
      </p:sp>
      <p:sp>
        <p:nvSpPr>
          <p:cNvPr id="4" name="TextBox 4"/>
          <p:cNvSpPr txBox="1"/>
          <p:nvPr/>
        </p:nvSpPr>
        <p:spPr>
          <a:xfrm>
            <a:off x="615894" y="7336336"/>
            <a:ext cx="17672106" cy="1786255"/>
          </a:xfrm>
          <a:prstGeom prst="rect">
            <a:avLst/>
          </a:prstGeom>
        </p:spPr>
        <p:txBody>
          <a:bodyPr lIns="0" tIns="0" rIns="0" bIns="0" rtlCol="0" anchor="t">
            <a:spAutoFit/>
          </a:bodyPr>
          <a:lstStyle/>
          <a:p>
            <a:pPr marL="0" marR="0" lvl="0" indent="0" algn="ctr" defTabSz="914400" rtl="0" eaLnBrk="1" fontAlgn="auto" latinLnBrk="0" hangingPunct="1">
              <a:lnSpc>
                <a:spcPts val="4759"/>
              </a:lnSpc>
              <a:spcBef>
                <a:spcPts val="0"/>
              </a:spcBef>
              <a:spcAft>
                <a:spcPts val="0"/>
              </a:spcAft>
              <a:buClrTx/>
              <a:buSzTx/>
              <a:buFontTx/>
              <a:buNone/>
              <a:tabLst/>
              <a:defRPr/>
            </a:pPr>
            <a:r>
              <a:rPr kumimoji="0" lang="en-US" sz="3399" b="0" i="0" u="none" strike="noStrike" kern="1200" cap="none" spc="0" normalizeH="0" baseline="0" noProof="0">
                <a:ln>
                  <a:noFill/>
                </a:ln>
                <a:solidFill>
                  <a:srgbClr val="FFFFFF"/>
                </a:solidFill>
                <a:effectLst/>
                <a:uLnTx/>
                <a:uFillTx/>
                <a:latin typeface="Open Sans Light"/>
                <a:ea typeface="+mn-ea"/>
                <a:cs typeface="+mn-cs"/>
              </a:rPr>
              <a:t>The conclusion is that simpler hypotheses should be preferred because simplicity is a virtue in its own right, not because of a hypothetical connection with accuracy. And </a:t>
            </a:r>
          </a:p>
          <a:p>
            <a:pPr marL="0" marR="0" lvl="0" indent="0" algn="ctr" defTabSz="914400" rtl="0" eaLnBrk="1" fontAlgn="auto" latinLnBrk="0" hangingPunct="1">
              <a:lnSpc>
                <a:spcPts val="4759"/>
              </a:lnSpc>
              <a:spcBef>
                <a:spcPts val="0"/>
              </a:spcBef>
              <a:spcAft>
                <a:spcPts val="0"/>
              </a:spcAft>
              <a:buClrTx/>
              <a:buSzTx/>
              <a:buFontTx/>
              <a:buNone/>
              <a:tabLst/>
              <a:defRPr/>
            </a:pPr>
            <a:r>
              <a:rPr kumimoji="0" lang="en-US" sz="3399" b="0" i="0" u="none" strike="noStrike" kern="1200" cap="none" spc="0" normalizeH="0" baseline="0" noProof="0">
                <a:ln>
                  <a:noFill/>
                </a:ln>
                <a:solidFill>
                  <a:srgbClr val="FFFFFF"/>
                </a:solidFill>
                <a:effectLst/>
                <a:uLnTx/>
                <a:uFillTx/>
                <a:latin typeface="Open Sans Light"/>
                <a:ea typeface="+mn-ea"/>
                <a:cs typeface="+mn-cs"/>
              </a:rPr>
              <a:t>should not throw away complex model until proven false.</a:t>
            </a:r>
          </a:p>
        </p:txBody>
      </p:sp>
    </p:spTree>
    <p:extLst>
      <p:ext uri="{BB962C8B-B14F-4D97-AF65-F5344CB8AC3E}">
        <p14:creationId xmlns:p14="http://schemas.microsoft.com/office/powerpoint/2010/main" val="157653418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1D242C"/>
        </a:solidFill>
        <a:effectLst/>
      </p:bgPr>
    </p:bg>
    <p:spTree>
      <p:nvGrpSpPr>
        <p:cNvPr id="1" name=""/>
        <p:cNvGrpSpPr/>
        <p:nvPr/>
      </p:nvGrpSpPr>
      <p:grpSpPr>
        <a:xfrm>
          <a:off x="0" y="0"/>
          <a:ext cx="0" cy="0"/>
          <a:chOff x="0" y="0"/>
          <a:chExt cx="0" cy="0"/>
        </a:xfrm>
      </p:grpSpPr>
      <p:grpSp>
        <p:nvGrpSpPr>
          <p:cNvPr id="2" name="Group 2"/>
          <p:cNvGrpSpPr/>
          <p:nvPr/>
        </p:nvGrpSpPr>
        <p:grpSpPr>
          <a:xfrm>
            <a:off x="15359181" y="7031334"/>
            <a:ext cx="6511333" cy="6511333"/>
            <a:chOff x="0" y="0"/>
            <a:chExt cx="6350000" cy="6350000"/>
          </a:xfrm>
        </p:grpSpPr>
        <p:sp>
          <p:nvSpPr>
            <p:cNvPr id="3" name="Freeform 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E94759"/>
            </a:solidFill>
          </p:spPr>
        </p:sp>
      </p:grpSp>
      <p:grpSp>
        <p:nvGrpSpPr>
          <p:cNvPr id="4" name="Group 4"/>
          <p:cNvGrpSpPr/>
          <p:nvPr/>
        </p:nvGrpSpPr>
        <p:grpSpPr>
          <a:xfrm>
            <a:off x="-1977005" y="-3546217"/>
            <a:ext cx="6294579" cy="6294579"/>
            <a:chOff x="0" y="0"/>
            <a:chExt cx="6350000"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8BD4AB"/>
            </a:solidFill>
          </p:spPr>
        </p:sp>
      </p:grpSp>
      <p:sp>
        <p:nvSpPr>
          <p:cNvPr id="6" name="AutoShape 6"/>
          <p:cNvSpPr/>
          <p:nvPr/>
        </p:nvSpPr>
        <p:spPr>
          <a:xfrm>
            <a:off x="17722638" y="4357337"/>
            <a:ext cx="9525" cy="3091986"/>
          </a:xfrm>
          <a:prstGeom prst="rect">
            <a:avLst/>
          </a:prstGeom>
          <a:solidFill>
            <a:srgbClr val="F5F5EF"/>
          </a:solidFill>
        </p:spPr>
      </p:sp>
      <p:sp>
        <p:nvSpPr>
          <p:cNvPr id="7" name="TextBox 7"/>
          <p:cNvSpPr txBox="1"/>
          <p:nvPr/>
        </p:nvSpPr>
        <p:spPr>
          <a:xfrm>
            <a:off x="2054749" y="4102423"/>
            <a:ext cx="8009687" cy="2265816"/>
          </a:xfrm>
          <a:prstGeom prst="rect">
            <a:avLst/>
          </a:prstGeom>
        </p:spPr>
        <p:txBody>
          <a:bodyPr lIns="0" tIns="0" rIns="0" bIns="0" rtlCol="0" anchor="t">
            <a:spAutoFit/>
          </a:bodyPr>
          <a:lstStyle/>
          <a:p>
            <a:pPr marL="0" marR="0" lvl="0" indent="0" algn="l" defTabSz="914400" rtl="0" eaLnBrk="1" fontAlgn="auto" latinLnBrk="0" hangingPunct="1">
              <a:lnSpc>
                <a:spcPts val="5820"/>
              </a:lnSpc>
              <a:spcBef>
                <a:spcPts val="0"/>
              </a:spcBef>
              <a:spcAft>
                <a:spcPts val="0"/>
              </a:spcAft>
              <a:buClrTx/>
              <a:buSzTx/>
              <a:buFontTx/>
              <a:buNone/>
              <a:tabLst/>
              <a:defRPr/>
            </a:pPr>
            <a:r>
              <a:rPr kumimoji="0" lang="en-US" sz="5999" b="0" i="0" u="none" strike="noStrike" kern="1200" cap="none" spc="299" normalizeH="0" baseline="0" noProof="0">
                <a:ln>
                  <a:noFill/>
                </a:ln>
                <a:solidFill>
                  <a:srgbClr val="F5F5EF"/>
                </a:solidFill>
                <a:effectLst/>
                <a:uLnTx/>
                <a:uFillTx/>
                <a:latin typeface="Montserrat Classic Bold"/>
                <a:ea typeface="+mn-ea"/>
                <a:cs typeface="+mn-cs"/>
              </a:rPr>
              <a:t>REPRESENTABLE DOES NOT IMPLY LEARNABLE</a:t>
            </a:r>
          </a:p>
        </p:txBody>
      </p:sp>
      <p:pic>
        <p:nvPicPr>
          <p:cNvPr id="8" name="Picture 8"/>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0908576" y="2748362"/>
            <a:ext cx="4876714" cy="4850113"/>
          </a:xfrm>
          <a:prstGeom prst="rect">
            <a:avLst/>
          </a:prstGeom>
        </p:spPr>
      </p:pic>
    </p:spTree>
    <p:extLst>
      <p:ext uri="{BB962C8B-B14F-4D97-AF65-F5344CB8AC3E}">
        <p14:creationId xmlns:p14="http://schemas.microsoft.com/office/powerpoint/2010/main" val="35686715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D242C"/>
        </a:solidFill>
        <a:effectLst/>
      </p:bgPr>
    </p:bg>
    <p:spTree>
      <p:nvGrpSpPr>
        <p:cNvPr id="1" name=""/>
        <p:cNvGrpSpPr/>
        <p:nvPr/>
      </p:nvGrpSpPr>
      <p:grpSpPr>
        <a:xfrm>
          <a:off x="0" y="0"/>
          <a:ext cx="0" cy="0"/>
          <a:chOff x="0" y="0"/>
          <a:chExt cx="0" cy="0"/>
        </a:xfrm>
      </p:grpSpPr>
      <p:grpSp>
        <p:nvGrpSpPr>
          <p:cNvPr id="2" name="Group 2"/>
          <p:cNvGrpSpPr/>
          <p:nvPr/>
        </p:nvGrpSpPr>
        <p:grpSpPr>
          <a:xfrm>
            <a:off x="642074" y="737706"/>
            <a:ext cx="14801402" cy="8811588"/>
            <a:chOff x="0" y="0"/>
            <a:chExt cx="19735202" cy="11748784"/>
          </a:xfrm>
        </p:grpSpPr>
        <p:sp>
          <p:nvSpPr>
            <p:cNvPr id="3" name="TextBox 3"/>
            <p:cNvSpPr txBox="1"/>
            <p:nvPr/>
          </p:nvSpPr>
          <p:spPr>
            <a:xfrm>
              <a:off x="0" y="1123524"/>
              <a:ext cx="19735202" cy="10625260"/>
            </a:xfrm>
            <a:prstGeom prst="rect">
              <a:avLst/>
            </a:prstGeom>
          </p:spPr>
          <p:txBody>
            <a:bodyPr lIns="0" tIns="0" rIns="0" bIns="0" rtlCol="0" anchor="t">
              <a:spAutoFit/>
            </a:bodyPr>
            <a:lstStyle/>
            <a:p>
              <a:pPr marL="0" marR="0" lvl="0" indent="0" algn="l" defTabSz="914400" rtl="0" eaLnBrk="1" fontAlgn="auto" latinLnBrk="0" hangingPunct="1">
                <a:lnSpc>
                  <a:spcPts val="3709"/>
                </a:lnSpc>
                <a:spcBef>
                  <a:spcPts val="0"/>
                </a:spcBef>
                <a:spcAft>
                  <a:spcPts val="0"/>
                </a:spcAft>
                <a:buClrTx/>
                <a:buSzTx/>
                <a:buFontTx/>
                <a:buNone/>
                <a:tabLst/>
                <a:defRPr/>
              </a:pPr>
              <a:r>
                <a:rPr kumimoji="0" lang="en-US" sz="2649" b="0" i="0" u="none" strike="noStrike" kern="1200" cap="none" spc="317" normalizeH="0" baseline="0" noProof="0" dirty="0">
                  <a:ln>
                    <a:noFill/>
                  </a:ln>
                  <a:solidFill>
                    <a:srgbClr val="F5F5EF"/>
                  </a:solidFill>
                  <a:effectLst/>
                  <a:uLnTx/>
                  <a:uFillTx/>
                  <a:latin typeface="Montserrat Light"/>
                  <a:ea typeface="+mn-ea"/>
                  <a:cs typeface="+mn-cs"/>
                </a:rPr>
                <a:t>AN EVALUATION OR OBJECTIVE FUNCTION (OR COST FUNCTION) IS NEEDED TO DISTINGUISH GOOD CLASSIFIERS FROM BAD ONES.</a:t>
              </a:r>
            </a:p>
            <a:p>
              <a:pPr marL="0" marR="0" lvl="0" indent="0" algn="l" defTabSz="914400" rtl="0" eaLnBrk="1" fontAlgn="auto" latinLnBrk="0" hangingPunct="1">
                <a:lnSpc>
                  <a:spcPts val="3709"/>
                </a:lnSpc>
                <a:spcBef>
                  <a:spcPts val="0"/>
                </a:spcBef>
                <a:spcAft>
                  <a:spcPts val="0"/>
                </a:spcAft>
                <a:buClrTx/>
                <a:buSzTx/>
                <a:buFontTx/>
                <a:buNone/>
                <a:tabLst/>
                <a:defRPr/>
              </a:pPr>
              <a:endParaRPr kumimoji="0" lang="en-US" sz="2649" b="0" i="0" u="none" strike="noStrike" kern="1200" cap="none" spc="317" normalizeH="0" baseline="0" noProof="0" dirty="0">
                <a:ln>
                  <a:noFill/>
                </a:ln>
                <a:solidFill>
                  <a:srgbClr val="F5F5EF"/>
                </a:solidFill>
                <a:effectLst/>
                <a:uLnTx/>
                <a:uFillTx/>
                <a:latin typeface="Montserrat Light"/>
                <a:ea typeface="+mn-ea"/>
                <a:cs typeface="+mn-cs"/>
              </a:endParaRPr>
            </a:p>
            <a:p>
              <a:pPr marL="0" marR="0" lvl="0" indent="0" algn="l" defTabSz="914400" rtl="0" eaLnBrk="1" fontAlgn="auto" latinLnBrk="0" hangingPunct="1">
                <a:lnSpc>
                  <a:spcPts val="3709"/>
                </a:lnSpc>
                <a:spcBef>
                  <a:spcPts val="0"/>
                </a:spcBef>
                <a:spcAft>
                  <a:spcPts val="0"/>
                </a:spcAft>
                <a:buClrTx/>
                <a:buSzTx/>
                <a:buFontTx/>
                <a:buNone/>
                <a:tabLst/>
                <a:defRPr/>
              </a:pPr>
              <a:r>
                <a:rPr kumimoji="0" lang="en-US" sz="2649" b="0" i="0" u="none" strike="noStrike" kern="1200" cap="none" spc="317" normalizeH="0" baseline="0" noProof="0" dirty="0">
                  <a:ln>
                    <a:noFill/>
                  </a:ln>
                  <a:solidFill>
                    <a:srgbClr val="F5F5EF"/>
                  </a:solidFill>
                  <a:effectLst/>
                  <a:uLnTx/>
                  <a:uFillTx/>
                  <a:latin typeface="Montserrat Light Bold"/>
                  <a:ea typeface="+mn-ea"/>
                  <a:cs typeface="+mn-cs"/>
                </a:rPr>
                <a:t>EXAMPLE</a:t>
              </a:r>
              <a:r>
                <a:rPr kumimoji="0" lang="en-US" sz="2649" b="0" i="0" u="none" strike="noStrike" kern="1200" cap="none" spc="317" normalizeH="0" baseline="0" noProof="0" dirty="0">
                  <a:ln>
                    <a:noFill/>
                  </a:ln>
                  <a:solidFill>
                    <a:srgbClr val="F5F5EF"/>
                  </a:solidFill>
                  <a:effectLst/>
                  <a:uLnTx/>
                  <a:uFillTx/>
                  <a:latin typeface="Montserrat Light"/>
                  <a:ea typeface="+mn-ea"/>
                  <a:cs typeface="+mn-cs"/>
                </a:rPr>
                <a:t>: IN THE CASE OF LEAST-SQUARES LINEAR REGRESSION, THE COST FUNCTION WAS MEAN-SQUARED ERROR COST FUNCTION.</a:t>
              </a:r>
            </a:p>
            <a:p>
              <a:pPr marL="0" marR="0" lvl="0" indent="0" algn="l" defTabSz="914400" rtl="0" eaLnBrk="1" fontAlgn="auto" latinLnBrk="0" hangingPunct="1">
                <a:lnSpc>
                  <a:spcPts val="3709"/>
                </a:lnSpc>
                <a:spcBef>
                  <a:spcPts val="0"/>
                </a:spcBef>
                <a:spcAft>
                  <a:spcPts val="0"/>
                </a:spcAft>
                <a:buClrTx/>
                <a:buSzTx/>
                <a:buFontTx/>
                <a:buNone/>
                <a:tabLst/>
                <a:defRPr/>
              </a:pPr>
              <a:endParaRPr kumimoji="0" lang="en-US" sz="2649" b="0" i="0" u="none" strike="noStrike" kern="1200" cap="none" spc="317" normalizeH="0" baseline="0" noProof="0" dirty="0">
                <a:ln>
                  <a:noFill/>
                </a:ln>
                <a:solidFill>
                  <a:srgbClr val="F5F5EF"/>
                </a:solidFill>
                <a:effectLst/>
                <a:uLnTx/>
                <a:uFillTx/>
                <a:latin typeface="Montserrat Light"/>
                <a:ea typeface="+mn-ea"/>
                <a:cs typeface="+mn-cs"/>
              </a:endParaRPr>
            </a:p>
            <a:p>
              <a:pPr marL="0" marR="0" lvl="0" indent="0" algn="l" defTabSz="914400" rtl="0" eaLnBrk="1" fontAlgn="auto" latinLnBrk="0" hangingPunct="1">
                <a:lnSpc>
                  <a:spcPts val="3709"/>
                </a:lnSpc>
                <a:spcBef>
                  <a:spcPts val="0"/>
                </a:spcBef>
                <a:spcAft>
                  <a:spcPts val="0"/>
                </a:spcAft>
                <a:buClrTx/>
                <a:buSzTx/>
                <a:buFontTx/>
                <a:buNone/>
                <a:tabLst/>
                <a:defRPr/>
              </a:pPr>
              <a:r>
                <a:rPr kumimoji="0" lang="en-US" sz="2649" b="0" i="0" u="none" strike="noStrike" kern="1200" cap="none" spc="317" normalizeH="0" baseline="0" noProof="0" dirty="0">
                  <a:ln>
                    <a:noFill/>
                  </a:ln>
                  <a:solidFill>
                    <a:srgbClr val="F5F5EF"/>
                  </a:solidFill>
                  <a:effectLst/>
                  <a:uLnTx/>
                  <a:uFillTx/>
                  <a:latin typeface="Montserrat Light Bold"/>
                  <a:ea typeface="+mn-ea"/>
                  <a:cs typeface="+mn-cs"/>
                </a:rPr>
                <a:t>EXAMPLE</a:t>
              </a:r>
              <a:r>
                <a:rPr kumimoji="0" lang="en-US" sz="2649" b="0" i="0" u="none" strike="noStrike" kern="1200" cap="none" spc="317" normalizeH="0" baseline="0" noProof="0" dirty="0">
                  <a:ln>
                    <a:noFill/>
                  </a:ln>
                  <a:solidFill>
                    <a:srgbClr val="F5F5EF"/>
                  </a:solidFill>
                  <a:effectLst/>
                  <a:uLnTx/>
                  <a:uFillTx/>
                  <a:latin typeface="Montserrat Light"/>
                  <a:ea typeface="+mn-ea"/>
                  <a:cs typeface="+mn-cs"/>
                </a:rPr>
                <a:t>: WE HAVE TO CLASSIFY A DISEASE AS INCURABLE (POSITIVE OR 1) OR CURABLE (NEGATIVE OR 0) WHERE CHANCES OF INCURABLE DISEASE IS VERY LOW. WE WANT TO AVOID REPORTING ‘INCURABLE’ FOR A CURABLE DISEASE. WHAT WOULD BE THE BEST EVALUATION METRIC?</a:t>
              </a:r>
            </a:p>
            <a:p>
              <a:pPr marL="0" marR="0" lvl="0" indent="0" algn="l" defTabSz="914400" rtl="0" eaLnBrk="1" fontAlgn="auto" latinLnBrk="0" hangingPunct="1">
                <a:lnSpc>
                  <a:spcPts val="3709"/>
                </a:lnSpc>
                <a:spcBef>
                  <a:spcPts val="0"/>
                </a:spcBef>
                <a:spcAft>
                  <a:spcPts val="0"/>
                </a:spcAft>
                <a:buClrTx/>
                <a:buSzTx/>
                <a:buFontTx/>
                <a:buNone/>
                <a:tabLst/>
                <a:defRPr/>
              </a:pPr>
              <a:endParaRPr kumimoji="0" lang="en-US" sz="2649" b="0" i="0" u="none" strike="noStrike" kern="1200" cap="none" spc="317" normalizeH="0" baseline="0" noProof="0" dirty="0">
                <a:ln>
                  <a:noFill/>
                </a:ln>
                <a:solidFill>
                  <a:srgbClr val="F5F5EF"/>
                </a:solidFill>
                <a:effectLst/>
                <a:uLnTx/>
                <a:uFillTx/>
                <a:latin typeface="Montserrat Light"/>
                <a:ea typeface="+mn-ea"/>
                <a:cs typeface="+mn-cs"/>
              </a:endParaRPr>
            </a:p>
            <a:p>
              <a:pPr marL="0" marR="0" lvl="0" indent="0" algn="l" defTabSz="914400" rtl="0" eaLnBrk="1" fontAlgn="auto" latinLnBrk="0" hangingPunct="1">
                <a:lnSpc>
                  <a:spcPts val="3919"/>
                </a:lnSpc>
                <a:spcBef>
                  <a:spcPts val="0"/>
                </a:spcBef>
                <a:spcAft>
                  <a:spcPts val="0"/>
                </a:spcAft>
                <a:buClrTx/>
                <a:buSzTx/>
                <a:buFontTx/>
                <a:buNone/>
                <a:tabLst/>
                <a:defRPr/>
              </a:pPr>
              <a:r>
                <a:rPr kumimoji="0" lang="en-US" sz="2799" b="0" i="0" u="none" strike="noStrike" kern="1200" cap="none" spc="335" normalizeH="0" baseline="0" noProof="0" dirty="0">
                  <a:ln>
                    <a:noFill/>
                  </a:ln>
                  <a:solidFill>
                    <a:srgbClr val="F5F5EF"/>
                  </a:solidFill>
                  <a:effectLst/>
                  <a:uLnTx/>
                  <a:uFillTx/>
                  <a:latin typeface="Montserrat Light"/>
                  <a:ea typeface="+mn-ea"/>
                  <a:cs typeface="+mn-cs"/>
                </a:rPr>
                <a:t>Answer: Precision. We need to reduce false positives.</a:t>
              </a:r>
            </a:p>
            <a:p>
              <a:pPr marL="0" marR="0" lvl="0" indent="0" algn="l" defTabSz="914400" rtl="0" eaLnBrk="1" fontAlgn="auto" latinLnBrk="0" hangingPunct="1">
                <a:lnSpc>
                  <a:spcPts val="3919"/>
                </a:lnSpc>
                <a:spcBef>
                  <a:spcPts val="0"/>
                </a:spcBef>
                <a:spcAft>
                  <a:spcPts val="0"/>
                </a:spcAft>
                <a:buClrTx/>
                <a:buSzTx/>
                <a:buFontTx/>
                <a:buNone/>
                <a:tabLst/>
                <a:defRPr/>
              </a:pPr>
              <a:r>
                <a:rPr kumimoji="0" lang="en-US" sz="2799" b="0" i="0" u="none" strike="noStrike" kern="1200" cap="none" spc="335" normalizeH="0" baseline="0" noProof="0" dirty="0">
                  <a:ln>
                    <a:noFill/>
                  </a:ln>
                  <a:solidFill>
                    <a:srgbClr val="F5F5EF"/>
                  </a:solidFill>
                  <a:effectLst/>
                  <a:uLnTx/>
                  <a:uFillTx/>
                  <a:latin typeface="Montserrat Light"/>
                  <a:ea typeface="+mn-ea"/>
                  <a:cs typeface="+mn-cs"/>
                </a:rPr>
                <a:t>             </a:t>
              </a:r>
              <a:r>
                <a:rPr kumimoji="0" lang="en-US" sz="2799" b="0" i="0" u="none" strike="noStrike" kern="1200" cap="none" spc="335" normalizeH="0" baseline="0" noProof="0" dirty="0" err="1">
                  <a:ln>
                    <a:noFill/>
                  </a:ln>
                  <a:solidFill>
                    <a:srgbClr val="F5F5EF"/>
                  </a:solidFill>
                  <a:effectLst/>
                  <a:uLnTx/>
                  <a:uFillTx/>
                  <a:latin typeface="Montserrat Light"/>
                  <a:ea typeface="+mn-ea"/>
                  <a:cs typeface="+mn-cs"/>
                </a:rPr>
                <a:t>Precison</a:t>
              </a:r>
              <a:r>
                <a:rPr kumimoji="0" lang="en-US" sz="2799" b="0" i="0" u="none" strike="noStrike" kern="1200" cap="none" spc="335" normalizeH="0" baseline="0" noProof="0" dirty="0">
                  <a:ln>
                    <a:noFill/>
                  </a:ln>
                  <a:solidFill>
                    <a:srgbClr val="F5F5EF"/>
                  </a:solidFill>
                  <a:effectLst/>
                  <a:uLnTx/>
                  <a:uFillTx/>
                  <a:latin typeface="Montserrat Light"/>
                  <a:ea typeface="+mn-ea"/>
                  <a:cs typeface="+mn-cs"/>
                </a:rPr>
                <a:t>= true positives/(true </a:t>
              </a:r>
              <a:r>
                <a:rPr kumimoji="0" lang="en-US" sz="2799" b="0" i="0" u="none" strike="noStrike" kern="1200" cap="none" spc="335" normalizeH="0" baseline="0" noProof="0" dirty="0" err="1">
                  <a:ln>
                    <a:noFill/>
                  </a:ln>
                  <a:solidFill>
                    <a:srgbClr val="F5F5EF"/>
                  </a:solidFill>
                  <a:effectLst/>
                  <a:uLnTx/>
                  <a:uFillTx/>
                  <a:latin typeface="Montserrat Light"/>
                  <a:ea typeface="+mn-ea"/>
                  <a:cs typeface="+mn-cs"/>
                </a:rPr>
                <a:t>positives+false</a:t>
              </a:r>
              <a:r>
                <a:rPr kumimoji="0" lang="en-US" sz="2799" b="0" i="0" u="none" strike="noStrike" kern="1200" cap="none" spc="335" normalizeH="0" baseline="0" noProof="0" dirty="0">
                  <a:ln>
                    <a:noFill/>
                  </a:ln>
                  <a:solidFill>
                    <a:srgbClr val="F5F5EF"/>
                  </a:solidFill>
                  <a:effectLst/>
                  <a:uLnTx/>
                  <a:uFillTx/>
                  <a:latin typeface="Montserrat Light"/>
                  <a:ea typeface="+mn-ea"/>
                  <a:cs typeface="+mn-cs"/>
                </a:rPr>
                <a:t> positives)</a:t>
              </a:r>
            </a:p>
            <a:p>
              <a:pPr marL="0" marR="0" lvl="0" indent="0" algn="l" defTabSz="914400" rtl="0" eaLnBrk="1" fontAlgn="auto" latinLnBrk="0" hangingPunct="1">
                <a:lnSpc>
                  <a:spcPts val="3709"/>
                </a:lnSpc>
                <a:spcBef>
                  <a:spcPts val="0"/>
                </a:spcBef>
                <a:spcAft>
                  <a:spcPts val="0"/>
                </a:spcAft>
                <a:buClrTx/>
                <a:buSzTx/>
                <a:buFontTx/>
                <a:buNone/>
                <a:tabLst/>
                <a:defRPr/>
              </a:pPr>
              <a:endParaRPr kumimoji="0" lang="en-US" sz="2799" b="0" i="0" u="none" strike="noStrike" kern="1200" cap="none" spc="335" normalizeH="0" baseline="0" noProof="0" dirty="0">
                <a:ln>
                  <a:noFill/>
                </a:ln>
                <a:solidFill>
                  <a:srgbClr val="F5F5EF"/>
                </a:solidFill>
                <a:effectLst/>
                <a:uLnTx/>
                <a:uFillTx/>
                <a:latin typeface="Montserrat Light"/>
                <a:ea typeface="+mn-ea"/>
                <a:cs typeface="+mn-cs"/>
              </a:endParaRPr>
            </a:p>
            <a:p>
              <a:pPr marL="0" marR="0" lvl="0" indent="0" algn="l" defTabSz="914400" rtl="0" eaLnBrk="1" fontAlgn="auto" latinLnBrk="0" hangingPunct="1">
                <a:lnSpc>
                  <a:spcPts val="3709"/>
                </a:lnSpc>
                <a:spcBef>
                  <a:spcPts val="0"/>
                </a:spcBef>
                <a:spcAft>
                  <a:spcPts val="0"/>
                </a:spcAft>
                <a:buClrTx/>
                <a:buSzTx/>
                <a:buFontTx/>
                <a:buNone/>
                <a:tabLst/>
                <a:defRPr/>
              </a:pPr>
              <a:endParaRPr kumimoji="0" lang="en-US" sz="2799" b="0" i="0" u="none" strike="noStrike" kern="1200" cap="none" spc="335" normalizeH="0" baseline="0" noProof="0" dirty="0">
                <a:ln>
                  <a:noFill/>
                </a:ln>
                <a:solidFill>
                  <a:srgbClr val="F5F5EF"/>
                </a:solidFill>
                <a:effectLst/>
                <a:uLnTx/>
                <a:uFillTx/>
                <a:latin typeface="Montserrat Light"/>
                <a:ea typeface="+mn-ea"/>
                <a:cs typeface="+mn-cs"/>
              </a:endParaRPr>
            </a:p>
            <a:p>
              <a:pPr marL="0" marR="0" lvl="0" indent="0" algn="l" defTabSz="914400" rtl="0" eaLnBrk="1" fontAlgn="auto" latinLnBrk="0" hangingPunct="1">
                <a:lnSpc>
                  <a:spcPts val="3709"/>
                </a:lnSpc>
                <a:spcBef>
                  <a:spcPts val="0"/>
                </a:spcBef>
                <a:spcAft>
                  <a:spcPts val="0"/>
                </a:spcAft>
                <a:buClrTx/>
                <a:buSzTx/>
                <a:buFontTx/>
                <a:buNone/>
                <a:tabLst/>
                <a:defRPr/>
              </a:pPr>
              <a:endParaRPr kumimoji="0" lang="en-US" sz="2799" b="0" i="0" u="none" strike="noStrike" kern="1200" cap="none" spc="335" normalizeH="0" baseline="0" noProof="0" dirty="0">
                <a:ln>
                  <a:noFill/>
                </a:ln>
                <a:solidFill>
                  <a:srgbClr val="F5F5EF"/>
                </a:solidFill>
                <a:effectLst/>
                <a:uLnTx/>
                <a:uFillTx/>
                <a:latin typeface="Montserrat Light"/>
                <a:ea typeface="+mn-ea"/>
                <a:cs typeface="+mn-cs"/>
              </a:endParaRPr>
            </a:p>
          </p:txBody>
        </p:sp>
        <p:sp>
          <p:nvSpPr>
            <p:cNvPr id="4" name="TextBox 4"/>
            <p:cNvSpPr txBox="1"/>
            <p:nvPr/>
          </p:nvSpPr>
          <p:spPr>
            <a:xfrm>
              <a:off x="48326" y="38100"/>
              <a:ext cx="19638551" cy="922809"/>
            </a:xfrm>
            <a:prstGeom prst="rect">
              <a:avLst/>
            </a:prstGeom>
          </p:spPr>
          <p:txBody>
            <a:bodyPr lIns="0" tIns="0" rIns="0" bIns="0" rtlCol="0" anchor="t">
              <a:spAutoFit/>
            </a:bodyPr>
            <a:lstStyle/>
            <a:p>
              <a:pPr marL="0" marR="0" lvl="0" indent="0" algn="l" defTabSz="914400" rtl="0" eaLnBrk="1" fontAlgn="auto" latinLnBrk="0" hangingPunct="1">
                <a:lnSpc>
                  <a:spcPts val="5254"/>
                </a:lnSpc>
                <a:spcBef>
                  <a:spcPts val="0"/>
                </a:spcBef>
                <a:spcAft>
                  <a:spcPts val="0"/>
                </a:spcAft>
                <a:buClrTx/>
                <a:buSzTx/>
                <a:buFontTx/>
                <a:buNone/>
                <a:tabLst/>
                <a:defRPr/>
              </a:pPr>
              <a:r>
                <a:rPr kumimoji="0" lang="en-US" sz="4734" b="0" i="0" u="none" strike="noStrike" kern="1200" cap="none" spc="236" normalizeH="0" baseline="0" noProof="0">
                  <a:ln>
                    <a:noFill/>
                  </a:ln>
                  <a:solidFill>
                    <a:srgbClr val="F5E753"/>
                  </a:solidFill>
                  <a:effectLst/>
                  <a:uLnTx/>
                  <a:uFillTx/>
                  <a:latin typeface="Montserrat Classic Bold"/>
                  <a:ea typeface="+mn-ea"/>
                  <a:cs typeface="+mn-cs"/>
                </a:rPr>
                <a:t>EVALUATION</a:t>
              </a:r>
            </a:p>
          </p:txBody>
        </p:sp>
      </p:grpSp>
      <p:sp>
        <p:nvSpPr>
          <p:cNvPr id="5" name="AutoShape 5"/>
          <p:cNvSpPr/>
          <p:nvPr/>
        </p:nvSpPr>
        <p:spPr>
          <a:xfrm>
            <a:off x="17722638" y="4357337"/>
            <a:ext cx="9525" cy="3091986"/>
          </a:xfrm>
          <a:prstGeom prst="rect">
            <a:avLst/>
          </a:prstGeom>
          <a:solidFill>
            <a:srgbClr val="F5F5EF"/>
          </a:solidFill>
        </p:spPr>
      </p:sp>
      <p:pic>
        <p:nvPicPr>
          <p:cNvPr id="6" name="Picture 6"/>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5443476" y="395442"/>
            <a:ext cx="2288688" cy="2288688"/>
          </a:xfrm>
          <a:prstGeom prst="rect">
            <a:avLst/>
          </a:prstGeom>
        </p:spPr>
      </p:pic>
    </p:spTree>
    <p:extLst>
      <p:ext uri="{BB962C8B-B14F-4D97-AF65-F5344CB8AC3E}">
        <p14:creationId xmlns:p14="http://schemas.microsoft.com/office/powerpoint/2010/main" val="191177064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81C5D8"/>
        </a:solidFill>
        <a:effectLst/>
      </p:bgPr>
    </p:bg>
    <p:spTree>
      <p:nvGrpSpPr>
        <p:cNvPr id="1" name=""/>
        <p:cNvGrpSpPr/>
        <p:nvPr/>
      </p:nvGrpSpPr>
      <p:grpSpPr>
        <a:xfrm>
          <a:off x="0" y="0"/>
          <a:ext cx="0" cy="0"/>
          <a:chOff x="0" y="0"/>
          <a:chExt cx="0" cy="0"/>
        </a:xfrm>
      </p:grpSpPr>
      <p:sp>
        <p:nvSpPr>
          <p:cNvPr id="2" name="AutoShape 2"/>
          <p:cNvSpPr/>
          <p:nvPr/>
        </p:nvSpPr>
        <p:spPr>
          <a:xfrm>
            <a:off x="17722638" y="4357337"/>
            <a:ext cx="9525" cy="3091986"/>
          </a:xfrm>
          <a:prstGeom prst="rect">
            <a:avLst/>
          </a:prstGeom>
          <a:solidFill>
            <a:srgbClr val="1D242C"/>
          </a:solidFill>
        </p:spPr>
      </p:sp>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028700" y="1911824"/>
            <a:ext cx="3806352" cy="5880601"/>
          </a:xfrm>
          <a:prstGeom prst="rect">
            <a:avLst/>
          </a:prstGeom>
        </p:spPr>
      </p:pic>
      <p:sp>
        <p:nvSpPr>
          <p:cNvPr id="4" name="TextBox 4"/>
          <p:cNvSpPr txBox="1"/>
          <p:nvPr/>
        </p:nvSpPr>
        <p:spPr>
          <a:xfrm>
            <a:off x="5210614" y="3030781"/>
            <a:ext cx="12855592" cy="2112719"/>
          </a:xfrm>
          <a:prstGeom prst="rect">
            <a:avLst/>
          </a:prstGeom>
        </p:spPr>
        <p:txBody>
          <a:bodyPr lIns="0" tIns="0" rIns="0" bIns="0" rtlCol="0" anchor="t">
            <a:spAutoFit/>
          </a:bodyPr>
          <a:lstStyle/>
          <a:p>
            <a:pPr marL="0" marR="0" lvl="0" indent="0" algn="ctr" defTabSz="914400" rtl="0" eaLnBrk="1" fontAlgn="auto" latinLnBrk="0" hangingPunct="1">
              <a:lnSpc>
                <a:spcPts val="5610"/>
              </a:lnSpc>
              <a:spcBef>
                <a:spcPts val="0"/>
              </a:spcBef>
              <a:spcAft>
                <a:spcPts val="0"/>
              </a:spcAft>
              <a:buClrTx/>
              <a:buSzTx/>
              <a:buFontTx/>
              <a:buNone/>
              <a:tabLst/>
              <a:defRPr/>
            </a:pPr>
            <a:r>
              <a:rPr kumimoji="0" lang="en-US" sz="4007" b="0" i="0" u="none" strike="noStrike" kern="1200" cap="none" spc="0" normalizeH="0" baseline="0" noProof="0">
                <a:ln>
                  <a:noFill/>
                </a:ln>
                <a:solidFill>
                  <a:srgbClr val="1D242C"/>
                </a:solidFill>
                <a:effectLst/>
                <a:uLnTx/>
                <a:uFillTx/>
                <a:latin typeface="Open Sans Light Bold"/>
                <a:ea typeface="+mn-ea"/>
                <a:cs typeface="+mn-cs"/>
              </a:rPr>
              <a:t>Theoretical claims of universal approximation:</a:t>
            </a:r>
          </a:p>
          <a:p>
            <a:pPr marL="0" marR="0" lvl="0" indent="0" algn="ctr" defTabSz="914400" rtl="0" eaLnBrk="1" fontAlgn="auto" latinLnBrk="0" hangingPunct="1">
              <a:lnSpc>
                <a:spcPts val="5610"/>
              </a:lnSpc>
              <a:spcBef>
                <a:spcPts val="0"/>
              </a:spcBef>
              <a:spcAft>
                <a:spcPts val="0"/>
              </a:spcAft>
              <a:buClrTx/>
              <a:buSzTx/>
              <a:buFontTx/>
              <a:buNone/>
              <a:tabLst/>
              <a:defRPr/>
            </a:pPr>
            <a:r>
              <a:rPr kumimoji="0" lang="en-US" sz="4007" b="0" i="0" u="none" strike="noStrike" kern="1200" cap="none" spc="0" normalizeH="0" baseline="0" noProof="0">
                <a:ln>
                  <a:noFill/>
                </a:ln>
                <a:solidFill>
                  <a:srgbClr val="1D242C"/>
                </a:solidFill>
                <a:effectLst/>
                <a:uLnTx/>
                <a:uFillTx/>
                <a:latin typeface="Open Sans Light Bold"/>
                <a:ea typeface="+mn-ea"/>
                <a:cs typeface="+mn-cs"/>
              </a:rPr>
              <a:t> “Every function can be represented, or approximated arbitrarily closely”</a:t>
            </a:r>
          </a:p>
        </p:txBody>
      </p:sp>
    </p:spTree>
    <p:extLst>
      <p:ext uri="{BB962C8B-B14F-4D97-AF65-F5344CB8AC3E}">
        <p14:creationId xmlns:p14="http://schemas.microsoft.com/office/powerpoint/2010/main" val="395314474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8BD4AB"/>
        </a:solidFill>
        <a:effectLst/>
      </p:bgPr>
    </p:bg>
    <p:spTree>
      <p:nvGrpSpPr>
        <p:cNvPr id="1" name=""/>
        <p:cNvGrpSpPr/>
        <p:nvPr/>
      </p:nvGrpSpPr>
      <p:grpSpPr>
        <a:xfrm>
          <a:off x="0" y="0"/>
          <a:ext cx="0" cy="0"/>
          <a:chOff x="0" y="0"/>
          <a:chExt cx="0" cy="0"/>
        </a:xfrm>
      </p:grpSpPr>
      <p:sp>
        <p:nvSpPr>
          <p:cNvPr id="2" name="AutoShape 2"/>
          <p:cNvSpPr/>
          <p:nvPr/>
        </p:nvSpPr>
        <p:spPr>
          <a:xfrm>
            <a:off x="17722638" y="4357337"/>
            <a:ext cx="9525" cy="3091986"/>
          </a:xfrm>
          <a:prstGeom prst="rect">
            <a:avLst/>
          </a:prstGeom>
          <a:solidFill>
            <a:srgbClr val="5A4594"/>
          </a:solidFill>
        </p:spPr>
      </p:sp>
      <p:sp>
        <p:nvSpPr>
          <p:cNvPr id="3" name="TextBox 3"/>
          <p:cNvSpPr txBox="1"/>
          <p:nvPr/>
        </p:nvSpPr>
        <p:spPr>
          <a:xfrm rot="-5400000">
            <a:off x="16866871" y="8802015"/>
            <a:ext cx="1721059" cy="155449"/>
          </a:xfrm>
          <a:prstGeom prst="rect">
            <a:avLst/>
          </a:prstGeom>
        </p:spPr>
        <p:txBody>
          <a:bodyPr lIns="0" tIns="0" rIns="0" bIns="0" rtlCol="0" anchor="t">
            <a:spAutoFit/>
          </a:bodyPr>
          <a:lstStyle/>
          <a:p>
            <a:pPr marL="0" marR="0" lvl="0" indent="0" algn="l" defTabSz="914400" rtl="0" eaLnBrk="1" fontAlgn="auto" latinLnBrk="0" hangingPunct="1">
              <a:lnSpc>
                <a:spcPts val="1140"/>
              </a:lnSpc>
              <a:spcBef>
                <a:spcPts val="0"/>
              </a:spcBef>
              <a:spcAft>
                <a:spcPts val="0"/>
              </a:spcAft>
              <a:buClrTx/>
              <a:buSzTx/>
              <a:buFontTx/>
              <a:buNone/>
              <a:tabLst/>
              <a:defRPr/>
            </a:pPr>
            <a:r>
              <a:rPr kumimoji="0" lang="en-US" sz="1000" b="0" i="0" u="none" strike="noStrike" kern="1200" cap="none" spc="368" normalizeH="0" baseline="0" noProof="0">
                <a:ln>
                  <a:noFill/>
                </a:ln>
                <a:solidFill>
                  <a:srgbClr val="5A4594"/>
                </a:solidFill>
                <a:effectLst/>
                <a:uLnTx/>
                <a:uFillTx/>
                <a:latin typeface="Montserrat Light Bold"/>
                <a:ea typeface="+mn-ea"/>
                <a:cs typeface="+mn-cs"/>
              </a:rPr>
              <a:t>SCIENCE CLASS</a:t>
            </a:r>
          </a:p>
        </p:txBody>
      </p:sp>
      <p:sp>
        <p:nvSpPr>
          <p:cNvPr id="4" name="TextBox 4"/>
          <p:cNvSpPr txBox="1"/>
          <p:nvPr/>
        </p:nvSpPr>
        <p:spPr>
          <a:xfrm rot="-5400000">
            <a:off x="15838171" y="2397774"/>
            <a:ext cx="3778459" cy="140666"/>
          </a:xfrm>
          <a:prstGeom prst="rect">
            <a:avLst/>
          </a:prstGeom>
        </p:spPr>
        <p:txBody>
          <a:bodyPr lIns="0" tIns="0" rIns="0" bIns="0" rtlCol="0" anchor="t">
            <a:spAutoFit/>
          </a:bodyPr>
          <a:lstStyle/>
          <a:p>
            <a:pPr marL="0" marR="0" lvl="0" indent="0" algn="r" defTabSz="914400" rtl="0" eaLnBrk="1" fontAlgn="auto" latinLnBrk="0" hangingPunct="1">
              <a:lnSpc>
                <a:spcPts val="1140"/>
              </a:lnSpc>
              <a:spcBef>
                <a:spcPts val="0"/>
              </a:spcBef>
              <a:spcAft>
                <a:spcPts val="0"/>
              </a:spcAft>
              <a:buClrTx/>
              <a:buSzTx/>
              <a:buFontTx/>
              <a:buNone/>
              <a:tabLst/>
              <a:defRPr/>
            </a:pPr>
            <a:r>
              <a:rPr kumimoji="0" lang="en-US" sz="1000" b="0" i="0" u="none" strike="noStrike" kern="1200" cap="none" spc="368" normalizeH="0" baseline="0" noProof="0">
                <a:ln>
                  <a:noFill/>
                </a:ln>
                <a:solidFill>
                  <a:srgbClr val="5A4594"/>
                </a:solidFill>
                <a:effectLst/>
                <a:uLnTx/>
                <a:uFillTx/>
                <a:latin typeface="Montserrat Light"/>
                <a:ea typeface="+mn-ea"/>
                <a:cs typeface="+mn-cs"/>
              </a:rPr>
              <a:t>OLDMEAD SECONDARY SCHOOL</a:t>
            </a:r>
          </a:p>
        </p:txBody>
      </p:sp>
      <p:pic>
        <p:nvPicPr>
          <p:cNvPr id="5" name="Picture 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2407403" y="2660569"/>
            <a:ext cx="5242273" cy="4965862"/>
          </a:xfrm>
          <a:prstGeom prst="rect">
            <a:avLst/>
          </a:prstGeom>
        </p:spPr>
      </p:pic>
      <p:sp>
        <p:nvSpPr>
          <p:cNvPr id="6" name="TextBox 6"/>
          <p:cNvSpPr txBox="1"/>
          <p:nvPr/>
        </p:nvSpPr>
        <p:spPr>
          <a:xfrm>
            <a:off x="1950357" y="2593654"/>
            <a:ext cx="8030305" cy="6074869"/>
          </a:xfrm>
          <a:prstGeom prst="rect">
            <a:avLst/>
          </a:prstGeom>
        </p:spPr>
        <p:txBody>
          <a:bodyPr lIns="0" tIns="0" rIns="0" bIns="0" rtlCol="0" anchor="t">
            <a:spAutoFit/>
          </a:bodyPr>
          <a:lstStyle/>
          <a:p>
            <a:pPr marL="0" marR="0" lvl="0" indent="0" algn="ctr" defTabSz="914400" rtl="0" eaLnBrk="1" fontAlgn="auto" latinLnBrk="0" hangingPunct="1">
              <a:lnSpc>
                <a:spcPts val="4839"/>
              </a:lnSpc>
              <a:spcBef>
                <a:spcPts val="0"/>
              </a:spcBef>
              <a:spcAft>
                <a:spcPts val="0"/>
              </a:spcAft>
              <a:buClrTx/>
              <a:buSzTx/>
              <a:buFontTx/>
              <a:buNone/>
              <a:tabLst/>
              <a:defRPr/>
            </a:pPr>
            <a:r>
              <a:rPr kumimoji="0" lang="en-US" sz="3456" b="0" i="0" u="none" strike="noStrike" kern="1200" cap="none" spc="0" normalizeH="0" baseline="0" noProof="0">
                <a:ln>
                  <a:noFill/>
                </a:ln>
                <a:solidFill>
                  <a:srgbClr val="5A4594"/>
                </a:solidFill>
                <a:effectLst/>
                <a:uLnTx/>
                <a:uFillTx/>
                <a:latin typeface="Open Sans Bold"/>
                <a:ea typeface="+mn-ea"/>
                <a:cs typeface="+mn-cs"/>
              </a:rPr>
              <a:t>Given finite data, time and memory, standard learners can learn only a tiny subset of all possible functions, and these subsets are different for learners with different representations. </a:t>
            </a:r>
          </a:p>
          <a:p>
            <a:pPr marL="0" marR="0" lvl="0" indent="0" algn="ctr" defTabSz="914400" rtl="0" eaLnBrk="1" fontAlgn="auto" latinLnBrk="0" hangingPunct="1">
              <a:lnSpc>
                <a:spcPts val="4839"/>
              </a:lnSpc>
              <a:spcBef>
                <a:spcPts val="0"/>
              </a:spcBef>
              <a:spcAft>
                <a:spcPts val="0"/>
              </a:spcAft>
              <a:buClrTx/>
              <a:buSzTx/>
              <a:buFontTx/>
              <a:buNone/>
              <a:tabLst/>
              <a:defRPr/>
            </a:pPr>
            <a:endParaRPr kumimoji="0" lang="en-US" sz="3456" b="0" i="0" u="none" strike="noStrike" kern="1200" cap="none" spc="0" normalizeH="0" baseline="0" noProof="0">
              <a:ln>
                <a:noFill/>
              </a:ln>
              <a:solidFill>
                <a:srgbClr val="5A4594"/>
              </a:solidFill>
              <a:effectLst/>
              <a:uLnTx/>
              <a:uFillTx/>
              <a:latin typeface="Open Sans Bold"/>
              <a:ea typeface="+mn-ea"/>
              <a:cs typeface="+mn-cs"/>
            </a:endParaRPr>
          </a:p>
          <a:p>
            <a:pPr marL="0" marR="0" lvl="0" indent="0" algn="ctr" defTabSz="914400" rtl="0" eaLnBrk="1" fontAlgn="auto" latinLnBrk="0" hangingPunct="1">
              <a:lnSpc>
                <a:spcPts val="4839"/>
              </a:lnSpc>
              <a:spcBef>
                <a:spcPts val="0"/>
              </a:spcBef>
              <a:spcAft>
                <a:spcPts val="0"/>
              </a:spcAft>
              <a:buClrTx/>
              <a:buSzTx/>
              <a:buFontTx/>
              <a:buNone/>
              <a:tabLst/>
              <a:defRPr/>
            </a:pPr>
            <a:endParaRPr kumimoji="0" lang="en-US" sz="3456" b="0" i="0" u="none" strike="noStrike" kern="1200" cap="none" spc="0" normalizeH="0" baseline="0" noProof="0">
              <a:ln>
                <a:noFill/>
              </a:ln>
              <a:solidFill>
                <a:srgbClr val="5A4594"/>
              </a:solidFill>
              <a:effectLst/>
              <a:uLnTx/>
              <a:uFillTx/>
              <a:latin typeface="Open Sans Bold"/>
              <a:ea typeface="+mn-ea"/>
              <a:cs typeface="+mn-cs"/>
            </a:endParaRPr>
          </a:p>
          <a:p>
            <a:pPr marL="0" marR="0" lvl="0" indent="0" algn="ctr" defTabSz="914400" rtl="0" eaLnBrk="1" fontAlgn="auto" latinLnBrk="0" hangingPunct="1">
              <a:lnSpc>
                <a:spcPts val="4839"/>
              </a:lnSpc>
              <a:spcBef>
                <a:spcPts val="0"/>
              </a:spcBef>
              <a:spcAft>
                <a:spcPts val="0"/>
              </a:spcAft>
              <a:buClrTx/>
              <a:buSzTx/>
              <a:buFontTx/>
              <a:buNone/>
              <a:tabLst/>
              <a:defRPr/>
            </a:pPr>
            <a:r>
              <a:rPr kumimoji="0" lang="en-US" sz="3456" b="0" i="0" u="none" strike="noStrike" kern="1200" cap="none" spc="0" normalizeH="0" baseline="0" noProof="0">
                <a:ln>
                  <a:noFill/>
                </a:ln>
                <a:solidFill>
                  <a:srgbClr val="5A4594"/>
                </a:solidFill>
                <a:effectLst/>
                <a:uLnTx/>
                <a:uFillTx/>
                <a:latin typeface="Open Sans Bold"/>
                <a:ea typeface="+mn-ea"/>
                <a:cs typeface="+mn-cs"/>
              </a:rPr>
              <a:t>Thats also one reason to look out for ensemble models.</a:t>
            </a:r>
          </a:p>
        </p:txBody>
      </p:sp>
    </p:spTree>
    <p:extLst>
      <p:ext uri="{BB962C8B-B14F-4D97-AF65-F5344CB8AC3E}">
        <p14:creationId xmlns:p14="http://schemas.microsoft.com/office/powerpoint/2010/main" val="141446921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F5E753"/>
        </a:solidFill>
        <a:effectLst/>
      </p:bgPr>
    </p:bg>
    <p:spTree>
      <p:nvGrpSpPr>
        <p:cNvPr id="1" name=""/>
        <p:cNvGrpSpPr/>
        <p:nvPr/>
      </p:nvGrpSpPr>
      <p:grpSpPr>
        <a:xfrm>
          <a:off x="0" y="0"/>
          <a:ext cx="0" cy="0"/>
          <a:chOff x="0" y="0"/>
          <a:chExt cx="0" cy="0"/>
        </a:xfrm>
      </p:grpSpPr>
      <p:grpSp>
        <p:nvGrpSpPr>
          <p:cNvPr id="2" name="Group 2"/>
          <p:cNvGrpSpPr/>
          <p:nvPr/>
        </p:nvGrpSpPr>
        <p:grpSpPr>
          <a:xfrm>
            <a:off x="-2628212" y="6668273"/>
            <a:ext cx="8149633" cy="8149633"/>
            <a:chOff x="0" y="0"/>
            <a:chExt cx="6350000" cy="6350000"/>
          </a:xfrm>
        </p:grpSpPr>
        <p:sp>
          <p:nvSpPr>
            <p:cNvPr id="3" name="Freeform 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5A4594"/>
            </a:solidFill>
          </p:spPr>
        </p:sp>
      </p:grpSp>
      <p:grpSp>
        <p:nvGrpSpPr>
          <p:cNvPr id="4" name="Group 4"/>
          <p:cNvGrpSpPr/>
          <p:nvPr/>
        </p:nvGrpSpPr>
        <p:grpSpPr>
          <a:xfrm>
            <a:off x="10524778" y="-3037583"/>
            <a:ext cx="6137196" cy="5505690"/>
            <a:chOff x="0" y="0"/>
            <a:chExt cx="6350000"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E94759"/>
            </a:solidFill>
          </p:spPr>
        </p:sp>
      </p:grpSp>
      <p:sp>
        <p:nvSpPr>
          <p:cNvPr id="6" name="AutoShape 6"/>
          <p:cNvSpPr/>
          <p:nvPr/>
        </p:nvSpPr>
        <p:spPr>
          <a:xfrm>
            <a:off x="17722638" y="4357337"/>
            <a:ext cx="9525" cy="3091986"/>
          </a:xfrm>
          <a:prstGeom prst="rect">
            <a:avLst/>
          </a:prstGeom>
          <a:solidFill>
            <a:srgbClr val="5A4594"/>
          </a:solidFill>
        </p:spPr>
      </p:sp>
      <p:sp>
        <p:nvSpPr>
          <p:cNvPr id="7" name="TextBox 7"/>
          <p:cNvSpPr txBox="1"/>
          <p:nvPr/>
        </p:nvSpPr>
        <p:spPr>
          <a:xfrm>
            <a:off x="2844958" y="3061607"/>
            <a:ext cx="14887205" cy="5222624"/>
          </a:xfrm>
          <a:prstGeom prst="rect">
            <a:avLst/>
          </a:prstGeom>
        </p:spPr>
        <p:txBody>
          <a:bodyPr lIns="0" tIns="0" rIns="0" bIns="0" rtlCol="0" anchor="t">
            <a:spAutoFit/>
          </a:bodyPr>
          <a:lstStyle/>
          <a:p>
            <a:pPr marL="0" marR="0" lvl="0" indent="0" algn="ctr" defTabSz="914400" rtl="0" eaLnBrk="1" fontAlgn="auto" latinLnBrk="0" hangingPunct="1">
              <a:lnSpc>
                <a:spcPts val="5926"/>
              </a:lnSpc>
              <a:spcBef>
                <a:spcPts val="0"/>
              </a:spcBef>
              <a:spcAft>
                <a:spcPts val="0"/>
              </a:spcAft>
              <a:buClrTx/>
              <a:buSzTx/>
              <a:buFontTx/>
              <a:buNone/>
              <a:tabLst/>
              <a:defRPr/>
            </a:pPr>
            <a:r>
              <a:rPr kumimoji="0" lang="en-US" sz="4233" b="0" i="0" u="none" strike="noStrike" kern="1200" cap="none" spc="0" normalizeH="0" baseline="0" noProof="0">
                <a:ln>
                  <a:noFill/>
                </a:ln>
                <a:solidFill>
                  <a:srgbClr val="000000"/>
                </a:solidFill>
                <a:effectLst/>
                <a:uLnTx/>
                <a:uFillTx/>
                <a:latin typeface="Open Sans"/>
                <a:ea typeface="+mn-ea"/>
                <a:cs typeface="+mn-cs"/>
              </a:rPr>
              <a:t>Assume we need "n" leaves for a decision tree to approximate to an arbitrary function and we have "m" training examples.</a:t>
            </a:r>
          </a:p>
          <a:p>
            <a:pPr marL="0" marR="0" lvl="0" indent="0" algn="ctr" defTabSz="914400" rtl="0" eaLnBrk="1" fontAlgn="auto" latinLnBrk="0" hangingPunct="1">
              <a:lnSpc>
                <a:spcPts val="5926"/>
              </a:lnSpc>
              <a:spcBef>
                <a:spcPts val="0"/>
              </a:spcBef>
              <a:spcAft>
                <a:spcPts val="0"/>
              </a:spcAft>
              <a:buClrTx/>
              <a:buSzTx/>
              <a:buFontTx/>
              <a:buNone/>
              <a:tabLst/>
              <a:defRPr/>
            </a:pPr>
            <a:r>
              <a:rPr kumimoji="0" lang="en-US" sz="4233" b="0" i="0" u="none" strike="noStrike" kern="1200" cap="none" spc="0" normalizeH="0" baseline="0" noProof="0">
                <a:ln>
                  <a:noFill/>
                </a:ln>
                <a:solidFill>
                  <a:srgbClr val="000000"/>
                </a:solidFill>
                <a:effectLst/>
                <a:uLnTx/>
                <a:uFillTx/>
                <a:latin typeface="Open Sans"/>
                <a:ea typeface="+mn-ea"/>
                <a:cs typeface="+mn-cs"/>
              </a:rPr>
              <a:t>3 possiblities:</a:t>
            </a:r>
          </a:p>
          <a:p>
            <a:pPr marL="0" marR="0" lvl="0" indent="0" algn="ctr" defTabSz="914400" rtl="0" eaLnBrk="1" fontAlgn="auto" latinLnBrk="0" hangingPunct="1">
              <a:lnSpc>
                <a:spcPts val="5926"/>
              </a:lnSpc>
              <a:spcBef>
                <a:spcPts val="0"/>
              </a:spcBef>
              <a:spcAft>
                <a:spcPts val="0"/>
              </a:spcAft>
              <a:buClrTx/>
              <a:buSzTx/>
              <a:buFontTx/>
              <a:buNone/>
              <a:tabLst/>
              <a:defRPr/>
            </a:pPr>
            <a:r>
              <a:rPr kumimoji="0" lang="en-US" sz="4233" b="0" i="0" u="none" strike="noStrike" kern="1200" cap="none" spc="0" normalizeH="0" baseline="0" noProof="0">
                <a:ln>
                  <a:noFill/>
                </a:ln>
                <a:solidFill>
                  <a:srgbClr val="000000"/>
                </a:solidFill>
                <a:effectLst/>
                <a:uLnTx/>
                <a:uFillTx/>
                <a:latin typeface="Open Sans"/>
                <a:ea typeface="+mn-ea"/>
                <a:cs typeface="+mn-cs"/>
              </a:rPr>
              <a:t>n==m</a:t>
            </a:r>
          </a:p>
          <a:p>
            <a:pPr marL="0" marR="0" lvl="0" indent="0" algn="ctr" defTabSz="914400" rtl="0" eaLnBrk="1" fontAlgn="auto" latinLnBrk="0" hangingPunct="1">
              <a:lnSpc>
                <a:spcPts val="5926"/>
              </a:lnSpc>
              <a:spcBef>
                <a:spcPts val="0"/>
              </a:spcBef>
              <a:spcAft>
                <a:spcPts val="0"/>
              </a:spcAft>
              <a:buClrTx/>
              <a:buSzTx/>
              <a:buFontTx/>
              <a:buNone/>
              <a:tabLst/>
              <a:defRPr/>
            </a:pPr>
            <a:r>
              <a:rPr kumimoji="0" lang="en-US" sz="4233" b="0" i="0" u="none" strike="noStrike" kern="1200" cap="none" spc="0" normalizeH="0" baseline="0" noProof="0">
                <a:ln>
                  <a:noFill/>
                </a:ln>
                <a:solidFill>
                  <a:srgbClr val="000000"/>
                </a:solidFill>
                <a:effectLst/>
                <a:uLnTx/>
                <a:uFillTx/>
                <a:latin typeface="Open Sans"/>
                <a:ea typeface="+mn-ea"/>
                <a:cs typeface="+mn-cs"/>
              </a:rPr>
              <a:t>n&lt;m</a:t>
            </a:r>
          </a:p>
          <a:p>
            <a:pPr marL="0" marR="0" lvl="0" indent="0" algn="ctr" defTabSz="914400" rtl="0" eaLnBrk="1" fontAlgn="auto" latinLnBrk="0" hangingPunct="1">
              <a:lnSpc>
                <a:spcPts val="5926"/>
              </a:lnSpc>
              <a:spcBef>
                <a:spcPts val="0"/>
              </a:spcBef>
              <a:spcAft>
                <a:spcPts val="0"/>
              </a:spcAft>
              <a:buClrTx/>
              <a:buSzTx/>
              <a:buFontTx/>
              <a:buNone/>
              <a:tabLst/>
              <a:defRPr/>
            </a:pPr>
            <a:r>
              <a:rPr kumimoji="0" lang="en-US" sz="4233" b="0" i="0" u="none" strike="noStrike" kern="1200" cap="none" spc="0" normalizeH="0" baseline="0" noProof="0">
                <a:ln>
                  <a:noFill/>
                </a:ln>
                <a:solidFill>
                  <a:srgbClr val="000000"/>
                </a:solidFill>
                <a:effectLst/>
                <a:uLnTx/>
                <a:uFillTx/>
                <a:latin typeface="Open Sans"/>
                <a:ea typeface="+mn-ea"/>
                <a:cs typeface="+mn-cs"/>
              </a:rPr>
              <a:t>n&gt;m </a:t>
            </a:r>
          </a:p>
        </p:txBody>
      </p:sp>
    </p:spTree>
    <p:extLst>
      <p:ext uri="{BB962C8B-B14F-4D97-AF65-F5344CB8AC3E}">
        <p14:creationId xmlns:p14="http://schemas.microsoft.com/office/powerpoint/2010/main" val="423258616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1D242C"/>
        </a:solidFill>
        <a:effectLst/>
      </p:bgPr>
    </p:bg>
    <p:spTree>
      <p:nvGrpSpPr>
        <p:cNvPr id="1" name=""/>
        <p:cNvGrpSpPr/>
        <p:nvPr/>
      </p:nvGrpSpPr>
      <p:grpSpPr>
        <a:xfrm>
          <a:off x="0" y="0"/>
          <a:ext cx="0" cy="0"/>
          <a:chOff x="0" y="0"/>
          <a:chExt cx="0" cy="0"/>
        </a:xfrm>
      </p:grpSpPr>
      <p:grpSp>
        <p:nvGrpSpPr>
          <p:cNvPr id="2" name="Group 2"/>
          <p:cNvGrpSpPr/>
          <p:nvPr/>
        </p:nvGrpSpPr>
        <p:grpSpPr>
          <a:xfrm>
            <a:off x="15359181" y="7031334"/>
            <a:ext cx="6511333" cy="6511333"/>
            <a:chOff x="0" y="0"/>
            <a:chExt cx="6350000" cy="6350000"/>
          </a:xfrm>
        </p:grpSpPr>
        <p:sp>
          <p:nvSpPr>
            <p:cNvPr id="3" name="Freeform 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E94759"/>
            </a:solidFill>
          </p:spPr>
        </p:sp>
      </p:grpSp>
      <p:grpSp>
        <p:nvGrpSpPr>
          <p:cNvPr id="4" name="Group 4"/>
          <p:cNvGrpSpPr/>
          <p:nvPr/>
        </p:nvGrpSpPr>
        <p:grpSpPr>
          <a:xfrm>
            <a:off x="-1977005" y="-3546217"/>
            <a:ext cx="6294579" cy="6294579"/>
            <a:chOff x="0" y="0"/>
            <a:chExt cx="6350000"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8BD4AB"/>
            </a:solidFill>
          </p:spPr>
        </p:sp>
      </p:grpSp>
      <p:sp>
        <p:nvSpPr>
          <p:cNvPr id="6" name="AutoShape 6"/>
          <p:cNvSpPr/>
          <p:nvPr/>
        </p:nvSpPr>
        <p:spPr>
          <a:xfrm>
            <a:off x="17722638" y="4357337"/>
            <a:ext cx="9525" cy="3091986"/>
          </a:xfrm>
          <a:prstGeom prst="rect">
            <a:avLst/>
          </a:prstGeom>
          <a:solidFill>
            <a:srgbClr val="F5F5EF"/>
          </a:solidFill>
        </p:spPr>
      </p:sp>
      <p:sp>
        <p:nvSpPr>
          <p:cNvPr id="7" name="TextBox 7"/>
          <p:cNvSpPr txBox="1"/>
          <p:nvPr/>
        </p:nvSpPr>
        <p:spPr>
          <a:xfrm>
            <a:off x="2474991" y="3848495"/>
            <a:ext cx="8009687" cy="2265816"/>
          </a:xfrm>
          <a:prstGeom prst="rect">
            <a:avLst/>
          </a:prstGeom>
        </p:spPr>
        <p:txBody>
          <a:bodyPr lIns="0" tIns="0" rIns="0" bIns="0" rtlCol="0" anchor="t">
            <a:spAutoFit/>
          </a:bodyPr>
          <a:lstStyle/>
          <a:p>
            <a:pPr marL="0" marR="0" lvl="0" indent="0" algn="l" defTabSz="914400" rtl="0" eaLnBrk="1" fontAlgn="auto" latinLnBrk="0" hangingPunct="1">
              <a:lnSpc>
                <a:spcPts val="5820"/>
              </a:lnSpc>
              <a:spcBef>
                <a:spcPts val="0"/>
              </a:spcBef>
              <a:spcAft>
                <a:spcPts val="0"/>
              </a:spcAft>
              <a:buClrTx/>
              <a:buSzTx/>
              <a:buFontTx/>
              <a:buNone/>
              <a:tabLst/>
              <a:defRPr/>
            </a:pPr>
            <a:r>
              <a:rPr kumimoji="0" lang="en-US" sz="5999" b="0" i="0" u="none" strike="noStrike" kern="1200" cap="none" spc="299" normalizeH="0" baseline="0" noProof="0">
                <a:ln>
                  <a:noFill/>
                </a:ln>
                <a:solidFill>
                  <a:srgbClr val="F5F5EF"/>
                </a:solidFill>
                <a:effectLst/>
                <a:uLnTx/>
                <a:uFillTx/>
                <a:latin typeface="Montserrat Classic Bold"/>
                <a:ea typeface="+mn-ea"/>
                <a:cs typeface="+mn-cs"/>
              </a:rPr>
              <a:t>CORRELATION DOES NOT IMPLY CAUSATION</a:t>
            </a:r>
          </a:p>
        </p:txBody>
      </p:sp>
      <p:pic>
        <p:nvPicPr>
          <p:cNvPr id="8" name="Picture 8"/>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0908576" y="2748362"/>
            <a:ext cx="4876714" cy="4850113"/>
          </a:xfrm>
          <a:prstGeom prst="rect">
            <a:avLst/>
          </a:prstGeom>
        </p:spPr>
      </p:pic>
    </p:spTree>
    <p:extLst>
      <p:ext uri="{BB962C8B-B14F-4D97-AF65-F5344CB8AC3E}">
        <p14:creationId xmlns:p14="http://schemas.microsoft.com/office/powerpoint/2010/main" val="261619846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5A4594"/>
        </a:solidFill>
        <a:effectLst/>
      </p:bgPr>
    </p:bg>
    <p:spTree>
      <p:nvGrpSpPr>
        <p:cNvPr id="1" name=""/>
        <p:cNvGrpSpPr/>
        <p:nvPr/>
      </p:nvGrpSpPr>
      <p:grpSpPr>
        <a:xfrm>
          <a:off x="0" y="0"/>
          <a:ext cx="0" cy="0"/>
          <a:chOff x="0" y="0"/>
          <a:chExt cx="0" cy="0"/>
        </a:xfrm>
      </p:grpSpPr>
      <p:sp>
        <p:nvSpPr>
          <p:cNvPr id="2" name="AutoShape 2"/>
          <p:cNvSpPr/>
          <p:nvPr/>
        </p:nvSpPr>
        <p:spPr>
          <a:xfrm>
            <a:off x="17722638" y="4357337"/>
            <a:ext cx="9525" cy="3091986"/>
          </a:xfrm>
          <a:prstGeom prst="rect">
            <a:avLst/>
          </a:prstGeom>
          <a:solidFill>
            <a:srgbClr val="F5F5EF"/>
          </a:solidFill>
        </p:spPr>
      </p:sp>
      <p:sp>
        <p:nvSpPr>
          <p:cNvPr id="3" name="TextBox 3"/>
          <p:cNvSpPr txBox="1"/>
          <p:nvPr/>
        </p:nvSpPr>
        <p:spPr>
          <a:xfrm>
            <a:off x="8288231" y="3232133"/>
            <a:ext cx="7711367" cy="1727201"/>
          </a:xfrm>
          <a:prstGeom prst="rect">
            <a:avLst/>
          </a:prstGeom>
        </p:spPr>
        <p:txBody>
          <a:bodyPr lIns="0" tIns="0" rIns="0" bIns="0" rtlCol="0" anchor="t">
            <a:spAutoFit/>
          </a:bodyPr>
          <a:lstStyle/>
          <a:p>
            <a:pPr marL="0" marR="0" lvl="0" indent="0" algn="l" defTabSz="914400" rtl="0" eaLnBrk="1" fontAlgn="auto" latinLnBrk="0" hangingPunct="1">
              <a:lnSpc>
                <a:spcPts val="4639"/>
              </a:lnSpc>
              <a:spcBef>
                <a:spcPct val="0"/>
              </a:spcBef>
              <a:spcAft>
                <a:spcPts val="0"/>
              </a:spcAft>
              <a:buClrTx/>
              <a:buSzTx/>
              <a:buFontTx/>
              <a:buNone/>
              <a:tabLst/>
              <a:defRPr/>
            </a:pPr>
            <a:r>
              <a:rPr kumimoji="0" lang="en-US" sz="2899" b="0" i="0" u="none" strike="noStrike" kern="1200" cap="none" spc="57" normalizeH="0" baseline="0" noProof="0">
                <a:ln>
                  <a:noFill/>
                </a:ln>
                <a:solidFill>
                  <a:srgbClr val="3ABDC4"/>
                </a:solidFill>
                <a:effectLst/>
                <a:uLnTx/>
                <a:uFillTx/>
                <a:latin typeface="Clear Sans Regular Bold Italics"/>
                <a:ea typeface="+mn-ea"/>
                <a:cs typeface="+mn-cs"/>
              </a:rPr>
              <a:t>Correlation</a:t>
            </a:r>
            <a:r>
              <a:rPr kumimoji="0" lang="en-US" sz="2899" b="0" i="0" u="none" strike="noStrike" kern="1200" cap="none" spc="57" normalizeH="0" baseline="0" noProof="0">
                <a:ln>
                  <a:noFill/>
                </a:ln>
                <a:solidFill>
                  <a:srgbClr val="F5F5EF"/>
                </a:solidFill>
                <a:effectLst/>
                <a:uLnTx/>
                <a:uFillTx/>
                <a:latin typeface="Clear Sans Regular"/>
                <a:ea typeface="+mn-ea"/>
                <a:cs typeface="+mn-cs"/>
              </a:rPr>
              <a:t> is a statistical technique which tells us how strongly the pair of variables are linearly related and change together</a:t>
            </a:r>
          </a:p>
        </p:txBody>
      </p:sp>
      <p:sp>
        <p:nvSpPr>
          <p:cNvPr id="4" name="TextBox 4"/>
          <p:cNvSpPr txBox="1"/>
          <p:nvPr/>
        </p:nvSpPr>
        <p:spPr>
          <a:xfrm>
            <a:off x="8288231" y="5413513"/>
            <a:ext cx="8000207" cy="2674196"/>
          </a:xfrm>
          <a:prstGeom prst="rect">
            <a:avLst/>
          </a:prstGeom>
        </p:spPr>
        <p:txBody>
          <a:bodyPr lIns="0" tIns="0" rIns="0" bIns="0" rtlCol="0" anchor="t">
            <a:spAutoFit/>
          </a:bodyPr>
          <a:lstStyle/>
          <a:p>
            <a:pPr marL="0" marR="0" lvl="0" indent="0" algn="l" defTabSz="914400" rtl="0" eaLnBrk="1" fontAlgn="auto" latinLnBrk="0" hangingPunct="1">
              <a:lnSpc>
                <a:spcPts val="4273"/>
              </a:lnSpc>
              <a:spcBef>
                <a:spcPct val="0"/>
              </a:spcBef>
              <a:spcAft>
                <a:spcPts val="0"/>
              </a:spcAft>
              <a:buClrTx/>
              <a:buSzTx/>
              <a:buFontTx/>
              <a:buNone/>
              <a:tabLst/>
              <a:defRPr/>
            </a:pPr>
            <a:r>
              <a:rPr kumimoji="0" lang="en-US" sz="2670" b="0" i="0" u="none" strike="noStrike" kern="1200" cap="none" spc="53" normalizeH="0" baseline="0" noProof="0">
                <a:ln>
                  <a:noFill/>
                </a:ln>
                <a:solidFill>
                  <a:srgbClr val="3ABDC4"/>
                </a:solidFill>
                <a:effectLst/>
                <a:uLnTx/>
                <a:uFillTx/>
                <a:latin typeface="Clear Sans Regular Bold Italics"/>
                <a:ea typeface="+mn-ea"/>
                <a:cs typeface="+mn-cs"/>
              </a:rPr>
              <a:t>Causation</a:t>
            </a:r>
            <a:r>
              <a:rPr kumimoji="0" lang="en-US" sz="2670" b="0" i="0" u="none" strike="noStrike" kern="1200" cap="none" spc="53" normalizeH="0" baseline="0" noProof="0">
                <a:ln>
                  <a:noFill/>
                </a:ln>
                <a:solidFill>
                  <a:srgbClr val="F5F5EF"/>
                </a:solidFill>
                <a:effectLst/>
                <a:uLnTx/>
                <a:uFillTx/>
                <a:latin typeface="Clear Sans Regular"/>
                <a:ea typeface="+mn-ea"/>
                <a:cs typeface="+mn-cs"/>
              </a:rPr>
              <a:t> means any change in the value of one variable will cause a change in the value of another variable, which means one variable makes other to happen. It is also referred as cause and effect. </a:t>
            </a:r>
          </a:p>
        </p:txBody>
      </p:sp>
      <p:sp>
        <p:nvSpPr>
          <p:cNvPr id="5" name="TextBox 5"/>
          <p:cNvSpPr txBox="1"/>
          <p:nvPr/>
        </p:nvSpPr>
        <p:spPr>
          <a:xfrm>
            <a:off x="7342047" y="2125476"/>
            <a:ext cx="5631690" cy="645795"/>
          </a:xfrm>
          <a:prstGeom prst="rect">
            <a:avLst/>
          </a:prstGeom>
        </p:spPr>
        <p:txBody>
          <a:bodyPr lIns="0" tIns="0" rIns="0" bIns="0" rtlCol="0" anchor="t">
            <a:spAutoFit/>
          </a:bodyPr>
          <a:lstStyle/>
          <a:p>
            <a:pPr marL="0" marR="0" lvl="0" indent="0" algn="l" defTabSz="914400" rtl="0" eaLnBrk="1" fontAlgn="auto" latinLnBrk="0" hangingPunct="1">
              <a:lnSpc>
                <a:spcPts val="4995"/>
              </a:lnSpc>
              <a:spcBef>
                <a:spcPts val="0"/>
              </a:spcBef>
              <a:spcAft>
                <a:spcPts val="0"/>
              </a:spcAft>
              <a:buClrTx/>
              <a:buSzTx/>
              <a:buFontTx/>
              <a:buNone/>
              <a:tabLst/>
              <a:defRPr/>
            </a:pPr>
            <a:r>
              <a:rPr kumimoji="0" lang="en-US" sz="4500" b="0" i="0" u="none" strike="noStrike" kern="1200" cap="none" spc="225" normalizeH="0" baseline="0" noProof="0">
                <a:ln>
                  <a:noFill/>
                </a:ln>
                <a:solidFill>
                  <a:srgbClr val="F5E753"/>
                </a:solidFill>
                <a:effectLst/>
                <a:uLnTx/>
                <a:uFillTx/>
                <a:latin typeface="Montserrat Classic Bold"/>
                <a:ea typeface="+mn-ea"/>
                <a:cs typeface="+mn-cs"/>
              </a:rPr>
              <a:t>BASICS:</a:t>
            </a:r>
          </a:p>
        </p:txBody>
      </p:sp>
      <p:sp>
        <p:nvSpPr>
          <p:cNvPr id="6" name="TextBox 6"/>
          <p:cNvSpPr txBox="1"/>
          <p:nvPr/>
        </p:nvSpPr>
        <p:spPr>
          <a:xfrm rot="-5400000">
            <a:off x="16866871" y="8802015"/>
            <a:ext cx="1721059" cy="155449"/>
          </a:xfrm>
          <a:prstGeom prst="rect">
            <a:avLst/>
          </a:prstGeom>
        </p:spPr>
        <p:txBody>
          <a:bodyPr lIns="0" tIns="0" rIns="0" bIns="0" rtlCol="0" anchor="t">
            <a:spAutoFit/>
          </a:bodyPr>
          <a:lstStyle/>
          <a:p>
            <a:pPr marL="0" marR="0" lvl="0" indent="0" algn="l" defTabSz="914400" rtl="0" eaLnBrk="1" fontAlgn="auto" latinLnBrk="0" hangingPunct="1">
              <a:lnSpc>
                <a:spcPts val="1140"/>
              </a:lnSpc>
              <a:spcBef>
                <a:spcPts val="0"/>
              </a:spcBef>
              <a:spcAft>
                <a:spcPts val="0"/>
              </a:spcAft>
              <a:buClrTx/>
              <a:buSzTx/>
              <a:buFontTx/>
              <a:buNone/>
              <a:tabLst/>
              <a:defRPr/>
            </a:pPr>
            <a:r>
              <a:rPr kumimoji="0" lang="en-US" sz="1000" b="0" i="0" u="none" strike="noStrike" kern="1200" cap="none" spc="368" normalizeH="0" baseline="0" noProof="0">
                <a:ln>
                  <a:noFill/>
                </a:ln>
                <a:solidFill>
                  <a:srgbClr val="F5F5EF"/>
                </a:solidFill>
                <a:effectLst/>
                <a:uLnTx/>
                <a:uFillTx/>
                <a:latin typeface="Montserrat Light Bold"/>
                <a:ea typeface="+mn-ea"/>
                <a:cs typeface="+mn-cs"/>
              </a:rPr>
              <a:t>SCIENCE CLASS</a:t>
            </a:r>
          </a:p>
        </p:txBody>
      </p:sp>
      <p:sp>
        <p:nvSpPr>
          <p:cNvPr id="7" name="TextBox 7"/>
          <p:cNvSpPr txBox="1"/>
          <p:nvPr/>
        </p:nvSpPr>
        <p:spPr>
          <a:xfrm rot="-5400000">
            <a:off x="15838171" y="2397774"/>
            <a:ext cx="3778459" cy="140666"/>
          </a:xfrm>
          <a:prstGeom prst="rect">
            <a:avLst/>
          </a:prstGeom>
        </p:spPr>
        <p:txBody>
          <a:bodyPr lIns="0" tIns="0" rIns="0" bIns="0" rtlCol="0" anchor="t">
            <a:spAutoFit/>
          </a:bodyPr>
          <a:lstStyle/>
          <a:p>
            <a:pPr marL="0" marR="0" lvl="0" indent="0" algn="r" defTabSz="914400" rtl="0" eaLnBrk="1" fontAlgn="auto" latinLnBrk="0" hangingPunct="1">
              <a:lnSpc>
                <a:spcPts val="1140"/>
              </a:lnSpc>
              <a:spcBef>
                <a:spcPts val="0"/>
              </a:spcBef>
              <a:spcAft>
                <a:spcPts val="0"/>
              </a:spcAft>
              <a:buClrTx/>
              <a:buSzTx/>
              <a:buFontTx/>
              <a:buNone/>
              <a:tabLst/>
              <a:defRPr/>
            </a:pPr>
            <a:r>
              <a:rPr kumimoji="0" lang="en-US" sz="1000" b="0" i="0" u="none" strike="noStrike" kern="1200" cap="none" spc="368" normalizeH="0" baseline="0" noProof="0">
                <a:ln>
                  <a:noFill/>
                </a:ln>
                <a:solidFill>
                  <a:srgbClr val="F5F5EF"/>
                </a:solidFill>
                <a:effectLst/>
                <a:uLnTx/>
                <a:uFillTx/>
                <a:latin typeface="Montserrat Light"/>
                <a:ea typeface="+mn-ea"/>
                <a:cs typeface="+mn-cs"/>
              </a:rPr>
              <a:t>OLDMEAD SECONDARY SCHOOL</a:t>
            </a:r>
          </a:p>
        </p:txBody>
      </p:sp>
      <p:grpSp>
        <p:nvGrpSpPr>
          <p:cNvPr id="8" name="Group 8"/>
          <p:cNvGrpSpPr/>
          <p:nvPr/>
        </p:nvGrpSpPr>
        <p:grpSpPr>
          <a:xfrm rot="-5400000">
            <a:off x="6108586" y="5318075"/>
            <a:ext cx="3247796" cy="287098"/>
            <a:chOff x="0" y="0"/>
            <a:chExt cx="9194800" cy="812800"/>
          </a:xfrm>
        </p:grpSpPr>
        <p:sp>
          <p:nvSpPr>
            <p:cNvPr id="9" name="Freeform 9"/>
            <p:cNvSpPr/>
            <p:nvPr/>
          </p:nvSpPr>
          <p:spPr>
            <a:xfrm>
              <a:off x="457200" y="304800"/>
              <a:ext cx="8331200" cy="203200"/>
            </a:xfrm>
            <a:custGeom>
              <a:avLst/>
              <a:gdLst/>
              <a:ahLst/>
              <a:cxnLst/>
              <a:rect l="l" t="t" r="r" b="b"/>
              <a:pathLst>
                <a:path w="8331200" h="203200">
                  <a:moveTo>
                    <a:pt x="101600" y="0"/>
                  </a:moveTo>
                  <a:cubicBezTo>
                    <a:pt x="157480" y="0"/>
                    <a:pt x="203200" y="45720"/>
                    <a:pt x="203200" y="101600"/>
                  </a:cubicBezTo>
                  <a:cubicBezTo>
                    <a:pt x="203200" y="157480"/>
                    <a:pt x="157480" y="203200"/>
                    <a:pt x="101600" y="203200"/>
                  </a:cubicBezTo>
                  <a:cubicBezTo>
                    <a:pt x="45720" y="203200"/>
                    <a:pt x="0" y="157480"/>
                    <a:pt x="0" y="101600"/>
                  </a:cubicBezTo>
                  <a:cubicBezTo>
                    <a:pt x="0" y="45720"/>
                    <a:pt x="45720" y="0"/>
                    <a:pt x="101600" y="0"/>
                  </a:cubicBezTo>
                  <a:close/>
                  <a:moveTo>
                    <a:pt x="508000" y="0"/>
                  </a:moveTo>
                  <a:cubicBezTo>
                    <a:pt x="563880" y="0"/>
                    <a:pt x="609600" y="45720"/>
                    <a:pt x="609600" y="101600"/>
                  </a:cubicBezTo>
                  <a:cubicBezTo>
                    <a:pt x="609600" y="157480"/>
                    <a:pt x="563880" y="203200"/>
                    <a:pt x="508000" y="203200"/>
                  </a:cubicBezTo>
                  <a:cubicBezTo>
                    <a:pt x="452120" y="203200"/>
                    <a:pt x="406400" y="157480"/>
                    <a:pt x="406400" y="101600"/>
                  </a:cubicBezTo>
                  <a:cubicBezTo>
                    <a:pt x="406400" y="45720"/>
                    <a:pt x="452120" y="0"/>
                    <a:pt x="508000" y="0"/>
                  </a:cubicBezTo>
                  <a:close/>
                  <a:moveTo>
                    <a:pt x="914400" y="0"/>
                  </a:moveTo>
                  <a:cubicBezTo>
                    <a:pt x="970280" y="0"/>
                    <a:pt x="1016000" y="45720"/>
                    <a:pt x="1016000" y="101600"/>
                  </a:cubicBezTo>
                  <a:cubicBezTo>
                    <a:pt x="1016000" y="157480"/>
                    <a:pt x="970280" y="203200"/>
                    <a:pt x="914400" y="203200"/>
                  </a:cubicBezTo>
                  <a:cubicBezTo>
                    <a:pt x="858520" y="203200"/>
                    <a:pt x="812800" y="157480"/>
                    <a:pt x="812800" y="101600"/>
                  </a:cubicBezTo>
                  <a:cubicBezTo>
                    <a:pt x="812800" y="45720"/>
                    <a:pt x="858520" y="0"/>
                    <a:pt x="914400" y="0"/>
                  </a:cubicBezTo>
                  <a:close/>
                  <a:moveTo>
                    <a:pt x="1320800" y="0"/>
                  </a:moveTo>
                  <a:cubicBezTo>
                    <a:pt x="1376680" y="0"/>
                    <a:pt x="1422400" y="45720"/>
                    <a:pt x="1422400" y="101600"/>
                  </a:cubicBezTo>
                  <a:cubicBezTo>
                    <a:pt x="1422400" y="157480"/>
                    <a:pt x="1376680" y="203200"/>
                    <a:pt x="1320800" y="203200"/>
                  </a:cubicBezTo>
                  <a:cubicBezTo>
                    <a:pt x="1264920" y="203200"/>
                    <a:pt x="1219200" y="157480"/>
                    <a:pt x="1219200" y="101600"/>
                  </a:cubicBezTo>
                  <a:cubicBezTo>
                    <a:pt x="1219200" y="45720"/>
                    <a:pt x="1264920" y="0"/>
                    <a:pt x="1320800" y="0"/>
                  </a:cubicBezTo>
                  <a:close/>
                  <a:moveTo>
                    <a:pt x="1727200" y="0"/>
                  </a:moveTo>
                  <a:cubicBezTo>
                    <a:pt x="1783080" y="0"/>
                    <a:pt x="1828800" y="45720"/>
                    <a:pt x="1828800" y="101600"/>
                  </a:cubicBezTo>
                  <a:cubicBezTo>
                    <a:pt x="1828800" y="157480"/>
                    <a:pt x="1783080" y="203200"/>
                    <a:pt x="1727200" y="203200"/>
                  </a:cubicBezTo>
                  <a:cubicBezTo>
                    <a:pt x="1671320" y="203200"/>
                    <a:pt x="1625600" y="157480"/>
                    <a:pt x="1625600" y="101600"/>
                  </a:cubicBezTo>
                  <a:cubicBezTo>
                    <a:pt x="1625600" y="45720"/>
                    <a:pt x="1671320" y="0"/>
                    <a:pt x="1727200" y="0"/>
                  </a:cubicBezTo>
                  <a:close/>
                  <a:moveTo>
                    <a:pt x="2133600" y="0"/>
                  </a:moveTo>
                  <a:cubicBezTo>
                    <a:pt x="2189480" y="0"/>
                    <a:pt x="2235200" y="45720"/>
                    <a:pt x="2235200" y="101600"/>
                  </a:cubicBezTo>
                  <a:cubicBezTo>
                    <a:pt x="2235200" y="157480"/>
                    <a:pt x="2189480" y="203200"/>
                    <a:pt x="2133600" y="203200"/>
                  </a:cubicBezTo>
                  <a:cubicBezTo>
                    <a:pt x="2077720" y="203200"/>
                    <a:pt x="2032000" y="157480"/>
                    <a:pt x="2032000" y="101600"/>
                  </a:cubicBezTo>
                  <a:cubicBezTo>
                    <a:pt x="2032000" y="45720"/>
                    <a:pt x="2077720" y="0"/>
                    <a:pt x="2133600" y="0"/>
                  </a:cubicBezTo>
                  <a:close/>
                  <a:moveTo>
                    <a:pt x="2540000" y="0"/>
                  </a:moveTo>
                  <a:cubicBezTo>
                    <a:pt x="2595880" y="0"/>
                    <a:pt x="2641600" y="45720"/>
                    <a:pt x="2641600" y="101600"/>
                  </a:cubicBezTo>
                  <a:cubicBezTo>
                    <a:pt x="2641600" y="157480"/>
                    <a:pt x="2595880" y="203200"/>
                    <a:pt x="2540000" y="203200"/>
                  </a:cubicBezTo>
                  <a:cubicBezTo>
                    <a:pt x="2484120" y="203200"/>
                    <a:pt x="2438400" y="157480"/>
                    <a:pt x="2438400" y="101600"/>
                  </a:cubicBezTo>
                  <a:cubicBezTo>
                    <a:pt x="2438400" y="45720"/>
                    <a:pt x="2484120" y="0"/>
                    <a:pt x="2540000" y="0"/>
                  </a:cubicBezTo>
                  <a:close/>
                  <a:moveTo>
                    <a:pt x="2946400" y="0"/>
                  </a:moveTo>
                  <a:cubicBezTo>
                    <a:pt x="3002280" y="0"/>
                    <a:pt x="3048000" y="45720"/>
                    <a:pt x="3048000" y="101600"/>
                  </a:cubicBezTo>
                  <a:cubicBezTo>
                    <a:pt x="3048000" y="157480"/>
                    <a:pt x="3002280" y="203200"/>
                    <a:pt x="2946400" y="203200"/>
                  </a:cubicBezTo>
                  <a:cubicBezTo>
                    <a:pt x="2890520" y="203200"/>
                    <a:pt x="2844800" y="157480"/>
                    <a:pt x="2844800" y="101600"/>
                  </a:cubicBezTo>
                  <a:cubicBezTo>
                    <a:pt x="2844800" y="45720"/>
                    <a:pt x="2890520" y="0"/>
                    <a:pt x="2946400" y="0"/>
                  </a:cubicBezTo>
                  <a:close/>
                  <a:moveTo>
                    <a:pt x="3352800" y="0"/>
                  </a:moveTo>
                  <a:cubicBezTo>
                    <a:pt x="3408680" y="0"/>
                    <a:pt x="3454400" y="45720"/>
                    <a:pt x="3454400" y="101600"/>
                  </a:cubicBezTo>
                  <a:cubicBezTo>
                    <a:pt x="3454400" y="157480"/>
                    <a:pt x="3408680" y="203200"/>
                    <a:pt x="3352800" y="203200"/>
                  </a:cubicBezTo>
                  <a:cubicBezTo>
                    <a:pt x="3296920" y="203200"/>
                    <a:pt x="3251200" y="157480"/>
                    <a:pt x="3251200" y="101600"/>
                  </a:cubicBezTo>
                  <a:cubicBezTo>
                    <a:pt x="3251200" y="45720"/>
                    <a:pt x="3296920" y="0"/>
                    <a:pt x="3352800" y="0"/>
                  </a:cubicBezTo>
                  <a:close/>
                  <a:moveTo>
                    <a:pt x="3759200" y="0"/>
                  </a:moveTo>
                  <a:cubicBezTo>
                    <a:pt x="3815080" y="0"/>
                    <a:pt x="3860800" y="45720"/>
                    <a:pt x="3860800" y="101600"/>
                  </a:cubicBezTo>
                  <a:cubicBezTo>
                    <a:pt x="3860800" y="157480"/>
                    <a:pt x="3815080" y="203200"/>
                    <a:pt x="3759200" y="203200"/>
                  </a:cubicBezTo>
                  <a:cubicBezTo>
                    <a:pt x="3703320" y="203200"/>
                    <a:pt x="3657600" y="157480"/>
                    <a:pt x="3657600" y="101600"/>
                  </a:cubicBezTo>
                  <a:cubicBezTo>
                    <a:pt x="3657600" y="45720"/>
                    <a:pt x="3703320" y="0"/>
                    <a:pt x="3759200" y="0"/>
                  </a:cubicBezTo>
                  <a:close/>
                  <a:moveTo>
                    <a:pt x="4165600" y="0"/>
                  </a:moveTo>
                  <a:cubicBezTo>
                    <a:pt x="4221480" y="0"/>
                    <a:pt x="4267200" y="45720"/>
                    <a:pt x="4267200" y="101600"/>
                  </a:cubicBezTo>
                  <a:cubicBezTo>
                    <a:pt x="4267200" y="157480"/>
                    <a:pt x="4221480" y="203200"/>
                    <a:pt x="4165600" y="203200"/>
                  </a:cubicBezTo>
                  <a:cubicBezTo>
                    <a:pt x="4109720" y="203200"/>
                    <a:pt x="4064000" y="157480"/>
                    <a:pt x="4064000" y="101600"/>
                  </a:cubicBezTo>
                  <a:cubicBezTo>
                    <a:pt x="4064000" y="45720"/>
                    <a:pt x="4109720" y="0"/>
                    <a:pt x="4165600" y="0"/>
                  </a:cubicBezTo>
                  <a:close/>
                  <a:moveTo>
                    <a:pt x="4572000" y="0"/>
                  </a:moveTo>
                  <a:cubicBezTo>
                    <a:pt x="4627880" y="0"/>
                    <a:pt x="4673600" y="45720"/>
                    <a:pt x="4673600" y="101600"/>
                  </a:cubicBezTo>
                  <a:cubicBezTo>
                    <a:pt x="4673600" y="157480"/>
                    <a:pt x="4627880" y="203200"/>
                    <a:pt x="4572000" y="203200"/>
                  </a:cubicBezTo>
                  <a:cubicBezTo>
                    <a:pt x="4516120" y="203200"/>
                    <a:pt x="4470400" y="157480"/>
                    <a:pt x="4470400" y="101600"/>
                  </a:cubicBezTo>
                  <a:cubicBezTo>
                    <a:pt x="4470400" y="45720"/>
                    <a:pt x="4516120" y="0"/>
                    <a:pt x="4572000" y="0"/>
                  </a:cubicBezTo>
                  <a:close/>
                  <a:moveTo>
                    <a:pt x="4978400" y="0"/>
                  </a:moveTo>
                  <a:cubicBezTo>
                    <a:pt x="5034280" y="0"/>
                    <a:pt x="5080000" y="45720"/>
                    <a:pt x="5080000" y="101600"/>
                  </a:cubicBezTo>
                  <a:cubicBezTo>
                    <a:pt x="5080000" y="157480"/>
                    <a:pt x="5034280" y="203200"/>
                    <a:pt x="4978400" y="203200"/>
                  </a:cubicBezTo>
                  <a:cubicBezTo>
                    <a:pt x="4922520" y="203200"/>
                    <a:pt x="4876800" y="157480"/>
                    <a:pt x="4876800" y="101600"/>
                  </a:cubicBezTo>
                  <a:cubicBezTo>
                    <a:pt x="4876800" y="45720"/>
                    <a:pt x="4922520" y="0"/>
                    <a:pt x="4978400" y="0"/>
                  </a:cubicBezTo>
                  <a:close/>
                  <a:moveTo>
                    <a:pt x="5384800" y="0"/>
                  </a:moveTo>
                  <a:cubicBezTo>
                    <a:pt x="5440680" y="0"/>
                    <a:pt x="5486400" y="45720"/>
                    <a:pt x="5486400" y="101600"/>
                  </a:cubicBezTo>
                  <a:cubicBezTo>
                    <a:pt x="5486400" y="157480"/>
                    <a:pt x="5440680" y="203200"/>
                    <a:pt x="5384800" y="203200"/>
                  </a:cubicBezTo>
                  <a:cubicBezTo>
                    <a:pt x="5328920" y="203200"/>
                    <a:pt x="5283200" y="157480"/>
                    <a:pt x="5283200" y="101600"/>
                  </a:cubicBezTo>
                  <a:cubicBezTo>
                    <a:pt x="5283200" y="45720"/>
                    <a:pt x="5328920" y="0"/>
                    <a:pt x="5384800" y="0"/>
                  </a:cubicBezTo>
                  <a:close/>
                  <a:moveTo>
                    <a:pt x="5791200" y="0"/>
                  </a:moveTo>
                  <a:cubicBezTo>
                    <a:pt x="5847080" y="0"/>
                    <a:pt x="5892800" y="45720"/>
                    <a:pt x="5892800" y="101600"/>
                  </a:cubicBezTo>
                  <a:cubicBezTo>
                    <a:pt x="5892800" y="157480"/>
                    <a:pt x="5847080" y="203200"/>
                    <a:pt x="5791200" y="203200"/>
                  </a:cubicBezTo>
                  <a:cubicBezTo>
                    <a:pt x="5735320" y="203200"/>
                    <a:pt x="5689600" y="157480"/>
                    <a:pt x="5689600" y="101600"/>
                  </a:cubicBezTo>
                  <a:cubicBezTo>
                    <a:pt x="5689600" y="45720"/>
                    <a:pt x="5735320" y="0"/>
                    <a:pt x="5791200" y="0"/>
                  </a:cubicBezTo>
                  <a:close/>
                  <a:moveTo>
                    <a:pt x="6197600" y="0"/>
                  </a:moveTo>
                  <a:cubicBezTo>
                    <a:pt x="6253480" y="0"/>
                    <a:pt x="6299200" y="45720"/>
                    <a:pt x="6299200" y="101600"/>
                  </a:cubicBezTo>
                  <a:cubicBezTo>
                    <a:pt x="6299200" y="157480"/>
                    <a:pt x="6253480" y="203200"/>
                    <a:pt x="6197600" y="203200"/>
                  </a:cubicBezTo>
                  <a:cubicBezTo>
                    <a:pt x="6141720" y="203200"/>
                    <a:pt x="6096000" y="157480"/>
                    <a:pt x="6096000" y="101600"/>
                  </a:cubicBezTo>
                  <a:cubicBezTo>
                    <a:pt x="6096000" y="45720"/>
                    <a:pt x="6141720" y="0"/>
                    <a:pt x="6197600" y="0"/>
                  </a:cubicBezTo>
                  <a:close/>
                  <a:moveTo>
                    <a:pt x="6604000" y="0"/>
                  </a:moveTo>
                  <a:cubicBezTo>
                    <a:pt x="6659880" y="0"/>
                    <a:pt x="6705600" y="45720"/>
                    <a:pt x="6705600" y="101600"/>
                  </a:cubicBezTo>
                  <a:cubicBezTo>
                    <a:pt x="6705600" y="157480"/>
                    <a:pt x="6659880" y="203200"/>
                    <a:pt x="6604000" y="203200"/>
                  </a:cubicBezTo>
                  <a:cubicBezTo>
                    <a:pt x="6548120" y="203200"/>
                    <a:pt x="6502400" y="157480"/>
                    <a:pt x="6502400" y="101600"/>
                  </a:cubicBezTo>
                  <a:cubicBezTo>
                    <a:pt x="6502400" y="45720"/>
                    <a:pt x="6548120" y="0"/>
                    <a:pt x="6604000" y="0"/>
                  </a:cubicBezTo>
                  <a:close/>
                  <a:moveTo>
                    <a:pt x="7010400" y="0"/>
                  </a:moveTo>
                  <a:cubicBezTo>
                    <a:pt x="7066280" y="0"/>
                    <a:pt x="7112000" y="45720"/>
                    <a:pt x="7112000" y="101600"/>
                  </a:cubicBezTo>
                  <a:cubicBezTo>
                    <a:pt x="7112000" y="157480"/>
                    <a:pt x="7066280" y="203200"/>
                    <a:pt x="7010400" y="203200"/>
                  </a:cubicBezTo>
                  <a:cubicBezTo>
                    <a:pt x="6954520" y="203200"/>
                    <a:pt x="6908800" y="157480"/>
                    <a:pt x="6908800" y="101600"/>
                  </a:cubicBezTo>
                  <a:cubicBezTo>
                    <a:pt x="6908800" y="45720"/>
                    <a:pt x="6954520" y="0"/>
                    <a:pt x="7010400" y="0"/>
                  </a:cubicBezTo>
                  <a:close/>
                  <a:moveTo>
                    <a:pt x="7416800" y="0"/>
                  </a:moveTo>
                  <a:cubicBezTo>
                    <a:pt x="7472680" y="0"/>
                    <a:pt x="7518400" y="45720"/>
                    <a:pt x="7518400" y="101600"/>
                  </a:cubicBezTo>
                  <a:cubicBezTo>
                    <a:pt x="7518400" y="157480"/>
                    <a:pt x="7472680" y="203200"/>
                    <a:pt x="7416800" y="203200"/>
                  </a:cubicBezTo>
                  <a:cubicBezTo>
                    <a:pt x="7360920" y="203200"/>
                    <a:pt x="7315200" y="157480"/>
                    <a:pt x="7315200" y="101600"/>
                  </a:cubicBezTo>
                  <a:cubicBezTo>
                    <a:pt x="7315200" y="45720"/>
                    <a:pt x="7360920" y="0"/>
                    <a:pt x="7416800" y="0"/>
                  </a:cubicBezTo>
                  <a:close/>
                  <a:moveTo>
                    <a:pt x="7823200" y="0"/>
                  </a:moveTo>
                  <a:cubicBezTo>
                    <a:pt x="7879080" y="0"/>
                    <a:pt x="7924800" y="45720"/>
                    <a:pt x="7924800" y="101600"/>
                  </a:cubicBezTo>
                  <a:cubicBezTo>
                    <a:pt x="7924800" y="157480"/>
                    <a:pt x="7879080" y="203200"/>
                    <a:pt x="7823200" y="203200"/>
                  </a:cubicBezTo>
                  <a:cubicBezTo>
                    <a:pt x="7767320" y="203200"/>
                    <a:pt x="7721600" y="157480"/>
                    <a:pt x="7721600" y="101600"/>
                  </a:cubicBezTo>
                  <a:cubicBezTo>
                    <a:pt x="7721600" y="45720"/>
                    <a:pt x="7767320" y="0"/>
                    <a:pt x="7823200" y="0"/>
                  </a:cubicBezTo>
                  <a:close/>
                  <a:moveTo>
                    <a:pt x="8229600" y="0"/>
                  </a:moveTo>
                  <a:cubicBezTo>
                    <a:pt x="8285480" y="0"/>
                    <a:pt x="8331200" y="45720"/>
                    <a:pt x="8331200" y="101600"/>
                  </a:cubicBezTo>
                  <a:cubicBezTo>
                    <a:pt x="8331200" y="157480"/>
                    <a:pt x="8285480" y="203200"/>
                    <a:pt x="8229600" y="203200"/>
                  </a:cubicBezTo>
                  <a:cubicBezTo>
                    <a:pt x="8173720" y="203200"/>
                    <a:pt x="8128000" y="157480"/>
                    <a:pt x="8128000" y="101600"/>
                  </a:cubicBezTo>
                  <a:cubicBezTo>
                    <a:pt x="8128000" y="45720"/>
                    <a:pt x="8173720" y="0"/>
                    <a:pt x="8229600" y="0"/>
                  </a:cubicBezTo>
                  <a:close/>
                </a:path>
              </a:pathLst>
            </a:custGeom>
            <a:solidFill>
              <a:srgbClr val="F5F5EF"/>
            </a:solidFill>
          </p:spPr>
        </p:sp>
      </p:grpSp>
      <p:grpSp>
        <p:nvGrpSpPr>
          <p:cNvPr id="10" name="Group 10"/>
          <p:cNvGrpSpPr/>
          <p:nvPr/>
        </p:nvGrpSpPr>
        <p:grpSpPr>
          <a:xfrm rot="-5400000">
            <a:off x="6108586" y="6316550"/>
            <a:ext cx="3247796" cy="287098"/>
            <a:chOff x="0" y="0"/>
            <a:chExt cx="9194800" cy="812800"/>
          </a:xfrm>
        </p:grpSpPr>
        <p:sp>
          <p:nvSpPr>
            <p:cNvPr id="11" name="Freeform 11"/>
            <p:cNvSpPr/>
            <p:nvPr/>
          </p:nvSpPr>
          <p:spPr>
            <a:xfrm>
              <a:off x="457200" y="304800"/>
              <a:ext cx="8331200" cy="203200"/>
            </a:xfrm>
            <a:custGeom>
              <a:avLst/>
              <a:gdLst/>
              <a:ahLst/>
              <a:cxnLst/>
              <a:rect l="l" t="t" r="r" b="b"/>
              <a:pathLst>
                <a:path w="8331200" h="203200">
                  <a:moveTo>
                    <a:pt x="101600" y="0"/>
                  </a:moveTo>
                  <a:cubicBezTo>
                    <a:pt x="157480" y="0"/>
                    <a:pt x="203200" y="45720"/>
                    <a:pt x="203200" y="101600"/>
                  </a:cubicBezTo>
                  <a:cubicBezTo>
                    <a:pt x="203200" y="157480"/>
                    <a:pt x="157480" y="203200"/>
                    <a:pt x="101600" y="203200"/>
                  </a:cubicBezTo>
                  <a:cubicBezTo>
                    <a:pt x="45720" y="203200"/>
                    <a:pt x="0" y="157480"/>
                    <a:pt x="0" y="101600"/>
                  </a:cubicBezTo>
                  <a:cubicBezTo>
                    <a:pt x="0" y="45720"/>
                    <a:pt x="45720" y="0"/>
                    <a:pt x="101600" y="0"/>
                  </a:cubicBezTo>
                  <a:close/>
                  <a:moveTo>
                    <a:pt x="508000" y="0"/>
                  </a:moveTo>
                  <a:cubicBezTo>
                    <a:pt x="563880" y="0"/>
                    <a:pt x="609600" y="45720"/>
                    <a:pt x="609600" y="101600"/>
                  </a:cubicBezTo>
                  <a:cubicBezTo>
                    <a:pt x="609600" y="157480"/>
                    <a:pt x="563880" y="203200"/>
                    <a:pt x="508000" y="203200"/>
                  </a:cubicBezTo>
                  <a:cubicBezTo>
                    <a:pt x="452120" y="203200"/>
                    <a:pt x="406400" y="157480"/>
                    <a:pt x="406400" y="101600"/>
                  </a:cubicBezTo>
                  <a:cubicBezTo>
                    <a:pt x="406400" y="45720"/>
                    <a:pt x="452120" y="0"/>
                    <a:pt x="508000" y="0"/>
                  </a:cubicBezTo>
                  <a:close/>
                  <a:moveTo>
                    <a:pt x="914400" y="0"/>
                  </a:moveTo>
                  <a:cubicBezTo>
                    <a:pt x="970280" y="0"/>
                    <a:pt x="1016000" y="45720"/>
                    <a:pt x="1016000" y="101600"/>
                  </a:cubicBezTo>
                  <a:cubicBezTo>
                    <a:pt x="1016000" y="157480"/>
                    <a:pt x="970280" y="203200"/>
                    <a:pt x="914400" y="203200"/>
                  </a:cubicBezTo>
                  <a:cubicBezTo>
                    <a:pt x="858520" y="203200"/>
                    <a:pt x="812800" y="157480"/>
                    <a:pt x="812800" y="101600"/>
                  </a:cubicBezTo>
                  <a:cubicBezTo>
                    <a:pt x="812800" y="45720"/>
                    <a:pt x="858520" y="0"/>
                    <a:pt x="914400" y="0"/>
                  </a:cubicBezTo>
                  <a:close/>
                  <a:moveTo>
                    <a:pt x="1320800" y="0"/>
                  </a:moveTo>
                  <a:cubicBezTo>
                    <a:pt x="1376680" y="0"/>
                    <a:pt x="1422400" y="45720"/>
                    <a:pt x="1422400" y="101600"/>
                  </a:cubicBezTo>
                  <a:cubicBezTo>
                    <a:pt x="1422400" y="157480"/>
                    <a:pt x="1376680" y="203200"/>
                    <a:pt x="1320800" y="203200"/>
                  </a:cubicBezTo>
                  <a:cubicBezTo>
                    <a:pt x="1264920" y="203200"/>
                    <a:pt x="1219200" y="157480"/>
                    <a:pt x="1219200" y="101600"/>
                  </a:cubicBezTo>
                  <a:cubicBezTo>
                    <a:pt x="1219200" y="45720"/>
                    <a:pt x="1264920" y="0"/>
                    <a:pt x="1320800" y="0"/>
                  </a:cubicBezTo>
                  <a:close/>
                  <a:moveTo>
                    <a:pt x="1727200" y="0"/>
                  </a:moveTo>
                  <a:cubicBezTo>
                    <a:pt x="1783080" y="0"/>
                    <a:pt x="1828800" y="45720"/>
                    <a:pt x="1828800" y="101600"/>
                  </a:cubicBezTo>
                  <a:cubicBezTo>
                    <a:pt x="1828800" y="157480"/>
                    <a:pt x="1783080" y="203200"/>
                    <a:pt x="1727200" y="203200"/>
                  </a:cubicBezTo>
                  <a:cubicBezTo>
                    <a:pt x="1671320" y="203200"/>
                    <a:pt x="1625600" y="157480"/>
                    <a:pt x="1625600" y="101600"/>
                  </a:cubicBezTo>
                  <a:cubicBezTo>
                    <a:pt x="1625600" y="45720"/>
                    <a:pt x="1671320" y="0"/>
                    <a:pt x="1727200" y="0"/>
                  </a:cubicBezTo>
                  <a:close/>
                  <a:moveTo>
                    <a:pt x="2133600" y="0"/>
                  </a:moveTo>
                  <a:cubicBezTo>
                    <a:pt x="2189480" y="0"/>
                    <a:pt x="2235200" y="45720"/>
                    <a:pt x="2235200" y="101600"/>
                  </a:cubicBezTo>
                  <a:cubicBezTo>
                    <a:pt x="2235200" y="157480"/>
                    <a:pt x="2189480" y="203200"/>
                    <a:pt x="2133600" y="203200"/>
                  </a:cubicBezTo>
                  <a:cubicBezTo>
                    <a:pt x="2077720" y="203200"/>
                    <a:pt x="2032000" y="157480"/>
                    <a:pt x="2032000" y="101600"/>
                  </a:cubicBezTo>
                  <a:cubicBezTo>
                    <a:pt x="2032000" y="45720"/>
                    <a:pt x="2077720" y="0"/>
                    <a:pt x="2133600" y="0"/>
                  </a:cubicBezTo>
                  <a:close/>
                  <a:moveTo>
                    <a:pt x="2540000" y="0"/>
                  </a:moveTo>
                  <a:cubicBezTo>
                    <a:pt x="2595880" y="0"/>
                    <a:pt x="2641600" y="45720"/>
                    <a:pt x="2641600" y="101600"/>
                  </a:cubicBezTo>
                  <a:cubicBezTo>
                    <a:pt x="2641600" y="157480"/>
                    <a:pt x="2595880" y="203200"/>
                    <a:pt x="2540000" y="203200"/>
                  </a:cubicBezTo>
                  <a:cubicBezTo>
                    <a:pt x="2484120" y="203200"/>
                    <a:pt x="2438400" y="157480"/>
                    <a:pt x="2438400" y="101600"/>
                  </a:cubicBezTo>
                  <a:cubicBezTo>
                    <a:pt x="2438400" y="45720"/>
                    <a:pt x="2484120" y="0"/>
                    <a:pt x="2540000" y="0"/>
                  </a:cubicBezTo>
                  <a:close/>
                  <a:moveTo>
                    <a:pt x="2946400" y="0"/>
                  </a:moveTo>
                  <a:cubicBezTo>
                    <a:pt x="3002280" y="0"/>
                    <a:pt x="3048000" y="45720"/>
                    <a:pt x="3048000" y="101600"/>
                  </a:cubicBezTo>
                  <a:cubicBezTo>
                    <a:pt x="3048000" y="157480"/>
                    <a:pt x="3002280" y="203200"/>
                    <a:pt x="2946400" y="203200"/>
                  </a:cubicBezTo>
                  <a:cubicBezTo>
                    <a:pt x="2890520" y="203200"/>
                    <a:pt x="2844800" y="157480"/>
                    <a:pt x="2844800" y="101600"/>
                  </a:cubicBezTo>
                  <a:cubicBezTo>
                    <a:pt x="2844800" y="45720"/>
                    <a:pt x="2890520" y="0"/>
                    <a:pt x="2946400" y="0"/>
                  </a:cubicBezTo>
                  <a:close/>
                  <a:moveTo>
                    <a:pt x="3352800" y="0"/>
                  </a:moveTo>
                  <a:cubicBezTo>
                    <a:pt x="3408680" y="0"/>
                    <a:pt x="3454400" y="45720"/>
                    <a:pt x="3454400" y="101600"/>
                  </a:cubicBezTo>
                  <a:cubicBezTo>
                    <a:pt x="3454400" y="157480"/>
                    <a:pt x="3408680" y="203200"/>
                    <a:pt x="3352800" y="203200"/>
                  </a:cubicBezTo>
                  <a:cubicBezTo>
                    <a:pt x="3296920" y="203200"/>
                    <a:pt x="3251200" y="157480"/>
                    <a:pt x="3251200" y="101600"/>
                  </a:cubicBezTo>
                  <a:cubicBezTo>
                    <a:pt x="3251200" y="45720"/>
                    <a:pt x="3296920" y="0"/>
                    <a:pt x="3352800" y="0"/>
                  </a:cubicBezTo>
                  <a:close/>
                  <a:moveTo>
                    <a:pt x="3759200" y="0"/>
                  </a:moveTo>
                  <a:cubicBezTo>
                    <a:pt x="3815080" y="0"/>
                    <a:pt x="3860800" y="45720"/>
                    <a:pt x="3860800" y="101600"/>
                  </a:cubicBezTo>
                  <a:cubicBezTo>
                    <a:pt x="3860800" y="157480"/>
                    <a:pt x="3815080" y="203200"/>
                    <a:pt x="3759200" y="203200"/>
                  </a:cubicBezTo>
                  <a:cubicBezTo>
                    <a:pt x="3703320" y="203200"/>
                    <a:pt x="3657600" y="157480"/>
                    <a:pt x="3657600" y="101600"/>
                  </a:cubicBezTo>
                  <a:cubicBezTo>
                    <a:pt x="3657600" y="45720"/>
                    <a:pt x="3703320" y="0"/>
                    <a:pt x="3759200" y="0"/>
                  </a:cubicBezTo>
                  <a:close/>
                  <a:moveTo>
                    <a:pt x="4165600" y="0"/>
                  </a:moveTo>
                  <a:cubicBezTo>
                    <a:pt x="4221480" y="0"/>
                    <a:pt x="4267200" y="45720"/>
                    <a:pt x="4267200" y="101600"/>
                  </a:cubicBezTo>
                  <a:cubicBezTo>
                    <a:pt x="4267200" y="157480"/>
                    <a:pt x="4221480" y="203200"/>
                    <a:pt x="4165600" y="203200"/>
                  </a:cubicBezTo>
                  <a:cubicBezTo>
                    <a:pt x="4109720" y="203200"/>
                    <a:pt x="4064000" y="157480"/>
                    <a:pt x="4064000" y="101600"/>
                  </a:cubicBezTo>
                  <a:cubicBezTo>
                    <a:pt x="4064000" y="45720"/>
                    <a:pt x="4109720" y="0"/>
                    <a:pt x="4165600" y="0"/>
                  </a:cubicBezTo>
                  <a:close/>
                  <a:moveTo>
                    <a:pt x="4572000" y="0"/>
                  </a:moveTo>
                  <a:cubicBezTo>
                    <a:pt x="4627880" y="0"/>
                    <a:pt x="4673600" y="45720"/>
                    <a:pt x="4673600" y="101600"/>
                  </a:cubicBezTo>
                  <a:cubicBezTo>
                    <a:pt x="4673600" y="157480"/>
                    <a:pt x="4627880" y="203200"/>
                    <a:pt x="4572000" y="203200"/>
                  </a:cubicBezTo>
                  <a:cubicBezTo>
                    <a:pt x="4516120" y="203200"/>
                    <a:pt x="4470400" y="157480"/>
                    <a:pt x="4470400" y="101600"/>
                  </a:cubicBezTo>
                  <a:cubicBezTo>
                    <a:pt x="4470400" y="45720"/>
                    <a:pt x="4516120" y="0"/>
                    <a:pt x="4572000" y="0"/>
                  </a:cubicBezTo>
                  <a:close/>
                  <a:moveTo>
                    <a:pt x="4978400" y="0"/>
                  </a:moveTo>
                  <a:cubicBezTo>
                    <a:pt x="5034280" y="0"/>
                    <a:pt x="5080000" y="45720"/>
                    <a:pt x="5080000" y="101600"/>
                  </a:cubicBezTo>
                  <a:cubicBezTo>
                    <a:pt x="5080000" y="157480"/>
                    <a:pt x="5034280" y="203200"/>
                    <a:pt x="4978400" y="203200"/>
                  </a:cubicBezTo>
                  <a:cubicBezTo>
                    <a:pt x="4922520" y="203200"/>
                    <a:pt x="4876800" y="157480"/>
                    <a:pt x="4876800" y="101600"/>
                  </a:cubicBezTo>
                  <a:cubicBezTo>
                    <a:pt x="4876800" y="45720"/>
                    <a:pt x="4922520" y="0"/>
                    <a:pt x="4978400" y="0"/>
                  </a:cubicBezTo>
                  <a:close/>
                  <a:moveTo>
                    <a:pt x="5384800" y="0"/>
                  </a:moveTo>
                  <a:cubicBezTo>
                    <a:pt x="5440680" y="0"/>
                    <a:pt x="5486400" y="45720"/>
                    <a:pt x="5486400" y="101600"/>
                  </a:cubicBezTo>
                  <a:cubicBezTo>
                    <a:pt x="5486400" y="157480"/>
                    <a:pt x="5440680" y="203200"/>
                    <a:pt x="5384800" y="203200"/>
                  </a:cubicBezTo>
                  <a:cubicBezTo>
                    <a:pt x="5328920" y="203200"/>
                    <a:pt x="5283200" y="157480"/>
                    <a:pt x="5283200" y="101600"/>
                  </a:cubicBezTo>
                  <a:cubicBezTo>
                    <a:pt x="5283200" y="45720"/>
                    <a:pt x="5328920" y="0"/>
                    <a:pt x="5384800" y="0"/>
                  </a:cubicBezTo>
                  <a:close/>
                  <a:moveTo>
                    <a:pt x="5791200" y="0"/>
                  </a:moveTo>
                  <a:cubicBezTo>
                    <a:pt x="5847080" y="0"/>
                    <a:pt x="5892800" y="45720"/>
                    <a:pt x="5892800" y="101600"/>
                  </a:cubicBezTo>
                  <a:cubicBezTo>
                    <a:pt x="5892800" y="157480"/>
                    <a:pt x="5847080" y="203200"/>
                    <a:pt x="5791200" y="203200"/>
                  </a:cubicBezTo>
                  <a:cubicBezTo>
                    <a:pt x="5735320" y="203200"/>
                    <a:pt x="5689600" y="157480"/>
                    <a:pt x="5689600" y="101600"/>
                  </a:cubicBezTo>
                  <a:cubicBezTo>
                    <a:pt x="5689600" y="45720"/>
                    <a:pt x="5735320" y="0"/>
                    <a:pt x="5791200" y="0"/>
                  </a:cubicBezTo>
                  <a:close/>
                  <a:moveTo>
                    <a:pt x="6197600" y="0"/>
                  </a:moveTo>
                  <a:cubicBezTo>
                    <a:pt x="6253480" y="0"/>
                    <a:pt x="6299200" y="45720"/>
                    <a:pt x="6299200" y="101600"/>
                  </a:cubicBezTo>
                  <a:cubicBezTo>
                    <a:pt x="6299200" y="157480"/>
                    <a:pt x="6253480" y="203200"/>
                    <a:pt x="6197600" y="203200"/>
                  </a:cubicBezTo>
                  <a:cubicBezTo>
                    <a:pt x="6141720" y="203200"/>
                    <a:pt x="6096000" y="157480"/>
                    <a:pt x="6096000" y="101600"/>
                  </a:cubicBezTo>
                  <a:cubicBezTo>
                    <a:pt x="6096000" y="45720"/>
                    <a:pt x="6141720" y="0"/>
                    <a:pt x="6197600" y="0"/>
                  </a:cubicBezTo>
                  <a:close/>
                  <a:moveTo>
                    <a:pt x="6604000" y="0"/>
                  </a:moveTo>
                  <a:cubicBezTo>
                    <a:pt x="6659880" y="0"/>
                    <a:pt x="6705600" y="45720"/>
                    <a:pt x="6705600" y="101600"/>
                  </a:cubicBezTo>
                  <a:cubicBezTo>
                    <a:pt x="6705600" y="157480"/>
                    <a:pt x="6659880" y="203200"/>
                    <a:pt x="6604000" y="203200"/>
                  </a:cubicBezTo>
                  <a:cubicBezTo>
                    <a:pt x="6548120" y="203200"/>
                    <a:pt x="6502400" y="157480"/>
                    <a:pt x="6502400" y="101600"/>
                  </a:cubicBezTo>
                  <a:cubicBezTo>
                    <a:pt x="6502400" y="45720"/>
                    <a:pt x="6548120" y="0"/>
                    <a:pt x="6604000" y="0"/>
                  </a:cubicBezTo>
                  <a:close/>
                  <a:moveTo>
                    <a:pt x="7010400" y="0"/>
                  </a:moveTo>
                  <a:cubicBezTo>
                    <a:pt x="7066280" y="0"/>
                    <a:pt x="7112000" y="45720"/>
                    <a:pt x="7112000" y="101600"/>
                  </a:cubicBezTo>
                  <a:cubicBezTo>
                    <a:pt x="7112000" y="157480"/>
                    <a:pt x="7066280" y="203200"/>
                    <a:pt x="7010400" y="203200"/>
                  </a:cubicBezTo>
                  <a:cubicBezTo>
                    <a:pt x="6954520" y="203200"/>
                    <a:pt x="6908800" y="157480"/>
                    <a:pt x="6908800" y="101600"/>
                  </a:cubicBezTo>
                  <a:cubicBezTo>
                    <a:pt x="6908800" y="45720"/>
                    <a:pt x="6954520" y="0"/>
                    <a:pt x="7010400" y="0"/>
                  </a:cubicBezTo>
                  <a:close/>
                  <a:moveTo>
                    <a:pt x="7416800" y="0"/>
                  </a:moveTo>
                  <a:cubicBezTo>
                    <a:pt x="7472680" y="0"/>
                    <a:pt x="7518400" y="45720"/>
                    <a:pt x="7518400" y="101600"/>
                  </a:cubicBezTo>
                  <a:cubicBezTo>
                    <a:pt x="7518400" y="157480"/>
                    <a:pt x="7472680" y="203200"/>
                    <a:pt x="7416800" y="203200"/>
                  </a:cubicBezTo>
                  <a:cubicBezTo>
                    <a:pt x="7360920" y="203200"/>
                    <a:pt x="7315200" y="157480"/>
                    <a:pt x="7315200" y="101600"/>
                  </a:cubicBezTo>
                  <a:cubicBezTo>
                    <a:pt x="7315200" y="45720"/>
                    <a:pt x="7360920" y="0"/>
                    <a:pt x="7416800" y="0"/>
                  </a:cubicBezTo>
                  <a:close/>
                  <a:moveTo>
                    <a:pt x="7823200" y="0"/>
                  </a:moveTo>
                  <a:cubicBezTo>
                    <a:pt x="7879080" y="0"/>
                    <a:pt x="7924800" y="45720"/>
                    <a:pt x="7924800" y="101600"/>
                  </a:cubicBezTo>
                  <a:cubicBezTo>
                    <a:pt x="7924800" y="157480"/>
                    <a:pt x="7879080" y="203200"/>
                    <a:pt x="7823200" y="203200"/>
                  </a:cubicBezTo>
                  <a:cubicBezTo>
                    <a:pt x="7767320" y="203200"/>
                    <a:pt x="7721600" y="157480"/>
                    <a:pt x="7721600" y="101600"/>
                  </a:cubicBezTo>
                  <a:cubicBezTo>
                    <a:pt x="7721600" y="45720"/>
                    <a:pt x="7767320" y="0"/>
                    <a:pt x="7823200" y="0"/>
                  </a:cubicBezTo>
                  <a:close/>
                  <a:moveTo>
                    <a:pt x="8229600" y="0"/>
                  </a:moveTo>
                  <a:cubicBezTo>
                    <a:pt x="8285480" y="0"/>
                    <a:pt x="8331200" y="45720"/>
                    <a:pt x="8331200" y="101600"/>
                  </a:cubicBezTo>
                  <a:cubicBezTo>
                    <a:pt x="8331200" y="157480"/>
                    <a:pt x="8285480" y="203200"/>
                    <a:pt x="8229600" y="203200"/>
                  </a:cubicBezTo>
                  <a:cubicBezTo>
                    <a:pt x="8173720" y="203200"/>
                    <a:pt x="8128000" y="157480"/>
                    <a:pt x="8128000" y="101600"/>
                  </a:cubicBezTo>
                  <a:cubicBezTo>
                    <a:pt x="8128000" y="45720"/>
                    <a:pt x="8173720" y="0"/>
                    <a:pt x="8229600" y="0"/>
                  </a:cubicBezTo>
                  <a:close/>
                </a:path>
              </a:pathLst>
            </a:custGeom>
            <a:solidFill>
              <a:srgbClr val="F5F5EF"/>
            </a:solidFill>
          </p:spPr>
        </p:sp>
      </p:grpSp>
      <p:grpSp>
        <p:nvGrpSpPr>
          <p:cNvPr id="12" name="Group 12"/>
          <p:cNvGrpSpPr/>
          <p:nvPr/>
        </p:nvGrpSpPr>
        <p:grpSpPr>
          <a:xfrm>
            <a:off x="7501797" y="3828210"/>
            <a:ext cx="441127" cy="441127"/>
            <a:chOff x="0" y="0"/>
            <a:chExt cx="6350000" cy="6350000"/>
          </a:xfrm>
        </p:grpSpPr>
        <p:sp>
          <p:nvSpPr>
            <p:cNvPr id="13" name="Freeform 1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a:ln>
              <a:solidFill>
                <a:srgbClr val="000000"/>
              </a:solidFill>
            </a:ln>
          </p:spPr>
        </p:sp>
      </p:grpSp>
      <p:grpSp>
        <p:nvGrpSpPr>
          <p:cNvPr id="14" name="Group 14"/>
          <p:cNvGrpSpPr/>
          <p:nvPr/>
        </p:nvGrpSpPr>
        <p:grpSpPr>
          <a:xfrm>
            <a:off x="7522416" y="6382491"/>
            <a:ext cx="420508" cy="420508"/>
            <a:chOff x="0" y="0"/>
            <a:chExt cx="6350000" cy="6350000"/>
          </a:xfrm>
        </p:grpSpPr>
        <p:sp>
          <p:nvSpPr>
            <p:cNvPr id="15" name="Freeform 1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8BD4AB"/>
            </a:solidFill>
          </p:spPr>
        </p:sp>
      </p:grpSp>
      <p:grpSp>
        <p:nvGrpSpPr>
          <p:cNvPr id="16" name="Group 16"/>
          <p:cNvGrpSpPr/>
          <p:nvPr/>
        </p:nvGrpSpPr>
        <p:grpSpPr>
          <a:xfrm>
            <a:off x="7522416" y="3942630"/>
            <a:ext cx="420508" cy="420508"/>
            <a:chOff x="0" y="0"/>
            <a:chExt cx="6350000" cy="6350000"/>
          </a:xfrm>
        </p:grpSpPr>
        <p:sp>
          <p:nvSpPr>
            <p:cNvPr id="17" name="Freeform 1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8BD4AB"/>
            </a:solidFill>
          </p:spPr>
        </p:sp>
      </p:grpSp>
      <p:pic>
        <p:nvPicPr>
          <p:cNvPr id="18" name="Picture 18"/>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2155741" y="2559576"/>
            <a:ext cx="3871187" cy="5167847"/>
          </a:xfrm>
          <a:prstGeom prst="rect">
            <a:avLst/>
          </a:prstGeom>
        </p:spPr>
      </p:pic>
    </p:spTree>
    <p:extLst>
      <p:ext uri="{BB962C8B-B14F-4D97-AF65-F5344CB8AC3E}">
        <p14:creationId xmlns:p14="http://schemas.microsoft.com/office/powerpoint/2010/main" val="100596521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5A4594"/>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8944965" y="3605773"/>
            <a:ext cx="7478673" cy="5601786"/>
          </a:xfrm>
          <a:prstGeom prst="rect">
            <a:avLst/>
          </a:prstGeom>
        </p:spPr>
      </p:pic>
      <p:pic>
        <p:nvPicPr>
          <p:cNvPr id="3" name="Picture 3"/>
          <p:cNvPicPr>
            <a:picLocks noChangeAspect="1"/>
          </p:cNvPicPr>
          <p:nvPr/>
        </p:nvPicPr>
        <p:blipFill>
          <a:blip r:embed="rId3"/>
          <a:srcRect/>
          <a:stretch>
            <a:fillRect/>
          </a:stretch>
        </p:blipFill>
        <p:spPr>
          <a:xfrm>
            <a:off x="5110798" y="4914666"/>
            <a:ext cx="2171817" cy="2171817"/>
          </a:xfrm>
          <a:prstGeom prst="rect">
            <a:avLst/>
          </a:prstGeom>
        </p:spPr>
      </p:pic>
      <p:pic>
        <p:nvPicPr>
          <p:cNvPr id="4" name="Picture 4"/>
          <p:cNvPicPr>
            <a:picLocks noChangeAspect="1"/>
          </p:cNvPicPr>
          <p:nvPr/>
        </p:nvPicPr>
        <p:blipFill>
          <a:blip r:embed="rId4"/>
          <a:srcRect/>
          <a:stretch>
            <a:fillRect/>
          </a:stretch>
        </p:blipFill>
        <p:spPr>
          <a:xfrm>
            <a:off x="1564668" y="4433768"/>
            <a:ext cx="2023082" cy="2652715"/>
          </a:xfrm>
          <a:prstGeom prst="rect">
            <a:avLst/>
          </a:prstGeom>
        </p:spPr>
      </p:pic>
      <p:sp>
        <p:nvSpPr>
          <p:cNvPr id="5" name="TextBox 5"/>
          <p:cNvSpPr txBox="1"/>
          <p:nvPr/>
        </p:nvSpPr>
        <p:spPr>
          <a:xfrm>
            <a:off x="5672182" y="1742440"/>
            <a:ext cx="8236314" cy="1419859"/>
          </a:xfrm>
          <a:prstGeom prst="rect">
            <a:avLst/>
          </a:prstGeom>
        </p:spPr>
        <p:txBody>
          <a:bodyPr lIns="0" tIns="0" rIns="0" bIns="0" rtlCol="0" anchor="t">
            <a:spAutoFit/>
          </a:bodyPr>
          <a:lstStyle/>
          <a:p>
            <a:pPr marL="0" marR="0" lvl="0" indent="0" algn="ctr" defTabSz="914400" rtl="0" eaLnBrk="1" fontAlgn="auto" latinLnBrk="0" hangingPunct="1">
              <a:lnSpc>
                <a:spcPts val="5740"/>
              </a:lnSpc>
              <a:spcBef>
                <a:spcPts val="0"/>
              </a:spcBef>
              <a:spcAft>
                <a:spcPts val="0"/>
              </a:spcAft>
              <a:buClrTx/>
              <a:buSzTx/>
              <a:buFontTx/>
              <a:buNone/>
              <a:tabLst/>
              <a:defRPr/>
            </a:pPr>
            <a:r>
              <a:rPr kumimoji="0" lang="en-US" sz="4100" b="0" i="0" u="none" strike="noStrike" kern="1200" cap="none" spc="0" normalizeH="0" baseline="0" noProof="0">
                <a:ln>
                  <a:noFill/>
                </a:ln>
                <a:solidFill>
                  <a:srgbClr val="FFFFFF"/>
                </a:solidFill>
                <a:effectLst/>
                <a:uLnTx/>
                <a:uFillTx/>
                <a:latin typeface="Open Sans"/>
                <a:ea typeface="+mn-ea"/>
                <a:cs typeface="+mn-cs"/>
              </a:rPr>
              <a:t> Correlation between Ice cream sales and sunglasses sold.</a:t>
            </a:r>
          </a:p>
        </p:txBody>
      </p:sp>
      <p:sp>
        <p:nvSpPr>
          <p:cNvPr id="6" name="TextBox 6"/>
          <p:cNvSpPr txBox="1"/>
          <p:nvPr/>
        </p:nvSpPr>
        <p:spPr>
          <a:xfrm>
            <a:off x="2064703" y="933450"/>
            <a:ext cx="3046095" cy="885190"/>
          </a:xfrm>
          <a:prstGeom prst="rect">
            <a:avLst/>
          </a:prstGeom>
        </p:spPr>
        <p:txBody>
          <a:bodyPr lIns="0" tIns="0" rIns="0" bIns="0" rtlCol="0" anchor="t">
            <a:spAutoFit/>
          </a:bodyPr>
          <a:lstStyle/>
          <a:p>
            <a:pPr marL="0" marR="0" lvl="0" indent="0" algn="ctr" defTabSz="914400" rtl="0" eaLnBrk="1" fontAlgn="auto" latinLnBrk="0" hangingPunct="1">
              <a:lnSpc>
                <a:spcPts val="7279"/>
              </a:lnSpc>
              <a:spcBef>
                <a:spcPts val="0"/>
              </a:spcBef>
              <a:spcAft>
                <a:spcPts val="0"/>
              </a:spcAft>
              <a:buClrTx/>
              <a:buSzTx/>
              <a:buFontTx/>
              <a:buNone/>
              <a:tabLst/>
              <a:defRPr/>
            </a:pPr>
            <a:r>
              <a:rPr kumimoji="0" lang="en-US" sz="5199" b="0" i="0" u="none" strike="noStrike" kern="1200" cap="none" spc="0" normalizeH="0" baseline="0" noProof="0">
                <a:ln>
                  <a:noFill/>
                </a:ln>
                <a:solidFill>
                  <a:srgbClr val="EC3655"/>
                </a:solidFill>
                <a:effectLst/>
                <a:uLnTx/>
                <a:uFillTx/>
                <a:latin typeface="Open Sans Bold"/>
                <a:ea typeface="+mn-ea"/>
                <a:cs typeface="+mn-cs"/>
              </a:rPr>
              <a:t>EXAMPLE</a:t>
            </a:r>
          </a:p>
        </p:txBody>
      </p:sp>
    </p:spTree>
    <p:extLst>
      <p:ext uri="{BB962C8B-B14F-4D97-AF65-F5344CB8AC3E}">
        <p14:creationId xmlns:p14="http://schemas.microsoft.com/office/powerpoint/2010/main" val="425318078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5A4594"/>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7304665" y="1234636"/>
            <a:ext cx="3678670" cy="2604003"/>
          </a:xfrm>
          <a:prstGeom prst="rect">
            <a:avLst/>
          </a:prstGeom>
        </p:spPr>
      </p:pic>
      <p:pic>
        <p:nvPicPr>
          <p:cNvPr id="3" name="Picture 3"/>
          <p:cNvPicPr>
            <a:picLocks noChangeAspect="1"/>
          </p:cNvPicPr>
          <p:nvPr/>
        </p:nvPicPr>
        <p:blipFill>
          <a:blip r:embed="rId3"/>
          <a:srcRect/>
          <a:stretch>
            <a:fillRect/>
          </a:stretch>
        </p:blipFill>
        <p:spPr>
          <a:xfrm>
            <a:off x="2802995" y="4134642"/>
            <a:ext cx="2023082" cy="2652715"/>
          </a:xfrm>
          <a:prstGeom prst="rect">
            <a:avLst/>
          </a:prstGeom>
        </p:spPr>
      </p:pic>
      <p:pic>
        <p:nvPicPr>
          <p:cNvPr id="4" name="Picture 4"/>
          <p:cNvPicPr>
            <a:picLocks noChangeAspect="1"/>
          </p:cNvPicPr>
          <p:nvPr/>
        </p:nvPicPr>
        <p:blipFill>
          <a:blip r:embed="rId4"/>
          <a:srcRect/>
          <a:stretch>
            <a:fillRect/>
          </a:stretch>
        </p:blipFill>
        <p:spPr>
          <a:xfrm>
            <a:off x="12820591" y="4615541"/>
            <a:ext cx="2171817" cy="2171817"/>
          </a:xfrm>
          <a:prstGeom prst="rect">
            <a:avLst/>
          </a:prstGeom>
        </p:spPr>
      </p:pic>
      <p:sp>
        <p:nvSpPr>
          <p:cNvPr id="5" name="AutoShape 5"/>
          <p:cNvSpPr/>
          <p:nvPr/>
        </p:nvSpPr>
        <p:spPr>
          <a:xfrm rot="7825142">
            <a:off x="4885146" y="3175413"/>
            <a:ext cx="2416785" cy="0"/>
          </a:xfrm>
          <a:prstGeom prst="line">
            <a:avLst/>
          </a:prstGeom>
          <a:ln w="47625" cap="rnd">
            <a:solidFill>
              <a:srgbClr val="FFFFFF"/>
            </a:solidFill>
            <a:prstDash val="solid"/>
            <a:headEnd type="none" w="sm" len="sm"/>
            <a:tailEnd type="triangle" w="lg" len="med"/>
          </a:ln>
        </p:spPr>
      </p:sp>
      <p:sp>
        <p:nvSpPr>
          <p:cNvPr id="6" name="AutoShape 6"/>
          <p:cNvSpPr/>
          <p:nvPr/>
        </p:nvSpPr>
        <p:spPr>
          <a:xfrm rot="2490588">
            <a:off x="11045235" y="3292138"/>
            <a:ext cx="2416785" cy="0"/>
          </a:xfrm>
          <a:prstGeom prst="line">
            <a:avLst/>
          </a:prstGeom>
          <a:ln w="47625" cap="rnd">
            <a:solidFill>
              <a:srgbClr val="FFFFFF"/>
            </a:solidFill>
            <a:prstDash val="solid"/>
            <a:headEnd type="none" w="sm" len="sm"/>
            <a:tailEnd type="triangle" w="lg" len="med"/>
          </a:ln>
        </p:spPr>
      </p:sp>
    </p:spTree>
    <p:extLst>
      <p:ext uri="{BB962C8B-B14F-4D97-AF65-F5344CB8AC3E}">
        <p14:creationId xmlns:p14="http://schemas.microsoft.com/office/powerpoint/2010/main" val="228951158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1D242C"/>
        </a:solidFill>
        <a:effectLst/>
      </p:bgPr>
    </p:bg>
    <p:spTree>
      <p:nvGrpSpPr>
        <p:cNvPr id="1" name=""/>
        <p:cNvGrpSpPr/>
        <p:nvPr/>
      </p:nvGrpSpPr>
      <p:grpSpPr>
        <a:xfrm>
          <a:off x="0" y="0"/>
          <a:ext cx="0" cy="0"/>
          <a:chOff x="0" y="0"/>
          <a:chExt cx="0" cy="0"/>
        </a:xfrm>
      </p:grpSpPr>
      <p:grpSp>
        <p:nvGrpSpPr>
          <p:cNvPr id="2" name="Group 2"/>
          <p:cNvGrpSpPr/>
          <p:nvPr/>
        </p:nvGrpSpPr>
        <p:grpSpPr>
          <a:xfrm>
            <a:off x="15359181" y="7031334"/>
            <a:ext cx="6511333" cy="6511333"/>
            <a:chOff x="0" y="0"/>
            <a:chExt cx="6350000" cy="6350000"/>
          </a:xfrm>
        </p:grpSpPr>
        <p:sp>
          <p:nvSpPr>
            <p:cNvPr id="3" name="Freeform 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E94759"/>
            </a:solidFill>
          </p:spPr>
        </p:sp>
      </p:grpSp>
      <p:grpSp>
        <p:nvGrpSpPr>
          <p:cNvPr id="4" name="Group 4"/>
          <p:cNvGrpSpPr/>
          <p:nvPr/>
        </p:nvGrpSpPr>
        <p:grpSpPr>
          <a:xfrm>
            <a:off x="-1977005" y="-3546217"/>
            <a:ext cx="6294579" cy="6294579"/>
            <a:chOff x="0" y="0"/>
            <a:chExt cx="6350000"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8BD4AB"/>
            </a:solidFill>
          </p:spPr>
        </p:sp>
      </p:grpSp>
      <p:sp>
        <p:nvSpPr>
          <p:cNvPr id="6" name="AutoShape 6"/>
          <p:cNvSpPr/>
          <p:nvPr/>
        </p:nvSpPr>
        <p:spPr>
          <a:xfrm>
            <a:off x="17722638" y="4357337"/>
            <a:ext cx="9525" cy="3091986"/>
          </a:xfrm>
          <a:prstGeom prst="rect">
            <a:avLst/>
          </a:prstGeom>
          <a:solidFill>
            <a:srgbClr val="F5F5EF"/>
          </a:solidFill>
        </p:spPr>
      </p:sp>
      <p:grpSp>
        <p:nvGrpSpPr>
          <p:cNvPr id="7" name="Group 7"/>
          <p:cNvGrpSpPr/>
          <p:nvPr/>
        </p:nvGrpSpPr>
        <p:grpSpPr>
          <a:xfrm>
            <a:off x="2474991" y="4462797"/>
            <a:ext cx="8009687" cy="1480001"/>
            <a:chOff x="0" y="0"/>
            <a:chExt cx="10679583" cy="1973335"/>
          </a:xfrm>
        </p:grpSpPr>
        <p:sp>
          <p:nvSpPr>
            <p:cNvPr id="8" name="TextBox 8"/>
            <p:cNvSpPr txBox="1"/>
            <p:nvPr/>
          </p:nvSpPr>
          <p:spPr>
            <a:xfrm>
              <a:off x="0" y="123825"/>
              <a:ext cx="10679583" cy="1094024"/>
            </a:xfrm>
            <a:prstGeom prst="rect">
              <a:avLst/>
            </a:prstGeom>
          </p:spPr>
          <p:txBody>
            <a:bodyPr lIns="0" tIns="0" rIns="0" bIns="0" rtlCol="0" anchor="t">
              <a:spAutoFit/>
            </a:bodyPr>
            <a:lstStyle/>
            <a:p>
              <a:pPr marL="0" marR="0" lvl="0" indent="0" algn="l" defTabSz="914400" rtl="0" eaLnBrk="1" fontAlgn="auto" latinLnBrk="0" hangingPunct="1">
                <a:lnSpc>
                  <a:spcPts val="5820"/>
                </a:lnSpc>
                <a:spcBef>
                  <a:spcPts val="0"/>
                </a:spcBef>
                <a:spcAft>
                  <a:spcPts val="0"/>
                </a:spcAft>
                <a:buClrTx/>
                <a:buSzTx/>
                <a:buFontTx/>
                <a:buNone/>
                <a:tabLst/>
                <a:defRPr/>
              </a:pPr>
              <a:r>
                <a:rPr kumimoji="0" lang="en-US" sz="5999" b="0" i="0" u="none" strike="noStrike" kern="1200" cap="none" spc="299" normalizeH="0" baseline="0" noProof="0">
                  <a:ln>
                    <a:noFill/>
                  </a:ln>
                  <a:solidFill>
                    <a:srgbClr val="F5F5EF"/>
                  </a:solidFill>
                  <a:effectLst/>
                  <a:uLnTx/>
                  <a:uFillTx/>
                  <a:latin typeface="Montserrat Classic Bold"/>
                  <a:ea typeface="+mn-ea"/>
                  <a:cs typeface="+mn-cs"/>
                </a:rPr>
                <a:t>THANK YOU</a:t>
              </a:r>
            </a:p>
          </p:txBody>
        </p:sp>
        <p:sp>
          <p:nvSpPr>
            <p:cNvPr id="9" name="TextBox 9"/>
            <p:cNvSpPr txBox="1"/>
            <p:nvPr/>
          </p:nvSpPr>
          <p:spPr>
            <a:xfrm>
              <a:off x="0" y="1372051"/>
              <a:ext cx="10679583" cy="601284"/>
            </a:xfrm>
            <a:prstGeom prst="rect">
              <a:avLst/>
            </a:prstGeom>
          </p:spPr>
          <p:txBody>
            <a:bodyPr lIns="0" tIns="0" rIns="0" bIns="0" rtlCol="0" anchor="t">
              <a:spAutoFit/>
            </a:bodyPr>
            <a:lstStyle/>
            <a:p>
              <a:pPr marL="0" marR="0" lvl="0" indent="0" algn="l" defTabSz="914400" rtl="0" eaLnBrk="1" fontAlgn="auto" latinLnBrk="0" hangingPunct="1">
                <a:lnSpc>
                  <a:spcPts val="391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pic>
        <p:nvPicPr>
          <p:cNvPr id="10" name="Picture 10"/>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1696875" y="2468108"/>
            <a:ext cx="4605418" cy="5321386"/>
          </a:xfrm>
          <a:prstGeom prst="rect">
            <a:avLst/>
          </a:prstGeom>
        </p:spPr>
      </p:pic>
    </p:spTree>
    <p:extLst>
      <p:ext uri="{BB962C8B-B14F-4D97-AF65-F5344CB8AC3E}">
        <p14:creationId xmlns:p14="http://schemas.microsoft.com/office/powerpoint/2010/main" val="19223017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8BD4AB"/>
        </a:solidFill>
        <a:effectLst/>
      </p:bgPr>
    </p:bg>
    <p:spTree>
      <p:nvGrpSpPr>
        <p:cNvPr id="1" name=""/>
        <p:cNvGrpSpPr/>
        <p:nvPr/>
      </p:nvGrpSpPr>
      <p:grpSpPr>
        <a:xfrm>
          <a:off x="0" y="0"/>
          <a:ext cx="0" cy="0"/>
          <a:chOff x="0" y="0"/>
          <a:chExt cx="0" cy="0"/>
        </a:xfrm>
      </p:grpSpPr>
      <p:sp>
        <p:nvSpPr>
          <p:cNvPr id="2" name="AutoShape 2"/>
          <p:cNvSpPr/>
          <p:nvPr/>
        </p:nvSpPr>
        <p:spPr>
          <a:xfrm>
            <a:off x="17722638" y="4357337"/>
            <a:ext cx="9525" cy="3091986"/>
          </a:xfrm>
          <a:prstGeom prst="rect">
            <a:avLst/>
          </a:prstGeom>
          <a:solidFill>
            <a:srgbClr val="5A4594"/>
          </a:solidFill>
        </p:spPr>
      </p:sp>
      <p:grpSp>
        <p:nvGrpSpPr>
          <p:cNvPr id="3" name="Group 3"/>
          <p:cNvGrpSpPr/>
          <p:nvPr/>
        </p:nvGrpSpPr>
        <p:grpSpPr>
          <a:xfrm>
            <a:off x="440366" y="6037291"/>
            <a:ext cx="12053806" cy="3221009"/>
            <a:chOff x="0" y="0"/>
            <a:chExt cx="16071741" cy="4294678"/>
          </a:xfrm>
        </p:grpSpPr>
        <p:sp>
          <p:nvSpPr>
            <p:cNvPr id="4" name="TextBox 4"/>
            <p:cNvSpPr txBox="1"/>
            <p:nvPr/>
          </p:nvSpPr>
          <p:spPr>
            <a:xfrm>
              <a:off x="0" y="1061108"/>
              <a:ext cx="13940207" cy="2594398"/>
            </a:xfrm>
            <a:prstGeom prst="rect">
              <a:avLst/>
            </a:prstGeom>
          </p:spPr>
          <p:txBody>
            <a:bodyPr lIns="0" tIns="0" rIns="0" bIns="0" rtlCol="0" anchor="t">
              <a:spAutoFit/>
            </a:bodyPr>
            <a:lstStyle/>
            <a:p>
              <a:pPr marL="0" marR="0" lvl="0" indent="0" algn="l" defTabSz="914400" rtl="0" eaLnBrk="1" fontAlgn="auto" latinLnBrk="0" hangingPunct="1">
                <a:lnSpc>
                  <a:spcPts val="3919"/>
                </a:lnSpc>
                <a:spcBef>
                  <a:spcPts val="0"/>
                </a:spcBef>
                <a:spcAft>
                  <a:spcPts val="0"/>
                </a:spcAft>
                <a:buClrTx/>
                <a:buSzTx/>
                <a:buFontTx/>
                <a:buNone/>
                <a:tabLst/>
                <a:defRPr/>
              </a:pPr>
              <a:r>
                <a:rPr kumimoji="0" lang="en-US" sz="2799" b="0" i="0" u="none" strike="noStrike" kern="1200" cap="none" spc="335" normalizeH="0" baseline="0" noProof="0">
                  <a:ln>
                    <a:noFill/>
                  </a:ln>
                  <a:solidFill>
                    <a:srgbClr val="5A4594"/>
                  </a:solidFill>
                  <a:effectLst/>
                  <a:uLnTx/>
                  <a:uFillTx/>
                  <a:latin typeface="Montserrat Light"/>
                  <a:ea typeface="+mn-ea"/>
                  <a:cs typeface="+mn-cs"/>
                </a:rPr>
                <a:t>GRADIENT DESCENT IS AN OPTIMIZATION ALGORITHM THAT CAN BE USED FOR FINDING THE OPTIMAL MODEL FOR LEAST-SQUARES LINEAR REGRESSION.</a:t>
              </a:r>
            </a:p>
          </p:txBody>
        </p:sp>
        <p:sp>
          <p:nvSpPr>
            <p:cNvPr id="5" name="TextBox 5"/>
            <p:cNvSpPr txBox="1"/>
            <p:nvPr/>
          </p:nvSpPr>
          <p:spPr>
            <a:xfrm>
              <a:off x="0" y="3903815"/>
              <a:ext cx="13940207" cy="390864"/>
            </a:xfrm>
            <a:prstGeom prst="rect">
              <a:avLst/>
            </a:prstGeom>
          </p:spPr>
          <p:txBody>
            <a:bodyPr lIns="0" tIns="0" rIns="0" bIns="0" rtlCol="0" anchor="t">
              <a:spAutoFit/>
            </a:bodyPr>
            <a:lstStyle/>
            <a:p>
              <a:pPr marL="0" marR="0" lvl="0" indent="0" algn="l" defTabSz="914400" rtl="0" eaLnBrk="1" fontAlgn="auto" latinLnBrk="0" hangingPunct="1">
                <a:lnSpc>
                  <a:spcPts val="2533"/>
                </a:lnSpc>
                <a:spcBef>
                  <a:spcPts val="0"/>
                </a:spcBef>
                <a:spcAft>
                  <a:spcPts val="0"/>
                </a:spcAft>
                <a:buClrTx/>
                <a:buSzTx/>
                <a:buFontTx/>
                <a:buNone/>
                <a:tabLst/>
                <a:defRPr/>
              </a:pPr>
              <a:r>
                <a:rPr kumimoji="0" lang="en-US" sz="1700" b="0" i="0" u="none" strike="noStrike" kern="1200" cap="none" spc="204" normalizeH="0" baseline="0" noProof="0">
                  <a:ln>
                    <a:noFill/>
                  </a:ln>
                  <a:solidFill>
                    <a:srgbClr val="5A4594"/>
                  </a:solidFill>
                  <a:effectLst/>
                  <a:uLnTx/>
                  <a:uFillTx/>
                  <a:latin typeface="Montserrat Light"/>
                  <a:ea typeface="+mn-ea"/>
                  <a:cs typeface="+mn-cs"/>
                </a:rPr>
                <a:t>.</a:t>
              </a:r>
            </a:p>
          </p:txBody>
        </p:sp>
        <p:sp>
          <p:nvSpPr>
            <p:cNvPr id="6" name="TextBox 6"/>
            <p:cNvSpPr txBox="1"/>
            <p:nvPr/>
          </p:nvSpPr>
          <p:spPr>
            <a:xfrm>
              <a:off x="0" y="28575"/>
              <a:ext cx="16071741" cy="784225"/>
            </a:xfrm>
            <a:prstGeom prst="rect">
              <a:avLst/>
            </a:prstGeom>
          </p:spPr>
          <p:txBody>
            <a:bodyPr lIns="0" tIns="0" rIns="0" bIns="0" rtlCol="0" anchor="t">
              <a:spAutoFit/>
            </a:bodyPr>
            <a:lstStyle/>
            <a:p>
              <a:pPr marL="0" marR="0" lvl="0" indent="0" algn="l" defTabSz="914400" rtl="0" eaLnBrk="1" fontAlgn="auto" latinLnBrk="0" hangingPunct="1">
                <a:lnSpc>
                  <a:spcPts val="4440"/>
                </a:lnSpc>
                <a:spcBef>
                  <a:spcPts val="0"/>
                </a:spcBef>
                <a:spcAft>
                  <a:spcPts val="0"/>
                </a:spcAft>
                <a:buClrTx/>
                <a:buSzTx/>
                <a:buFontTx/>
                <a:buNone/>
                <a:tabLst/>
                <a:defRPr/>
              </a:pPr>
              <a:r>
                <a:rPr kumimoji="0" lang="en-US" sz="4000" b="0" i="0" u="none" strike="noStrike" kern="1200" cap="none" spc="200" normalizeH="0" baseline="0" noProof="0" dirty="0">
                  <a:ln>
                    <a:noFill/>
                  </a:ln>
                  <a:solidFill>
                    <a:srgbClr val="5A4594"/>
                  </a:solidFill>
                  <a:effectLst/>
                  <a:uLnTx/>
                  <a:uFillTx/>
                  <a:latin typeface="Montserrat Classic Bold"/>
                  <a:ea typeface="+mn-ea"/>
                  <a:cs typeface="+mn-cs"/>
                </a:rPr>
                <a:t>EXAMPLE</a:t>
              </a:r>
            </a:p>
          </p:txBody>
        </p:sp>
      </p:grpSp>
      <p:sp>
        <p:nvSpPr>
          <p:cNvPr id="7" name="TextBox 7"/>
          <p:cNvSpPr txBox="1"/>
          <p:nvPr/>
        </p:nvSpPr>
        <p:spPr>
          <a:xfrm>
            <a:off x="440366" y="629880"/>
            <a:ext cx="17090089" cy="5179696"/>
          </a:xfrm>
          <a:prstGeom prst="rect">
            <a:avLst/>
          </a:prstGeom>
        </p:spPr>
        <p:txBody>
          <a:bodyPr lIns="0" tIns="0" rIns="0" bIns="0" rtlCol="0" anchor="t">
            <a:spAutoFit/>
          </a:bodyPr>
          <a:lstStyle/>
          <a:p>
            <a:pPr marL="0" marR="0" lvl="0" indent="0" algn="l" defTabSz="914400" rtl="0" eaLnBrk="1" fontAlgn="auto" latinLnBrk="0" hangingPunct="1">
              <a:lnSpc>
                <a:spcPts val="6019"/>
              </a:lnSpc>
              <a:spcBef>
                <a:spcPts val="0"/>
              </a:spcBef>
              <a:spcAft>
                <a:spcPts val="0"/>
              </a:spcAft>
              <a:buClrTx/>
              <a:buSzTx/>
              <a:buFontTx/>
              <a:buNone/>
              <a:tabLst/>
              <a:defRPr/>
            </a:pPr>
            <a:r>
              <a:rPr kumimoji="0" lang="en-US" sz="3799" b="0" i="0" u="none" strike="noStrike" kern="1200" cap="none" spc="455" normalizeH="0" baseline="0" noProof="0" dirty="0" err="1">
                <a:ln>
                  <a:noFill/>
                </a:ln>
                <a:solidFill>
                  <a:srgbClr val="5A4594"/>
                </a:solidFill>
                <a:effectLst/>
                <a:uLnTx/>
                <a:uFillTx/>
                <a:latin typeface="Arimo Bold"/>
                <a:ea typeface="+mn-ea"/>
                <a:cs typeface="+mn-cs"/>
              </a:rPr>
              <a:t>optimisation</a:t>
            </a:r>
            <a:endParaRPr kumimoji="0" lang="en-US" sz="3799" b="0" i="0" u="none" strike="noStrike" kern="1200" cap="none" spc="455" normalizeH="0" baseline="0" noProof="0" dirty="0">
              <a:ln>
                <a:noFill/>
              </a:ln>
              <a:solidFill>
                <a:srgbClr val="5A4594"/>
              </a:solidFill>
              <a:effectLst/>
              <a:uLnTx/>
              <a:uFillTx/>
              <a:latin typeface="Arimo Bold"/>
              <a:ea typeface="+mn-ea"/>
              <a:cs typeface="+mn-cs"/>
            </a:endParaRPr>
          </a:p>
          <a:p>
            <a:pPr marL="0" marR="0" lvl="0" indent="0" algn="l" defTabSz="914400" rtl="0" eaLnBrk="1" fontAlgn="auto" latinLnBrk="0" hangingPunct="1">
              <a:lnSpc>
                <a:spcPts val="3919"/>
              </a:lnSpc>
              <a:spcBef>
                <a:spcPts val="0"/>
              </a:spcBef>
              <a:spcAft>
                <a:spcPts val="0"/>
              </a:spcAft>
              <a:buClrTx/>
              <a:buSzTx/>
              <a:buFontTx/>
              <a:buNone/>
              <a:tabLst/>
              <a:defRPr/>
            </a:pPr>
            <a:r>
              <a:rPr kumimoji="0" lang="en-US" sz="5099" b="0" i="0" u="none" strike="noStrike" kern="1200" cap="none" spc="611" normalizeH="0" baseline="0" noProof="0" dirty="0">
                <a:ln>
                  <a:noFill/>
                </a:ln>
                <a:solidFill>
                  <a:srgbClr val="5A4594"/>
                </a:solidFill>
                <a:effectLst/>
                <a:uLnTx/>
                <a:uFillTx/>
                <a:latin typeface="Montserrat Light"/>
                <a:ea typeface="+mn-ea"/>
                <a:cs typeface="+mn-cs"/>
              </a:rPr>
              <a:t>WHAT IS OUR PROCESS FOR FINDING THE GOOD MODELS AMONG ALL THE POSSIBLE MODELS?</a:t>
            </a:r>
          </a:p>
          <a:p>
            <a:pPr marL="0" marR="0" lvl="0" indent="0" algn="l" defTabSz="914400" rtl="0" eaLnBrk="1" fontAlgn="auto" latinLnBrk="0" hangingPunct="1">
              <a:lnSpc>
                <a:spcPts val="3919"/>
              </a:lnSpc>
              <a:spcBef>
                <a:spcPts val="0"/>
              </a:spcBef>
              <a:spcAft>
                <a:spcPts val="0"/>
              </a:spcAft>
              <a:buClrTx/>
              <a:buSzTx/>
              <a:buFontTx/>
              <a:buNone/>
              <a:tabLst/>
              <a:defRPr/>
            </a:pPr>
            <a:r>
              <a:rPr kumimoji="0" lang="en-US" sz="2799" b="0" i="0" u="none" strike="noStrike" kern="1200" cap="none" spc="335" normalizeH="0" baseline="0" noProof="0" dirty="0">
                <a:ln>
                  <a:noFill/>
                </a:ln>
                <a:solidFill>
                  <a:srgbClr val="5A4594"/>
                </a:solidFill>
                <a:effectLst/>
                <a:uLnTx/>
                <a:uFillTx/>
                <a:latin typeface="Montserrat Light"/>
                <a:ea typeface="+mn-ea"/>
                <a:cs typeface="+mn-cs"/>
              </a:rPr>
              <a:t>A (SOLVER) FUNCTION THAT SEEKS THE OPTIMAL VALUES OF THE LOSS FUNCTION</a:t>
            </a:r>
            <a:r>
              <a:rPr kumimoji="0" lang="en-US" sz="2799" b="0" i="0" u="none" strike="noStrike" kern="1200" cap="none" spc="335" normalizeH="0" baseline="0" noProof="0" dirty="0">
                <a:ln>
                  <a:noFill/>
                </a:ln>
                <a:solidFill>
                  <a:srgbClr val="5A4594"/>
                </a:solidFill>
                <a:effectLst/>
                <a:uLnTx/>
                <a:uFillTx/>
                <a:latin typeface="Montserrat Light Italics"/>
                <a:ea typeface="+mn-ea"/>
                <a:cs typeface="+mn-cs"/>
              </a:rPr>
              <a:t>. </a:t>
            </a:r>
            <a:r>
              <a:rPr kumimoji="0" lang="en-US" sz="2799" b="0" i="0" u="none" strike="noStrike" kern="1200" cap="none" spc="335" normalizeH="0" baseline="0" noProof="0" dirty="0">
                <a:ln>
                  <a:noFill/>
                </a:ln>
                <a:solidFill>
                  <a:srgbClr val="5A4594"/>
                </a:solidFill>
                <a:effectLst/>
                <a:uLnTx/>
                <a:uFillTx/>
                <a:latin typeface="Montserrat Light"/>
                <a:ea typeface="+mn-ea"/>
                <a:cs typeface="+mn-cs"/>
              </a:rPr>
              <a:t>IT ESTIMATES THE PARAMETERS AND SELECTS THOSE VALUES THAT RESULT IN THE LOWEST ERROR (MINIMUM) OR HIGHEST REWARD VALUE (MAXIMUM).</a:t>
            </a:r>
          </a:p>
          <a:p>
            <a:pPr marL="0" marR="0" lvl="0" indent="0" algn="l" defTabSz="914400" rtl="0" eaLnBrk="1" fontAlgn="auto" latinLnBrk="0" hangingPunct="1">
              <a:lnSpc>
                <a:spcPts val="3779"/>
              </a:lnSpc>
              <a:spcBef>
                <a:spcPts val="0"/>
              </a:spcBef>
              <a:spcAft>
                <a:spcPts val="0"/>
              </a:spcAft>
              <a:buClrTx/>
              <a:buSzTx/>
              <a:buFontTx/>
              <a:buNone/>
              <a:tabLst/>
              <a:defRPr/>
            </a:pPr>
            <a:endParaRPr kumimoji="0" lang="en-US" sz="2799" b="0" i="0" u="none" strike="noStrike" kern="1200" cap="none" spc="335" normalizeH="0" baseline="0" noProof="0" dirty="0">
              <a:ln>
                <a:noFill/>
              </a:ln>
              <a:solidFill>
                <a:srgbClr val="5A4594"/>
              </a:solidFill>
              <a:effectLst/>
              <a:uLnTx/>
              <a:uFillTx/>
              <a:latin typeface="Montserrat Light"/>
              <a:ea typeface="+mn-ea"/>
              <a:cs typeface="+mn-cs"/>
            </a:endParaRPr>
          </a:p>
          <a:p>
            <a:pPr marL="0" marR="0" lvl="0" indent="0" algn="l" defTabSz="914400" rtl="0" eaLnBrk="1" fontAlgn="auto" latinLnBrk="0" hangingPunct="1">
              <a:lnSpc>
                <a:spcPts val="3779"/>
              </a:lnSpc>
              <a:spcBef>
                <a:spcPts val="0"/>
              </a:spcBef>
              <a:spcAft>
                <a:spcPts val="0"/>
              </a:spcAft>
              <a:buClrTx/>
              <a:buSzTx/>
              <a:buFontTx/>
              <a:buNone/>
              <a:tabLst/>
              <a:defRPr/>
            </a:pPr>
            <a:endParaRPr kumimoji="0" lang="en-US" sz="2799" b="0" i="0" u="none" strike="noStrike" kern="1200" cap="none" spc="335" normalizeH="0" baseline="0" noProof="0" dirty="0">
              <a:ln>
                <a:noFill/>
              </a:ln>
              <a:solidFill>
                <a:srgbClr val="5A4594"/>
              </a:solidFill>
              <a:effectLst/>
              <a:uLnTx/>
              <a:uFillTx/>
              <a:latin typeface="Montserrat Light"/>
              <a:ea typeface="+mn-ea"/>
              <a:cs typeface="+mn-cs"/>
            </a:endParaRPr>
          </a:p>
          <a:p>
            <a:pPr marL="0" marR="0" lvl="0" indent="0" algn="l" defTabSz="914400" rtl="0" eaLnBrk="1" fontAlgn="auto" latinLnBrk="0" hangingPunct="1">
              <a:lnSpc>
                <a:spcPts val="3639"/>
              </a:lnSpc>
              <a:spcBef>
                <a:spcPts val="0"/>
              </a:spcBef>
              <a:spcAft>
                <a:spcPts val="0"/>
              </a:spcAft>
              <a:buClrTx/>
              <a:buSzTx/>
              <a:buFontTx/>
              <a:buNone/>
              <a:tabLst/>
              <a:defRPr/>
            </a:pPr>
            <a:endParaRPr kumimoji="0" lang="en-US" sz="2799" b="0" i="0" u="none" strike="noStrike" kern="1200" cap="none" spc="335" normalizeH="0" baseline="0" noProof="0" dirty="0">
              <a:ln>
                <a:noFill/>
              </a:ln>
              <a:solidFill>
                <a:srgbClr val="5A4594"/>
              </a:solidFill>
              <a:effectLst/>
              <a:uLnTx/>
              <a:uFillTx/>
              <a:latin typeface="Montserrat Light"/>
              <a:ea typeface="+mn-ea"/>
              <a:cs typeface="+mn-cs"/>
            </a:endParaRPr>
          </a:p>
        </p:txBody>
      </p:sp>
    </p:spTree>
    <p:extLst>
      <p:ext uri="{BB962C8B-B14F-4D97-AF65-F5344CB8AC3E}">
        <p14:creationId xmlns:p14="http://schemas.microsoft.com/office/powerpoint/2010/main" val="6642723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E94759"/>
        </a:solidFill>
        <a:effectLst/>
      </p:bgPr>
    </p:bg>
    <p:spTree>
      <p:nvGrpSpPr>
        <p:cNvPr id="1" name=""/>
        <p:cNvGrpSpPr/>
        <p:nvPr/>
      </p:nvGrpSpPr>
      <p:grpSpPr>
        <a:xfrm>
          <a:off x="0" y="0"/>
          <a:ext cx="0" cy="0"/>
          <a:chOff x="0" y="0"/>
          <a:chExt cx="0" cy="0"/>
        </a:xfrm>
      </p:grpSpPr>
      <p:grpSp>
        <p:nvGrpSpPr>
          <p:cNvPr id="2" name="Group 2"/>
          <p:cNvGrpSpPr/>
          <p:nvPr/>
        </p:nvGrpSpPr>
        <p:grpSpPr>
          <a:xfrm>
            <a:off x="13416934" y="-4043225"/>
            <a:ext cx="6511333" cy="6511333"/>
            <a:chOff x="0" y="0"/>
            <a:chExt cx="6350000" cy="6350000"/>
          </a:xfrm>
        </p:grpSpPr>
        <p:sp>
          <p:nvSpPr>
            <p:cNvPr id="3" name="Freeform 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5A4594"/>
            </a:solidFill>
          </p:spPr>
        </p:sp>
      </p:grpSp>
      <p:grpSp>
        <p:nvGrpSpPr>
          <p:cNvPr id="4" name="Group 4"/>
          <p:cNvGrpSpPr/>
          <p:nvPr/>
        </p:nvGrpSpPr>
        <p:grpSpPr>
          <a:xfrm>
            <a:off x="-3147289" y="7449323"/>
            <a:ext cx="6294579" cy="6294579"/>
            <a:chOff x="0" y="0"/>
            <a:chExt cx="6350000"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81C5D8"/>
            </a:solidFill>
          </p:spPr>
        </p:sp>
      </p:grpSp>
      <p:sp>
        <p:nvSpPr>
          <p:cNvPr id="6" name="AutoShape 6"/>
          <p:cNvSpPr/>
          <p:nvPr/>
        </p:nvSpPr>
        <p:spPr>
          <a:xfrm>
            <a:off x="17722638" y="4357337"/>
            <a:ext cx="9525" cy="3091986"/>
          </a:xfrm>
          <a:prstGeom prst="rect">
            <a:avLst/>
          </a:prstGeom>
          <a:solidFill>
            <a:srgbClr val="F5F5EF"/>
          </a:solidFill>
        </p:spPr>
      </p:sp>
      <p:pic>
        <p:nvPicPr>
          <p:cNvPr id="7" name="Picture 7"/>
          <p:cNvPicPr>
            <a:picLocks noChangeAspect="1"/>
          </p:cNvPicPr>
          <p:nvPr/>
        </p:nvPicPr>
        <p:blipFill>
          <a:blip r:embed="rId2"/>
          <a:srcRect/>
          <a:stretch>
            <a:fillRect/>
          </a:stretch>
        </p:blipFill>
        <p:spPr>
          <a:xfrm>
            <a:off x="2456251" y="2159447"/>
            <a:ext cx="13375498" cy="6821504"/>
          </a:xfrm>
          <a:prstGeom prst="rect">
            <a:avLst/>
          </a:prstGeom>
        </p:spPr>
      </p:pic>
      <p:sp>
        <p:nvSpPr>
          <p:cNvPr id="8" name="TextBox 8"/>
          <p:cNvSpPr txBox="1"/>
          <p:nvPr/>
        </p:nvSpPr>
        <p:spPr>
          <a:xfrm>
            <a:off x="1733863" y="724852"/>
            <a:ext cx="15525437" cy="645795"/>
          </a:xfrm>
          <a:prstGeom prst="rect">
            <a:avLst/>
          </a:prstGeom>
        </p:spPr>
        <p:txBody>
          <a:bodyPr lIns="0" tIns="0" rIns="0" bIns="0" rtlCol="0" anchor="t">
            <a:spAutoFit/>
          </a:bodyPr>
          <a:lstStyle/>
          <a:p>
            <a:pPr marL="0" marR="0" lvl="0" indent="0" algn="l" defTabSz="914400" rtl="0" eaLnBrk="1" fontAlgn="auto" latinLnBrk="0" hangingPunct="1">
              <a:lnSpc>
                <a:spcPts val="4995"/>
              </a:lnSpc>
              <a:spcBef>
                <a:spcPts val="0"/>
              </a:spcBef>
              <a:spcAft>
                <a:spcPts val="0"/>
              </a:spcAft>
              <a:buClrTx/>
              <a:buSzTx/>
              <a:buFontTx/>
              <a:buNone/>
              <a:tabLst/>
              <a:defRPr/>
            </a:pPr>
            <a:r>
              <a:rPr kumimoji="0" lang="en-US" sz="4500" b="0" i="0" u="none" strike="noStrike" kern="1200" cap="none" spc="225" normalizeH="0" baseline="0" noProof="0" dirty="0">
                <a:ln>
                  <a:noFill/>
                </a:ln>
                <a:solidFill>
                  <a:srgbClr val="F5E753"/>
                </a:solidFill>
                <a:effectLst/>
                <a:uLnTx/>
                <a:uFillTx/>
                <a:latin typeface="Montserrat Classic Bold"/>
                <a:ea typeface="+mn-ea"/>
                <a:cs typeface="+mn-cs"/>
              </a:rPr>
              <a:t>EXAMPLES OF THE THREE COMPONENTS OF ML</a:t>
            </a:r>
          </a:p>
        </p:txBody>
      </p:sp>
    </p:spTree>
    <p:extLst>
      <p:ext uri="{BB962C8B-B14F-4D97-AF65-F5344CB8AC3E}">
        <p14:creationId xmlns:p14="http://schemas.microsoft.com/office/powerpoint/2010/main" val="37440621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81C5D8"/>
        </a:solidFill>
        <a:effectLst/>
      </p:bgPr>
    </p:bg>
    <p:spTree>
      <p:nvGrpSpPr>
        <p:cNvPr id="1" name=""/>
        <p:cNvGrpSpPr/>
        <p:nvPr/>
      </p:nvGrpSpPr>
      <p:grpSpPr>
        <a:xfrm>
          <a:off x="0" y="0"/>
          <a:ext cx="0" cy="0"/>
          <a:chOff x="0" y="0"/>
          <a:chExt cx="0" cy="0"/>
        </a:xfrm>
      </p:grpSpPr>
      <p:sp>
        <p:nvSpPr>
          <p:cNvPr id="2" name="AutoShape 2"/>
          <p:cNvSpPr/>
          <p:nvPr/>
        </p:nvSpPr>
        <p:spPr>
          <a:xfrm>
            <a:off x="17722638" y="4357337"/>
            <a:ext cx="9525" cy="3091986"/>
          </a:xfrm>
          <a:prstGeom prst="rect">
            <a:avLst/>
          </a:prstGeom>
          <a:solidFill>
            <a:srgbClr val="1D242C"/>
          </a:solidFill>
        </p:spPr>
      </p:sp>
      <p:grpSp>
        <p:nvGrpSpPr>
          <p:cNvPr id="3" name="Group 3"/>
          <p:cNvGrpSpPr/>
          <p:nvPr/>
        </p:nvGrpSpPr>
        <p:grpSpPr>
          <a:xfrm>
            <a:off x="1649743" y="264028"/>
            <a:ext cx="14988514" cy="9182560"/>
            <a:chOff x="0" y="0"/>
            <a:chExt cx="19984686" cy="12243413"/>
          </a:xfrm>
        </p:grpSpPr>
        <p:sp>
          <p:nvSpPr>
            <p:cNvPr id="4" name="TextBox 4"/>
            <p:cNvSpPr txBox="1"/>
            <p:nvPr/>
          </p:nvSpPr>
          <p:spPr>
            <a:xfrm>
              <a:off x="0" y="2062388"/>
              <a:ext cx="18746044" cy="10181025"/>
            </a:xfrm>
            <a:prstGeom prst="rect">
              <a:avLst/>
            </a:prstGeom>
          </p:spPr>
          <p:txBody>
            <a:bodyPr lIns="0" tIns="0" rIns="0" bIns="0" rtlCol="0" anchor="t">
              <a:spAutoFit/>
            </a:bodyPr>
            <a:lstStyle/>
            <a:p>
              <a:pPr marL="0" marR="0" lvl="0" indent="0" algn="l" defTabSz="914400" rtl="0" eaLnBrk="1" fontAlgn="auto" latinLnBrk="0" hangingPunct="1">
                <a:lnSpc>
                  <a:spcPts val="5381"/>
                </a:lnSpc>
                <a:spcBef>
                  <a:spcPts val="0"/>
                </a:spcBef>
                <a:spcAft>
                  <a:spcPts val="0"/>
                </a:spcAft>
                <a:buClrTx/>
                <a:buSzTx/>
                <a:buFontTx/>
                <a:buNone/>
                <a:tabLst/>
                <a:defRPr/>
              </a:pPr>
              <a:r>
                <a:rPr kumimoji="0" lang="en-US" sz="3363" b="0" i="0" u="none" strike="noStrike" kern="1200" cap="none" spc="67" normalizeH="0" baseline="0" noProof="0">
                  <a:ln>
                    <a:noFill/>
                  </a:ln>
                  <a:solidFill>
                    <a:srgbClr val="1D242C"/>
                  </a:solidFill>
                  <a:effectLst/>
                  <a:uLnTx/>
                  <a:uFillTx/>
                  <a:latin typeface="Clear Sans Regular"/>
                  <a:ea typeface="+mn-ea"/>
                  <a:cs typeface="+mn-cs"/>
                </a:rPr>
                <a:t>Choosing any one component of the machine learning algorithm (say the optimization method) depends on our choices for the other components.</a:t>
              </a:r>
            </a:p>
            <a:p>
              <a:pPr marL="0" marR="0" lvl="0" indent="0" algn="l" defTabSz="914400" rtl="0" eaLnBrk="1" fontAlgn="auto" latinLnBrk="0" hangingPunct="1">
                <a:lnSpc>
                  <a:spcPts val="2945"/>
                </a:lnSpc>
                <a:spcBef>
                  <a:spcPts val="0"/>
                </a:spcBef>
                <a:spcAft>
                  <a:spcPts val="0"/>
                </a:spcAft>
                <a:buClrTx/>
                <a:buSzTx/>
                <a:buFontTx/>
                <a:buNone/>
                <a:tabLst/>
                <a:defRPr/>
              </a:pPr>
              <a:endParaRPr kumimoji="0" lang="en-US" sz="3363" b="0" i="0" u="none" strike="noStrike" kern="1200" cap="none" spc="67" normalizeH="0" baseline="0" noProof="0">
                <a:ln>
                  <a:noFill/>
                </a:ln>
                <a:solidFill>
                  <a:srgbClr val="1D242C"/>
                </a:solidFill>
                <a:effectLst/>
                <a:uLnTx/>
                <a:uFillTx/>
                <a:latin typeface="Clear Sans Regular"/>
                <a:ea typeface="+mn-ea"/>
                <a:cs typeface="+mn-cs"/>
              </a:endParaRPr>
            </a:p>
            <a:p>
              <a:pPr marL="0" marR="0" lvl="0" indent="0" algn="l" defTabSz="914400" rtl="0" eaLnBrk="1" fontAlgn="auto" latinLnBrk="0" hangingPunct="1">
                <a:lnSpc>
                  <a:spcPts val="5235"/>
                </a:lnSpc>
                <a:spcBef>
                  <a:spcPts val="0"/>
                </a:spcBef>
                <a:spcAft>
                  <a:spcPts val="0"/>
                </a:spcAft>
                <a:buClrTx/>
                <a:buSzTx/>
                <a:buFontTx/>
                <a:buNone/>
                <a:tabLst/>
                <a:defRPr/>
              </a:pPr>
              <a:r>
                <a:rPr kumimoji="0" lang="en-US" sz="2658" b="0" i="0" u="none" strike="noStrike" kern="1200" cap="none" spc="53" normalizeH="0" baseline="0" noProof="0">
                  <a:ln>
                    <a:noFill/>
                  </a:ln>
                  <a:solidFill>
                    <a:srgbClr val="1D242C"/>
                  </a:solidFill>
                  <a:effectLst/>
                  <a:uLnTx/>
                  <a:uFillTx/>
                  <a:latin typeface="Arimo"/>
                  <a:ea typeface="+mn-ea"/>
                  <a:cs typeface="+mn-cs"/>
                </a:rPr>
                <a:t>For example, gradient descent can only be applied if the cost function is differentiable, i.e. it is a smooth function (since we need to calculate the gradients).</a:t>
              </a:r>
            </a:p>
            <a:p>
              <a:pPr marL="0" marR="0" lvl="0" indent="0" algn="l" defTabSz="914400" rtl="0" eaLnBrk="1" fontAlgn="auto" latinLnBrk="0" hangingPunct="1">
                <a:lnSpc>
                  <a:spcPts val="5235"/>
                </a:lnSpc>
                <a:spcBef>
                  <a:spcPts val="0"/>
                </a:spcBef>
                <a:spcAft>
                  <a:spcPts val="0"/>
                </a:spcAft>
                <a:buClrTx/>
                <a:buSzTx/>
                <a:buFontTx/>
                <a:buNone/>
                <a:tabLst/>
                <a:defRPr/>
              </a:pPr>
              <a:endParaRPr kumimoji="0" lang="en-US" sz="2658" b="0" i="0" u="none" strike="noStrike" kern="1200" cap="none" spc="53" normalizeH="0" baseline="0" noProof="0">
                <a:ln>
                  <a:noFill/>
                </a:ln>
                <a:solidFill>
                  <a:srgbClr val="1D242C"/>
                </a:solidFill>
                <a:effectLst/>
                <a:uLnTx/>
                <a:uFillTx/>
                <a:latin typeface="Arimo"/>
                <a:ea typeface="+mn-ea"/>
                <a:cs typeface="+mn-cs"/>
              </a:endParaRPr>
            </a:p>
            <a:p>
              <a:pPr marL="0" marR="0" lvl="0" indent="0" algn="l" defTabSz="914400" rtl="0" eaLnBrk="1" fontAlgn="auto" latinLnBrk="0" hangingPunct="1">
                <a:lnSpc>
                  <a:spcPts val="5235"/>
                </a:lnSpc>
                <a:spcBef>
                  <a:spcPct val="0"/>
                </a:spcBef>
                <a:spcAft>
                  <a:spcPts val="0"/>
                </a:spcAft>
                <a:buClrTx/>
                <a:buSzTx/>
                <a:buFontTx/>
                <a:buNone/>
                <a:tabLst/>
                <a:defRPr/>
              </a:pPr>
              <a:r>
                <a:rPr kumimoji="0" lang="en-US" sz="3272" b="0" i="0" u="none" strike="noStrike" kern="1200" cap="none" spc="65" normalizeH="0" baseline="0" noProof="0">
                  <a:ln>
                    <a:noFill/>
                  </a:ln>
                  <a:solidFill>
                    <a:srgbClr val="1D242C"/>
                  </a:solidFill>
                  <a:effectLst/>
                  <a:uLnTx/>
                  <a:uFillTx/>
                  <a:latin typeface="Clear Sans Regular"/>
                  <a:ea typeface="+mn-ea"/>
                  <a:cs typeface="+mn-cs"/>
                </a:rPr>
                <a:t>Not all combinations of one component from each column of the table make equal sense. For example, discrete representations naturally go with combinatorial optimization and continuous ones with continuous optimization.</a:t>
              </a:r>
            </a:p>
          </p:txBody>
        </p:sp>
        <p:sp>
          <p:nvSpPr>
            <p:cNvPr id="5" name="TextBox 5"/>
            <p:cNvSpPr txBox="1"/>
            <p:nvPr/>
          </p:nvSpPr>
          <p:spPr>
            <a:xfrm>
              <a:off x="0" y="28575"/>
              <a:ext cx="19984686" cy="1766204"/>
            </a:xfrm>
            <a:prstGeom prst="rect">
              <a:avLst/>
            </a:prstGeom>
          </p:spPr>
          <p:txBody>
            <a:bodyPr lIns="0" tIns="0" rIns="0" bIns="0" rtlCol="0" anchor="t">
              <a:spAutoFit/>
            </a:bodyPr>
            <a:lstStyle/>
            <a:p>
              <a:pPr marL="0" marR="0" lvl="0" indent="0" algn="l" defTabSz="914400" rtl="0" eaLnBrk="1" fontAlgn="auto" latinLnBrk="0" hangingPunct="1">
                <a:lnSpc>
                  <a:spcPts val="5107"/>
                </a:lnSpc>
                <a:spcBef>
                  <a:spcPts val="0"/>
                </a:spcBef>
                <a:spcAft>
                  <a:spcPts val="0"/>
                </a:spcAft>
                <a:buClrTx/>
                <a:buSzTx/>
                <a:buFontTx/>
                <a:buNone/>
                <a:tabLst/>
                <a:defRPr/>
              </a:pPr>
              <a:r>
                <a:rPr kumimoji="0" lang="en-US" sz="4601" b="0" i="0" u="none" strike="noStrike" kern="1200" cap="none" spc="230" normalizeH="0" baseline="0" noProof="0">
                  <a:ln>
                    <a:noFill/>
                  </a:ln>
                  <a:solidFill>
                    <a:srgbClr val="5A4594"/>
                  </a:solidFill>
                  <a:effectLst/>
                  <a:uLnTx/>
                  <a:uFillTx/>
                  <a:latin typeface="Montserrat Classic Bold"/>
                  <a:ea typeface="+mn-ea"/>
                  <a:cs typeface="+mn-cs"/>
                </a:rPr>
                <a:t>RELATION BETWEEN REPRESENTATION, EVALUATION AND OPTIMIZATION</a:t>
              </a:r>
            </a:p>
          </p:txBody>
        </p:sp>
      </p:grpSp>
      <p:pic>
        <p:nvPicPr>
          <p:cNvPr id="6" name="Picture 6"/>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5924289" y="7066746"/>
            <a:ext cx="1730499" cy="2673524"/>
          </a:xfrm>
          <a:prstGeom prst="rect">
            <a:avLst/>
          </a:prstGeom>
        </p:spPr>
      </p:pic>
    </p:spTree>
    <p:extLst>
      <p:ext uri="{BB962C8B-B14F-4D97-AF65-F5344CB8AC3E}">
        <p14:creationId xmlns:p14="http://schemas.microsoft.com/office/powerpoint/2010/main" val="8582034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E94759"/>
        </a:solidFill>
        <a:effectLst/>
      </p:bgPr>
    </p:bg>
    <p:spTree>
      <p:nvGrpSpPr>
        <p:cNvPr id="1" name=""/>
        <p:cNvGrpSpPr/>
        <p:nvPr/>
      </p:nvGrpSpPr>
      <p:grpSpPr>
        <a:xfrm>
          <a:off x="0" y="0"/>
          <a:ext cx="0" cy="0"/>
          <a:chOff x="0" y="0"/>
          <a:chExt cx="0" cy="0"/>
        </a:xfrm>
      </p:grpSpPr>
      <p:sp>
        <p:nvSpPr>
          <p:cNvPr id="2" name="AutoShape 2"/>
          <p:cNvSpPr/>
          <p:nvPr/>
        </p:nvSpPr>
        <p:spPr>
          <a:xfrm>
            <a:off x="17722638" y="4357337"/>
            <a:ext cx="9525" cy="3091986"/>
          </a:xfrm>
          <a:prstGeom prst="rect">
            <a:avLst/>
          </a:prstGeom>
          <a:solidFill>
            <a:srgbClr val="F5F5EF"/>
          </a:solidFill>
        </p:spPr>
      </p:sp>
      <p:grpSp>
        <p:nvGrpSpPr>
          <p:cNvPr id="3" name="Group 3"/>
          <p:cNvGrpSpPr/>
          <p:nvPr/>
        </p:nvGrpSpPr>
        <p:grpSpPr>
          <a:xfrm>
            <a:off x="280490" y="440787"/>
            <a:ext cx="17442149" cy="8809321"/>
            <a:chOff x="0" y="0"/>
            <a:chExt cx="23256198" cy="11745761"/>
          </a:xfrm>
        </p:grpSpPr>
        <p:sp>
          <p:nvSpPr>
            <p:cNvPr id="4" name="TextBox 4"/>
            <p:cNvSpPr txBox="1"/>
            <p:nvPr/>
          </p:nvSpPr>
          <p:spPr>
            <a:xfrm>
              <a:off x="0" y="1825684"/>
              <a:ext cx="23256198" cy="9920077"/>
            </a:xfrm>
            <a:prstGeom prst="rect">
              <a:avLst/>
            </a:prstGeom>
          </p:spPr>
          <p:txBody>
            <a:bodyPr lIns="0" tIns="0" rIns="0" bIns="0" rtlCol="0" anchor="t">
              <a:spAutoFit/>
            </a:bodyPr>
            <a:lstStyle/>
            <a:p>
              <a:pPr marL="492223" marR="0" lvl="1" indent="-246111" algn="l" defTabSz="914400" rtl="0" eaLnBrk="1" fontAlgn="auto" latinLnBrk="0" hangingPunct="1">
                <a:lnSpc>
                  <a:spcPts val="6678"/>
                </a:lnSpc>
                <a:spcBef>
                  <a:spcPts val="0"/>
                </a:spcBef>
                <a:spcAft>
                  <a:spcPts val="0"/>
                </a:spcAft>
                <a:buClrTx/>
                <a:buSzTx/>
                <a:buFont typeface="Arial"/>
                <a:buChar char="•"/>
                <a:tabLst/>
                <a:defRPr/>
              </a:pPr>
              <a:r>
                <a:rPr kumimoji="0" lang="en-US" sz="2981" b="0" i="0" u="none" strike="noStrike" kern="1200" cap="none" spc="357" normalizeH="0" baseline="0" noProof="0">
                  <a:ln>
                    <a:noFill/>
                  </a:ln>
                  <a:solidFill>
                    <a:srgbClr val="F5F5EF"/>
                  </a:solidFill>
                  <a:effectLst/>
                  <a:uLnTx/>
                  <a:uFillTx/>
                  <a:latin typeface="Montserrat Light"/>
                  <a:ea typeface="+mn-ea"/>
                  <a:cs typeface="+mn-cs"/>
                </a:rPr>
                <a:t>THE FUNDAMENTAL GOAL OF MACHINE LEARNING IS TO GENERALIZE BEYOND THE EXAMPLES IN THE TRAINING SET.</a:t>
              </a:r>
            </a:p>
            <a:p>
              <a:pPr marL="492223" marR="0" lvl="1" indent="-246111" algn="l" defTabSz="914400" rtl="0" eaLnBrk="1" fontAlgn="auto" latinLnBrk="0" hangingPunct="1">
                <a:lnSpc>
                  <a:spcPts val="6678"/>
                </a:lnSpc>
                <a:spcBef>
                  <a:spcPts val="0"/>
                </a:spcBef>
                <a:spcAft>
                  <a:spcPts val="0"/>
                </a:spcAft>
                <a:buClrTx/>
                <a:buSzTx/>
                <a:buFont typeface="Arial"/>
                <a:buChar char="•"/>
                <a:tabLst/>
                <a:defRPr/>
              </a:pPr>
              <a:r>
                <a:rPr kumimoji="0" lang="en-US" sz="2981" b="0" i="0" u="none" strike="noStrike" kern="1200" cap="none" spc="357" normalizeH="0" baseline="0" noProof="0">
                  <a:ln>
                    <a:noFill/>
                  </a:ln>
                  <a:solidFill>
                    <a:srgbClr val="F5F5EF"/>
                  </a:solidFill>
                  <a:effectLst/>
                  <a:uLnTx/>
                  <a:uFillTx/>
                  <a:latin typeface="Montserrat Light"/>
                  <a:ea typeface="+mn-ea"/>
                  <a:cs typeface="+mn-cs"/>
                </a:rPr>
                <a:t>THE MOST COMMON MISTAKE AMONG MACHINE LEARNING BEGINNERS IS TO TEST ON THE TRAINING DATA</a:t>
              </a:r>
            </a:p>
            <a:p>
              <a:pPr marL="492223" marR="0" lvl="1" indent="-246111" algn="l" defTabSz="914400" rtl="0" eaLnBrk="1" fontAlgn="auto" latinLnBrk="0" hangingPunct="1">
                <a:lnSpc>
                  <a:spcPts val="6678"/>
                </a:lnSpc>
                <a:spcBef>
                  <a:spcPts val="0"/>
                </a:spcBef>
                <a:spcAft>
                  <a:spcPts val="0"/>
                </a:spcAft>
                <a:buClrTx/>
                <a:buSzTx/>
                <a:buFont typeface="Arial"/>
                <a:buChar char="•"/>
                <a:tabLst/>
                <a:defRPr/>
              </a:pPr>
              <a:r>
                <a:rPr kumimoji="0" lang="en-US" sz="2981" b="0" i="0" u="none" strike="noStrike" kern="1200" cap="none" spc="357" normalizeH="0" baseline="0" noProof="0">
                  <a:ln>
                    <a:noFill/>
                  </a:ln>
                  <a:solidFill>
                    <a:srgbClr val="F5F5EF"/>
                  </a:solidFill>
                  <a:effectLst/>
                  <a:uLnTx/>
                  <a:uFillTx/>
                  <a:latin typeface="Montserrat Light"/>
                  <a:ea typeface="+mn-ea"/>
                  <a:cs typeface="+mn-cs"/>
                </a:rPr>
                <a:t>MAKE SURE TO SET SOME OF THE DATA ASIDE FROM THE BEGINNING, AND ONLY USE IT TO TEST YOUR CHOSEN CLASSIFIER AT THE VERY END</a:t>
              </a:r>
            </a:p>
            <a:p>
              <a:pPr marL="492223" marR="0" lvl="1" indent="-246111" algn="l" defTabSz="914400" rtl="0" eaLnBrk="1" fontAlgn="auto" latinLnBrk="0" hangingPunct="1">
                <a:lnSpc>
                  <a:spcPts val="6678"/>
                </a:lnSpc>
                <a:spcBef>
                  <a:spcPts val="0"/>
                </a:spcBef>
                <a:spcAft>
                  <a:spcPts val="0"/>
                </a:spcAft>
                <a:buClrTx/>
                <a:buSzTx/>
                <a:buFont typeface="Arial"/>
                <a:buChar char="•"/>
                <a:tabLst/>
                <a:defRPr/>
              </a:pPr>
              <a:r>
                <a:rPr kumimoji="0" lang="en-US" sz="2981" b="0" i="0" u="none" strike="noStrike" kern="1200" cap="none" spc="357" normalizeH="0" baseline="0" noProof="0">
                  <a:ln>
                    <a:noFill/>
                  </a:ln>
                  <a:solidFill>
                    <a:srgbClr val="F5F5EF"/>
                  </a:solidFill>
                  <a:effectLst/>
                  <a:uLnTx/>
                  <a:uFillTx/>
                  <a:latin typeface="Montserrat Light"/>
                  <a:ea typeface="+mn-ea"/>
                  <a:cs typeface="+mn-cs"/>
                </a:rPr>
                <a:t>CONTAMINATION OF YOUR CLASSIFIER BY TEST DATA CAN OCCUR IN INSIDIOUS WAYS, FOR EXAMPLE, IF YOU USE TEST DATA TO TUNE PARAMETERS AND DO A LOT OF TUNING.</a:t>
              </a:r>
            </a:p>
          </p:txBody>
        </p:sp>
        <p:sp>
          <p:nvSpPr>
            <p:cNvPr id="5" name="TextBox 5"/>
            <p:cNvSpPr txBox="1"/>
            <p:nvPr/>
          </p:nvSpPr>
          <p:spPr>
            <a:xfrm>
              <a:off x="0" y="57150"/>
              <a:ext cx="21538873" cy="1316358"/>
            </a:xfrm>
            <a:prstGeom prst="rect">
              <a:avLst/>
            </a:prstGeom>
          </p:spPr>
          <p:txBody>
            <a:bodyPr lIns="0" tIns="0" rIns="0" bIns="0" rtlCol="0" anchor="t">
              <a:spAutoFit/>
            </a:bodyPr>
            <a:lstStyle/>
            <a:p>
              <a:pPr marL="0" marR="0" lvl="0" indent="0" algn="l" defTabSz="914400" rtl="0" eaLnBrk="1" fontAlgn="auto" latinLnBrk="0" hangingPunct="1">
                <a:lnSpc>
                  <a:spcPts val="7538"/>
                </a:lnSpc>
                <a:spcBef>
                  <a:spcPts val="0"/>
                </a:spcBef>
                <a:spcAft>
                  <a:spcPts val="0"/>
                </a:spcAft>
                <a:buClrTx/>
                <a:buSzTx/>
                <a:buFontTx/>
                <a:buNone/>
                <a:tabLst/>
                <a:defRPr/>
              </a:pPr>
              <a:r>
                <a:rPr kumimoji="0" lang="en-US" sz="6791" b="0" i="0" u="none" strike="noStrike" kern="1200" cap="none" spc="339" normalizeH="0" baseline="0" noProof="0">
                  <a:ln>
                    <a:noFill/>
                  </a:ln>
                  <a:solidFill>
                    <a:srgbClr val="F5E753"/>
                  </a:solidFill>
                  <a:effectLst/>
                  <a:uLnTx/>
                  <a:uFillTx/>
                  <a:latin typeface="Montserrat Classic Bold"/>
                  <a:ea typeface="+mn-ea"/>
                  <a:cs typeface="+mn-cs"/>
                </a:rPr>
                <a:t>GENERALISATION</a:t>
              </a:r>
            </a:p>
          </p:txBody>
        </p:sp>
      </p:grpSp>
      <p:pic>
        <p:nvPicPr>
          <p:cNvPr id="6" name="Picture 6"/>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5046069" y="155301"/>
            <a:ext cx="2919210" cy="2213292"/>
          </a:xfrm>
          <a:prstGeom prst="rect">
            <a:avLst/>
          </a:prstGeom>
        </p:spPr>
      </p:pic>
    </p:spTree>
    <p:extLst>
      <p:ext uri="{BB962C8B-B14F-4D97-AF65-F5344CB8AC3E}">
        <p14:creationId xmlns:p14="http://schemas.microsoft.com/office/powerpoint/2010/main" val="238291449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TotalTime>
  <Words>2834</Words>
  <Application>Microsoft Office PowerPoint</Application>
  <PresentationFormat>Custom</PresentationFormat>
  <Paragraphs>315</Paragraphs>
  <Slides>57</Slides>
  <Notes>2</Notes>
  <HiddenSlides>0</HiddenSlides>
  <MMClips>4</MMClips>
  <ScaleCrop>false</ScaleCrop>
  <HeadingPairs>
    <vt:vector size="6" baseType="variant">
      <vt:variant>
        <vt:lpstr>Fonts Used</vt:lpstr>
      </vt:variant>
      <vt:variant>
        <vt:i4>18</vt:i4>
      </vt:variant>
      <vt:variant>
        <vt:lpstr>Theme</vt:lpstr>
      </vt:variant>
      <vt:variant>
        <vt:i4>1</vt:i4>
      </vt:variant>
      <vt:variant>
        <vt:lpstr>Slide Titles</vt:lpstr>
      </vt:variant>
      <vt:variant>
        <vt:i4>57</vt:i4>
      </vt:variant>
    </vt:vector>
  </HeadingPairs>
  <TitlesOfParts>
    <vt:vector size="76" baseType="lpstr">
      <vt:lpstr>Montserrat Light Bold</vt:lpstr>
      <vt:lpstr>Clear Sans Regular Bold Italics</vt:lpstr>
      <vt:lpstr>Open Sans Extra Bold</vt:lpstr>
      <vt:lpstr>Arimo</vt:lpstr>
      <vt:lpstr>Big Shoulders Display Bold</vt:lpstr>
      <vt:lpstr>Arimo Bold</vt:lpstr>
      <vt:lpstr>Montserrat Classic</vt:lpstr>
      <vt:lpstr>Montserrat Classic Bold</vt:lpstr>
      <vt:lpstr>Open Sans Light</vt:lpstr>
      <vt:lpstr>Arimo Bold Italics</vt:lpstr>
      <vt:lpstr>Open Sans Bold</vt:lpstr>
      <vt:lpstr>Open Sans Light Bold</vt:lpstr>
      <vt:lpstr>Clear Sans Regular</vt:lpstr>
      <vt:lpstr>Arial</vt:lpstr>
      <vt:lpstr>Calibri</vt:lpstr>
      <vt:lpstr>Montserrat Light</vt:lpstr>
      <vt:lpstr>Open Sans</vt:lpstr>
      <vt:lpstr>Montserrat Light Italics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Varun Bhardwaj</dc:creator>
  <cp:lastModifiedBy>Varun Bhardwaj</cp:lastModifiedBy>
  <cp:revision>4</cp:revision>
  <dcterms:created xsi:type="dcterms:W3CDTF">2006-08-16T00:00:00Z</dcterms:created>
  <dcterms:modified xsi:type="dcterms:W3CDTF">2021-10-09T11:17:36Z</dcterms:modified>
  <dc:identifier>DAEsUs6UB-s</dc:identifier>
</cp:coreProperties>
</file>